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66" r:id="rId3"/>
  </p:sldMasterIdLst>
  <p:notesMasterIdLst>
    <p:notesMasterId r:id="rId149"/>
  </p:notesMasterIdLst>
  <p:sldIdLst>
    <p:sldId id="3228" r:id="rId4"/>
    <p:sldId id="3651" r:id="rId5"/>
    <p:sldId id="3655" r:id="rId6"/>
    <p:sldId id="270" r:id="rId7"/>
    <p:sldId id="293" r:id="rId8"/>
    <p:sldId id="331" r:id="rId9"/>
    <p:sldId id="3465" r:id="rId10"/>
    <p:sldId id="3466" r:id="rId11"/>
    <p:sldId id="3467" r:id="rId12"/>
    <p:sldId id="3469" r:id="rId13"/>
    <p:sldId id="3468" r:id="rId14"/>
    <p:sldId id="3471" r:id="rId15"/>
    <p:sldId id="3472" r:id="rId16"/>
    <p:sldId id="3474" r:id="rId17"/>
    <p:sldId id="3475" r:id="rId18"/>
    <p:sldId id="3473" r:id="rId19"/>
    <p:sldId id="3477" r:id="rId20"/>
    <p:sldId id="3478" r:id="rId21"/>
    <p:sldId id="3476" r:id="rId22"/>
    <p:sldId id="3480" r:id="rId23"/>
    <p:sldId id="3481" r:id="rId24"/>
    <p:sldId id="3483" r:id="rId25"/>
    <p:sldId id="3482" r:id="rId26"/>
    <p:sldId id="3479" r:id="rId27"/>
    <p:sldId id="3484" r:id="rId28"/>
    <p:sldId id="3485" r:id="rId29"/>
    <p:sldId id="3488" r:id="rId30"/>
    <p:sldId id="3487" r:id="rId31"/>
    <p:sldId id="3493" r:id="rId32"/>
    <p:sldId id="3492" r:id="rId33"/>
    <p:sldId id="3491" r:id="rId34"/>
    <p:sldId id="3495" r:id="rId35"/>
    <p:sldId id="3494" r:id="rId36"/>
    <p:sldId id="3490" r:id="rId37"/>
    <p:sldId id="3489" r:id="rId38"/>
    <p:sldId id="3486" r:id="rId39"/>
    <p:sldId id="3496" r:id="rId40"/>
    <p:sldId id="3497" r:id="rId41"/>
    <p:sldId id="3499" r:id="rId42"/>
    <p:sldId id="3498" r:id="rId43"/>
    <p:sldId id="3500" r:id="rId44"/>
    <p:sldId id="3504" r:id="rId45"/>
    <p:sldId id="3501" r:id="rId46"/>
    <p:sldId id="3505" r:id="rId47"/>
    <p:sldId id="3503" r:id="rId48"/>
    <p:sldId id="3502" r:id="rId49"/>
    <p:sldId id="3506" r:id="rId50"/>
    <p:sldId id="3507" r:id="rId51"/>
    <p:sldId id="3508" r:id="rId52"/>
    <p:sldId id="3509" r:id="rId53"/>
    <p:sldId id="3510" r:id="rId54"/>
    <p:sldId id="3511" r:id="rId55"/>
    <p:sldId id="3514" r:id="rId56"/>
    <p:sldId id="3513" r:id="rId57"/>
    <p:sldId id="3512" r:id="rId58"/>
    <p:sldId id="3515" r:id="rId59"/>
    <p:sldId id="3516" r:id="rId60"/>
    <p:sldId id="3527" r:id="rId61"/>
    <p:sldId id="3524" r:id="rId62"/>
    <p:sldId id="3525" r:id="rId63"/>
    <p:sldId id="3523" r:id="rId64"/>
    <p:sldId id="3522" r:id="rId65"/>
    <p:sldId id="3521" r:id="rId66"/>
    <p:sldId id="3520" r:id="rId67"/>
    <p:sldId id="3519" r:id="rId68"/>
    <p:sldId id="3517" r:id="rId69"/>
    <p:sldId id="3528" r:id="rId70"/>
    <p:sldId id="3529" r:id="rId71"/>
    <p:sldId id="3530" r:id="rId72"/>
    <p:sldId id="3532" r:id="rId73"/>
    <p:sldId id="3534" r:id="rId74"/>
    <p:sldId id="3535" r:id="rId75"/>
    <p:sldId id="3536" r:id="rId76"/>
    <p:sldId id="3533" r:id="rId77"/>
    <p:sldId id="3531" r:id="rId78"/>
    <p:sldId id="3537" r:id="rId79"/>
    <p:sldId id="3538" r:id="rId80"/>
    <p:sldId id="3539" r:id="rId81"/>
    <p:sldId id="3540" r:id="rId82"/>
    <p:sldId id="3551" r:id="rId83"/>
    <p:sldId id="3543" r:id="rId84"/>
    <p:sldId id="3556" r:id="rId85"/>
    <p:sldId id="3561" r:id="rId86"/>
    <p:sldId id="3562" r:id="rId87"/>
    <p:sldId id="3563" r:id="rId88"/>
    <p:sldId id="3565" r:id="rId89"/>
    <p:sldId id="3624" r:id="rId90"/>
    <p:sldId id="549" r:id="rId91"/>
    <p:sldId id="3566" r:id="rId92"/>
    <p:sldId id="3567" r:id="rId93"/>
    <p:sldId id="3568" r:id="rId94"/>
    <p:sldId id="3569" r:id="rId95"/>
    <p:sldId id="3570" r:id="rId96"/>
    <p:sldId id="3571" r:id="rId97"/>
    <p:sldId id="3572" r:id="rId98"/>
    <p:sldId id="3579" r:id="rId99"/>
    <p:sldId id="3578" r:id="rId100"/>
    <p:sldId id="3573" r:id="rId101"/>
    <p:sldId id="3577" r:id="rId102"/>
    <p:sldId id="3576" r:id="rId103"/>
    <p:sldId id="3583" r:id="rId104"/>
    <p:sldId id="3582" r:id="rId105"/>
    <p:sldId id="3575" r:id="rId106"/>
    <p:sldId id="3623" r:id="rId107"/>
    <p:sldId id="3620" r:id="rId108"/>
    <p:sldId id="3622" r:id="rId109"/>
    <p:sldId id="3574" r:id="rId110"/>
    <p:sldId id="3594" r:id="rId111"/>
    <p:sldId id="3584" r:id="rId112"/>
    <p:sldId id="3593" r:id="rId113"/>
    <p:sldId id="3592" r:id="rId114"/>
    <p:sldId id="3595" r:id="rId115"/>
    <p:sldId id="3597" r:id="rId116"/>
    <p:sldId id="3647" r:id="rId117"/>
    <p:sldId id="3648" r:id="rId118"/>
    <p:sldId id="3649" r:id="rId119"/>
    <p:sldId id="550" r:id="rId120"/>
    <p:sldId id="3586" r:id="rId121"/>
    <p:sldId id="3596" r:id="rId122"/>
    <p:sldId id="3600" r:id="rId123"/>
    <p:sldId id="3603" r:id="rId124"/>
    <p:sldId id="3615" r:id="rId125"/>
    <p:sldId id="3616" r:id="rId126"/>
    <p:sldId id="3617" r:id="rId127"/>
    <p:sldId id="3604" r:id="rId128"/>
    <p:sldId id="3602" r:id="rId129"/>
    <p:sldId id="3607" r:id="rId130"/>
    <p:sldId id="3606" r:id="rId131"/>
    <p:sldId id="3605" r:id="rId132"/>
    <p:sldId id="3608" r:id="rId133"/>
    <p:sldId id="3601" r:id="rId134"/>
    <p:sldId id="3609" r:id="rId135"/>
    <p:sldId id="3610" r:id="rId136"/>
    <p:sldId id="3611" r:id="rId137"/>
    <p:sldId id="3613" r:id="rId138"/>
    <p:sldId id="3614" r:id="rId139"/>
    <p:sldId id="3585" r:id="rId140"/>
    <p:sldId id="3587" r:id="rId141"/>
    <p:sldId id="3588" r:id="rId142"/>
    <p:sldId id="3590" r:id="rId143"/>
    <p:sldId id="3591" r:id="rId144"/>
    <p:sldId id="3625" r:id="rId145"/>
    <p:sldId id="3652" r:id="rId146"/>
    <p:sldId id="3653" r:id="rId147"/>
    <p:sldId id="3654" r:id="rId148"/>
  </p:sldIdLst>
  <p:sldSz cx="12192000" cy="6858000"/>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1C6299"/>
    <a:srgbClr val="8609AD"/>
    <a:srgbClr val="1B6299"/>
    <a:srgbClr val="1B6298"/>
    <a:srgbClr val="96C4D1"/>
    <a:srgbClr val="6F3A97"/>
    <a:srgbClr val="1A78C3"/>
    <a:srgbClr val="1A78C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46" autoAdjust="0"/>
    <p:restoredTop sz="72560" autoAdjust="0"/>
  </p:normalViewPr>
  <p:slideViewPr>
    <p:cSldViewPr snapToGrid="0">
      <p:cViewPr varScale="1">
        <p:scale>
          <a:sx n="78" d="100"/>
          <a:sy n="78" d="100"/>
        </p:scale>
        <p:origin x="-68" y="-96"/>
      </p:cViewPr>
      <p:guideLst>
        <p:guide orient="horz" pos="2160"/>
        <p:guide pos="3847"/>
      </p:guideLst>
    </p:cSldViewPr>
  </p:slideViewPr>
  <p:notesTextViewPr>
    <p:cViewPr>
      <p:scale>
        <a:sx n="1" d="1"/>
        <a:sy n="1" d="1"/>
      </p:scale>
      <p:origin x="0" y="0"/>
    </p:cViewPr>
  </p:notesTextViewPr>
  <p:sorterViewPr showFormatting="0">
    <p:cViewPr>
      <p:scale>
        <a:sx n="100" d="100"/>
        <a:sy n="100" d="100"/>
      </p:scale>
      <p:origin x="0" y="0"/>
    </p:cViewPr>
  </p:sorterViewPr>
  <p:gridSpacing cx="73733025" cy="73733025"/>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notesMaster" Target="notesMasters/notesMaster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presProps" Target="presProps.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slide" Target="slides/slide142.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defRPr sz="1200" noProof="1" smtClean="0">
                <a:latin typeface="+mn-lt"/>
                <a:ea typeface="+mn-ea"/>
              </a:defRPr>
            </a:lvl1pPr>
          </a:lstStyle>
          <a:p>
            <a:fld id="{85893C12-D317-442F-945E-D6517EECB5C8}" type="datetimeFigureOut">
              <a:rPr lang="zh-CN" altLang="en-US"/>
              <a:pPr/>
              <a:t>2021/9/18 Saturday</a:t>
            </a:fld>
            <a:endParaRPr lang="zh-CN" altLang="en-US"/>
          </a:p>
        </p:txBody>
      </p:sp>
      <p:sp>
        <p:nvSpPr>
          <p:cNvPr id="6148"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headEnd/>
            <a:tailEnd/>
          </a:ln>
          <a:extLst>
            <a:ext uri="{909E8E84-426E-40DD-AFC4-6F175D3DCCD1}">
              <a14:hiddenFill xmlns="" xmlns:a14="http://schemas.microsoft.com/office/drawing/2010/main">
                <a:solidFill>
                  <a:srgbClr val="FFFFFF"/>
                </a:solidFill>
              </a14:hiddenFill>
            </a:ext>
          </a:extLst>
        </p:spPr>
      </p:sp>
      <p:sp>
        <p:nvSpPr>
          <p:cNvPr id="6149"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243D49E-4864-4631-8FE4-64B280781991}" type="slidenum">
              <a:rPr lang="zh-CN" altLang="en-US"/>
              <a:pPr/>
              <a:t>‹#›</a:t>
            </a:fld>
            <a:endParaRPr lang="zh-CN" altLang="en-US"/>
          </a:p>
        </p:txBody>
      </p:sp>
    </p:spTree>
    <p:extLst>
      <p:ext uri="{BB962C8B-B14F-4D97-AF65-F5344CB8AC3E}">
        <p14:creationId xmlns="" xmlns:p14="http://schemas.microsoft.com/office/powerpoint/2010/main" val="3253432455"/>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noChangeArrowheads="1"/>
          </p:cNvSpPr>
          <p:nvPr>
            <p:ph type="sldImg" idx="4294967295"/>
          </p:nvPr>
        </p:nvSpPr>
        <p:spPr>
          <a:ln>
            <a:miter lim="800000"/>
          </a:ln>
        </p:spPr>
      </p:sp>
      <p:sp>
        <p:nvSpPr>
          <p:cNvPr id="9218" name="备注占位符 2"/>
          <p:cNvSpPr>
            <a:spLocks noGrp="1" noChangeArrowheads="1"/>
          </p:cNvSpPr>
          <p:nvPr>
            <p:ph type="body" idx="4294967295"/>
          </p:nvPr>
        </p:nvSpPr>
        <p:spPr/>
        <p:txBody>
          <a:bodyPr/>
          <a:lstStyle/>
          <a:p>
            <a:endParaRPr lang="zh-CN" altLang="en-US" smtClean="0"/>
          </a:p>
        </p:txBody>
      </p:sp>
      <p:sp>
        <p:nvSpPr>
          <p:cNvPr id="9219"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3097619D-5A0E-4BA9-BA4E-475FFCFCA3AD}" type="slidenum">
              <a:rPr lang="zh-CN" altLang="en-US"/>
              <a:pPr/>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13</a:t>
            </a:fld>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103</a:t>
            </a:fld>
            <a:endParaRPr lang="zh-CN"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104</a:t>
            </a:fld>
            <a:endParaRPr lang="zh-CN"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105</a:t>
            </a:fld>
            <a:endParaRPr lang="zh-CN"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106</a:t>
            </a:fld>
            <a:endParaRPr lang="zh-CN"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107</a:t>
            </a:fld>
            <a:endParaRPr lang="zh-CN"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108</a:t>
            </a:fld>
            <a:endParaRPr lang="zh-CN"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109</a:t>
            </a:fld>
            <a:endParaRPr lang="zh-CN"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110</a:t>
            </a:fld>
            <a:endParaRPr lang="zh-CN"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111</a:t>
            </a:fld>
            <a:endParaRPr lang="zh-CN"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14</a:t>
            </a:fld>
            <a:endParaRPr lang="zh-CN"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113</a:t>
            </a:fld>
            <a:endParaRPr lang="zh-CN"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114</a:t>
            </a:fld>
            <a:endParaRPr lang="zh-CN"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115</a:t>
            </a:fld>
            <a:endParaRPr lang="zh-CN"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116</a:t>
            </a:fld>
            <a:endParaRPr lang="zh-CN"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p:cNvSpPr>
          <p:nvPr>
            <p:ph type="sldImg" idx="4294967295"/>
          </p:nvPr>
        </p:nvSpPr>
        <p:spPr>
          <a:ln>
            <a:miter lim="800000"/>
          </a:ln>
        </p:spPr>
      </p:sp>
      <p:sp>
        <p:nvSpPr>
          <p:cNvPr id="27650" name="备注占位符 2"/>
          <p:cNvSpPr>
            <a:spLocks noGrp="1" noChangeArrowheads="1"/>
          </p:cNvSpPr>
          <p:nvPr>
            <p:ph type="body" idx="4294967295"/>
          </p:nvPr>
        </p:nvSpPr>
        <p:spPr/>
        <p:txBody>
          <a:bodyPr/>
          <a:lstStyle/>
          <a:p>
            <a:endParaRPr lang="zh-CN" altLang="en-US" smtClean="0"/>
          </a:p>
        </p:txBody>
      </p:sp>
      <p:sp>
        <p:nvSpPr>
          <p:cNvPr id="27651"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D3262B9F-8268-4328-89BD-E6753416F0AF}" type="slidenum">
              <a:rPr lang="zh-CN" altLang="en-US"/>
              <a:pPr/>
              <a:t>117</a:t>
            </a:fld>
            <a:endParaRPr lang="zh-CN"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118</a:t>
            </a:fld>
            <a:endParaRPr lang="zh-CN"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119</a:t>
            </a:fld>
            <a:endParaRPr lang="zh-CN"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120</a:t>
            </a:fld>
            <a:endParaRPr lang="zh-CN"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121</a:t>
            </a:fld>
            <a:endParaRPr lang="zh-CN"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122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15</a:t>
            </a:fld>
            <a:endParaRPr lang="zh-CN"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123</a:t>
            </a:fld>
            <a:endParaRPr lang="zh-CN"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124</a:t>
            </a:fld>
            <a:endParaRPr lang="zh-CN"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125</a:t>
            </a:fld>
            <a:endParaRPr lang="zh-CN"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126</a:t>
            </a:fld>
            <a:endParaRPr lang="zh-CN"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127</a:t>
            </a:fld>
            <a:endParaRPr lang="zh-CN"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128</a:t>
            </a:fld>
            <a:endParaRPr lang="zh-CN" alt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129</a:t>
            </a:fld>
            <a:endParaRPr lang="zh-CN" alt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130</a:t>
            </a:fld>
            <a:endParaRPr lang="zh-CN" alt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131</a:t>
            </a:fld>
            <a:endParaRPr lang="zh-CN" alt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132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16</a:t>
            </a:fld>
            <a:endParaRPr lang="zh-CN"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133</a:t>
            </a:fld>
            <a:endParaRPr lang="zh-CN" alt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134</a:t>
            </a:fld>
            <a:endParaRPr lang="zh-CN" alt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135</a:t>
            </a:fld>
            <a:endParaRPr lang="zh-CN" alt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136</a:t>
            </a:fld>
            <a:endParaRPr lang="zh-CN" alt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p:cNvSpPr>
          <p:nvPr>
            <p:ph type="sldImg" idx="4294967295"/>
          </p:nvPr>
        </p:nvSpPr>
        <p:spPr>
          <a:ln>
            <a:miter lim="800000"/>
          </a:ln>
        </p:spPr>
      </p:sp>
      <p:sp>
        <p:nvSpPr>
          <p:cNvPr id="27650" name="备注占位符 2"/>
          <p:cNvSpPr>
            <a:spLocks noGrp="1" noChangeArrowheads="1"/>
          </p:cNvSpPr>
          <p:nvPr>
            <p:ph type="body" idx="4294967295"/>
          </p:nvPr>
        </p:nvSpPr>
        <p:spPr/>
        <p:txBody>
          <a:bodyPr/>
          <a:lstStyle/>
          <a:p>
            <a:endParaRPr lang="zh-CN" altLang="en-US" smtClean="0"/>
          </a:p>
        </p:txBody>
      </p:sp>
      <p:sp>
        <p:nvSpPr>
          <p:cNvPr id="27651"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D3262B9F-8268-4328-89BD-E6753416F0AF}" type="slidenum">
              <a:rPr lang="zh-CN" altLang="en-US"/>
              <a:pPr/>
              <a:t>137</a:t>
            </a:fld>
            <a:endParaRPr lang="zh-CN" alt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138</a:t>
            </a:fld>
            <a:endParaRPr lang="zh-CN" alt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139</a:t>
            </a:fld>
            <a:endParaRPr lang="zh-CN" alt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140</a:t>
            </a:fld>
            <a:endParaRPr lang="zh-CN" alt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dirty="0" smtClean="0"/>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141</a:t>
            </a:fld>
            <a:endParaRPr lang="zh-CN" alt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p:cNvSpPr>
          <p:nvPr>
            <p:ph type="sldImg" idx="4294967295"/>
          </p:nvPr>
        </p:nvSpPr>
        <p:spPr>
          <a:ln>
            <a:miter lim="800000"/>
          </a:ln>
        </p:spPr>
      </p:sp>
      <p:sp>
        <p:nvSpPr>
          <p:cNvPr id="27650" name="备注占位符 2"/>
          <p:cNvSpPr>
            <a:spLocks noGrp="1" noChangeArrowheads="1"/>
          </p:cNvSpPr>
          <p:nvPr>
            <p:ph type="body" idx="4294967295"/>
          </p:nvPr>
        </p:nvSpPr>
        <p:spPr/>
        <p:txBody>
          <a:bodyPr/>
          <a:lstStyle/>
          <a:p>
            <a:endParaRPr lang="zh-CN" altLang="en-US" smtClean="0"/>
          </a:p>
        </p:txBody>
      </p:sp>
      <p:sp>
        <p:nvSpPr>
          <p:cNvPr id="27651"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D3262B9F-8268-4328-89BD-E6753416F0AF}" type="slidenum">
              <a:rPr lang="zh-CN" altLang="en-US"/>
              <a:pPr/>
              <a:t>142</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20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21</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noChangeArrowheads="1"/>
          </p:cNvSpPr>
          <p:nvPr>
            <p:ph type="sldImg" idx="4294967295"/>
          </p:nvPr>
        </p:nvSpPr>
        <p:spPr>
          <a:ln>
            <a:miter lim="800000"/>
          </a:ln>
        </p:spPr>
      </p:sp>
      <p:sp>
        <p:nvSpPr>
          <p:cNvPr id="11266" name="备注占位符 2"/>
          <p:cNvSpPr>
            <a:spLocks noGrp="1" noChangeArrowheads="1"/>
          </p:cNvSpPr>
          <p:nvPr>
            <p:ph type="body" idx="4294967295"/>
          </p:nvPr>
        </p:nvSpPr>
        <p:spPr/>
        <p:txBody>
          <a:bodyPr/>
          <a:lstStyle/>
          <a:p>
            <a:endParaRPr lang="zh-CN" altLang="en-US" smtClean="0"/>
          </a:p>
        </p:txBody>
      </p:sp>
      <p:sp>
        <p:nvSpPr>
          <p:cNvPr id="11267"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2F98B307-B101-4C98-A2C2-5E7ED1E0D12C}" type="slidenum">
              <a:rPr lang="zh-CN" altLang="en-US"/>
              <a:pPr/>
              <a:t>5</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23</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24</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25</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26</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27</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28</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29</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30</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31</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32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dirty="0"/>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6</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33</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34</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35</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36</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37</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38</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39</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40</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41</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42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dirty="0" smtClean="0"/>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7</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43</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44</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45</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46</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47</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48</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49</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50</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51</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52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dirty="0" smtClean="0"/>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8</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53</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54</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55</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56</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57</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58</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59</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60</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61</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62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9</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63</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64</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65</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66</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67</a:t>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68</a:t>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69</a:t>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70</a:t>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71</a:t>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72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10</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73</a:t>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74</a:t>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75</a:t>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76</a:t>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77</a:t>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78</a:t>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79</a:t>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80</a:t>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81</a:t>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82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11</a:t>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83</a:t>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84</a:t>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85</a:t>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86</a:t>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87</a:t>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ChangeArrowheads="1"/>
          </p:cNvSpPr>
          <p:nvPr>
            <p:ph type="sldImg" idx="4294967295"/>
          </p:nvPr>
        </p:nvSpPr>
        <p:spPr>
          <a:ln>
            <a:miter lim="800000"/>
          </a:ln>
        </p:spPr>
      </p:sp>
      <p:sp>
        <p:nvSpPr>
          <p:cNvPr id="19458" name="备注占位符 2"/>
          <p:cNvSpPr>
            <a:spLocks noGrp="1" noChangeArrowheads="1"/>
          </p:cNvSpPr>
          <p:nvPr>
            <p:ph type="body" idx="4294967295"/>
          </p:nvPr>
        </p:nvSpPr>
        <p:spPr/>
        <p:txBody>
          <a:bodyPr/>
          <a:lstStyle/>
          <a:p>
            <a:endParaRPr lang="zh-CN" altLang="en-US" smtClean="0"/>
          </a:p>
        </p:txBody>
      </p:sp>
      <p:sp>
        <p:nvSpPr>
          <p:cNvPr id="19459"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25355AF6-183D-4026-9763-B3DE28B1CD99}" type="slidenum">
              <a:rPr lang="zh-CN" altLang="en-US"/>
              <a:pPr/>
              <a:t>88</a:t>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89</a:t>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90</a:t>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91</a:t>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92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12</a:t>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93</a:t>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94</a:t>
            </a:fld>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95</a:t>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96</a:t>
            </a:fld>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97</a:t>
            </a:fld>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98</a:t>
            </a:fld>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99</a:t>
            </a:fld>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100</a:t>
            </a:fld>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101</a:t>
            </a:fld>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AF20F940-9967-4A77-B233-824C3DE4C203}" type="slidenum">
              <a:rPr lang="zh-CN" altLang="en-US"/>
              <a:pPr/>
              <a:t>102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3147696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sz="half" idx="1" hasCustomPrompt="1"/>
          </p:nvPr>
        </p:nvSpPr>
        <p:spPr>
          <a:xfrm>
            <a:off x="838201" y="1825627"/>
            <a:ext cx="5181600" cy="4351339"/>
          </a:xfr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Content Placeholder 3"/>
          <p:cNvSpPr>
            <a:spLocks noGrp="1"/>
          </p:cNvSpPr>
          <p:nvPr>
            <p:ph sz="half" idx="2" hasCustomPrompt="1"/>
          </p:nvPr>
        </p:nvSpPr>
        <p:spPr>
          <a:xfrm>
            <a:off x="6172201" y="1825627"/>
            <a:ext cx="5181600" cy="4351339"/>
          </a:xfr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Date Placeholder 3"/>
          <p:cNvSpPr>
            <a:spLocks noGrp="1"/>
          </p:cNvSpPr>
          <p:nvPr>
            <p:ph type="dt" sz="half" idx="10"/>
          </p:nvPr>
        </p:nvSpPr>
        <p:spPr/>
        <p:txBody>
          <a:bodyPr/>
          <a:lstStyle>
            <a:lvl1pPr>
              <a:defRPr/>
            </a:lvl1pPr>
          </a:lstStyle>
          <a:p>
            <a:fld id="{C5B72DE3-FE0A-428A-AB10-325226F2F564}" type="datetimeFigureOut">
              <a:rPr lang="zh-CN" altLang="en-US"/>
              <a:pPr/>
              <a:t>2021/9/18 Saturday</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29B1491E-B51D-482A-871D-54A437936ACD}" type="slidenum">
              <a:rPr lang="zh-CN" altLang="en-US"/>
              <a:pPr/>
              <a:t>‹#›</a:t>
            </a:fld>
            <a:endParaRPr lang="zh-CN" altLang="en-US">
              <a:latin typeface="等线" pitchFamily="2" charset="-122"/>
            </a:endParaRPr>
          </a:p>
        </p:txBody>
      </p:sp>
    </p:spTree>
    <p:extLst>
      <p:ext uri="{BB962C8B-B14F-4D97-AF65-F5344CB8AC3E}">
        <p14:creationId xmlns="" xmlns:p14="http://schemas.microsoft.com/office/powerpoint/2010/main" val="42150231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zh-CN" altLang="en-US" noProof="1"/>
              <a:t>单击此处编辑母版标题样式</a:t>
            </a:r>
            <a:endParaRPr lang="en-US" noProof="1"/>
          </a:p>
        </p:txBody>
      </p:sp>
      <p:sp>
        <p:nvSpPr>
          <p:cNvPr id="3" name="Text Placeholder 2"/>
          <p:cNvSpPr>
            <a:spLocks noGrp="1"/>
          </p:cNvSpPr>
          <p:nvPr>
            <p:ph type="body" idx="1" hasCustomPrompt="1"/>
          </p:nvPr>
        </p:nvSpPr>
        <p:spPr>
          <a:xfrm>
            <a:off x="839790" y="1681163"/>
            <a:ext cx="5157786" cy="823912"/>
          </a:xfrm>
        </p:spPr>
        <p:txBody>
          <a:bodyPr anchor="b"/>
          <a:lstStyle>
            <a:lvl1pPr marL="0" indent="0">
              <a:buNone/>
              <a:defRPr sz="2400" b="1"/>
            </a:lvl1pPr>
            <a:lvl2pPr marL="457200" indent="0">
              <a:buNone/>
              <a:defRPr sz="2000" b="1"/>
            </a:lvl2pPr>
            <a:lvl3pPr marL="913765" indent="0">
              <a:buNone/>
              <a:defRPr sz="1800" b="1"/>
            </a:lvl3pPr>
            <a:lvl4pPr marL="1370965" indent="0">
              <a:buNone/>
              <a:defRPr sz="1600" b="1"/>
            </a:lvl4pPr>
            <a:lvl5pPr marL="1827530" indent="0">
              <a:buNone/>
              <a:defRPr sz="1600" b="1"/>
            </a:lvl5pPr>
            <a:lvl6pPr marL="2284730" indent="0">
              <a:buNone/>
              <a:defRPr sz="1600" b="1"/>
            </a:lvl6pPr>
            <a:lvl7pPr marL="2741930" indent="0">
              <a:buNone/>
              <a:defRPr sz="1600" b="1"/>
            </a:lvl7pPr>
            <a:lvl8pPr marL="3198495" indent="0">
              <a:buNone/>
              <a:defRPr sz="1600" b="1"/>
            </a:lvl8pPr>
            <a:lvl9pPr marL="3655695" indent="0">
              <a:buNone/>
              <a:defRPr sz="1600" b="1"/>
            </a:lvl9pPr>
          </a:lstStyle>
          <a:p>
            <a:pPr lvl="0"/>
            <a:r>
              <a:rPr lang="zh-CN" altLang="en-US" noProof="1"/>
              <a:t>编辑母版文本样式</a:t>
            </a:r>
          </a:p>
        </p:txBody>
      </p:sp>
      <p:sp>
        <p:nvSpPr>
          <p:cNvPr id="4" name="Content Placeholder 3"/>
          <p:cNvSpPr>
            <a:spLocks noGrp="1"/>
          </p:cNvSpPr>
          <p:nvPr>
            <p:ph sz="half" idx="2" hasCustomPrompt="1"/>
          </p:nvPr>
        </p:nvSpPr>
        <p:spPr>
          <a:xfrm>
            <a:off x="839790" y="2505076"/>
            <a:ext cx="5157786" cy="3684588"/>
          </a:xfr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Text Placeholder 4"/>
          <p:cNvSpPr>
            <a:spLocks noGrp="1"/>
          </p:cNvSpPr>
          <p:nvPr>
            <p:ph type="body" sz="quarter" idx="3" hasCustomPrompt="1"/>
          </p:nvPr>
        </p:nvSpPr>
        <p:spPr>
          <a:xfrm>
            <a:off x="6172201" y="1681163"/>
            <a:ext cx="5183189" cy="823912"/>
          </a:xfrm>
        </p:spPr>
        <p:txBody>
          <a:bodyPr anchor="b"/>
          <a:lstStyle>
            <a:lvl1pPr marL="0" indent="0">
              <a:buNone/>
              <a:defRPr sz="2400" b="1"/>
            </a:lvl1pPr>
            <a:lvl2pPr marL="457200" indent="0">
              <a:buNone/>
              <a:defRPr sz="2000" b="1"/>
            </a:lvl2pPr>
            <a:lvl3pPr marL="913765" indent="0">
              <a:buNone/>
              <a:defRPr sz="1800" b="1"/>
            </a:lvl3pPr>
            <a:lvl4pPr marL="1370965" indent="0">
              <a:buNone/>
              <a:defRPr sz="1600" b="1"/>
            </a:lvl4pPr>
            <a:lvl5pPr marL="1827530" indent="0">
              <a:buNone/>
              <a:defRPr sz="1600" b="1"/>
            </a:lvl5pPr>
            <a:lvl6pPr marL="2284730" indent="0">
              <a:buNone/>
              <a:defRPr sz="1600" b="1"/>
            </a:lvl6pPr>
            <a:lvl7pPr marL="2741930" indent="0">
              <a:buNone/>
              <a:defRPr sz="1600" b="1"/>
            </a:lvl7pPr>
            <a:lvl8pPr marL="3198495" indent="0">
              <a:buNone/>
              <a:defRPr sz="1600" b="1"/>
            </a:lvl8pPr>
            <a:lvl9pPr marL="3655695" indent="0">
              <a:buNone/>
              <a:defRPr sz="1600" b="1"/>
            </a:lvl9pPr>
          </a:lstStyle>
          <a:p>
            <a:pPr lvl="0"/>
            <a:r>
              <a:rPr lang="zh-CN" altLang="en-US" noProof="1"/>
              <a:t>编辑母版文本样式</a:t>
            </a:r>
          </a:p>
        </p:txBody>
      </p:sp>
      <p:sp>
        <p:nvSpPr>
          <p:cNvPr id="6" name="Content Placeholder 5"/>
          <p:cNvSpPr>
            <a:spLocks noGrp="1"/>
          </p:cNvSpPr>
          <p:nvPr>
            <p:ph sz="quarter" idx="4" hasCustomPrompt="1"/>
          </p:nvPr>
        </p:nvSpPr>
        <p:spPr>
          <a:xfrm>
            <a:off x="6172201" y="2505076"/>
            <a:ext cx="5183189" cy="3684588"/>
          </a:xfrm>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7" name="Date Placeholder 3"/>
          <p:cNvSpPr>
            <a:spLocks noGrp="1"/>
          </p:cNvSpPr>
          <p:nvPr>
            <p:ph type="dt" sz="half" idx="10"/>
          </p:nvPr>
        </p:nvSpPr>
        <p:spPr/>
        <p:txBody>
          <a:bodyPr/>
          <a:lstStyle>
            <a:lvl1pPr>
              <a:defRPr/>
            </a:lvl1pPr>
          </a:lstStyle>
          <a:p>
            <a:fld id="{C5B72DE3-FE0A-428A-AB10-325226F2F564}" type="datetimeFigureOut">
              <a:rPr lang="zh-CN" altLang="en-US"/>
              <a:pPr/>
              <a:t>2021/9/18 Saturday</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2A751C65-6342-4A4E-841B-E880A33E5FB3}" type="slidenum">
              <a:rPr lang="zh-CN" altLang="en-US"/>
              <a:pPr/>
              <a:t>‹#›</a:t>
            </a:fld>
            <a:endParaRPr lang="zh-CN" altLang="en-US">
              <a:latin typeface="等线" pitchFamily="2" charset="-122"/>
            </a:endParaRPr>
          </a:p>
        </p:txBody>
      </p:sp>
    </p:spTree>
    <p:extLst>
      <p:ext uri="{BB962C8B-B14F-4D97-AF65-F5344CB8AC3E}">
        <p14:creationId xmlns="" xmlns:p14="http://schemas.microsoft.com/office/powerpoint/2010/main" val="396430584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Date Placeholder 3"/>
          <p:cNvSpPr>
            <a:spLocks noGrp="1"/>
          </p:cNvSpPr>
          <p:nvPr>
            <p:ph type="dt" sz="half" idx="10"/>
          </p:nvPr>
        </p:nvSpPr>
        <p:spPr/>
        <p:txBody>
          <a:bodyPr/>
          <a:lstStyle>
            <a:lvl1pPr>
              <a:defRPr/>
            </a:lvl1pPr>
          </a:lstStyle>
          <a:p>
            <a:fld id="{C5B72DE3-FE0A-428A-AB10-325226F2F564}" type="datetimeFigureOut">
              <a:rPr lang="zh-CN" altLang="en-US"/>
              <a:pPr/>
              <a:t>2021/9/18 Saturday</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EF296E4C-B513-429D-BE92-6B51C4EF6E75}" type="slidenum">
              <a:rPr lang="zh-CN" altLang="en-US"/>
              <a:pPr/>
              <a:t>‹#›</a:t>
            </a:fld>
            <a:endParaRPr lang="zh-CN" altLang="en-US">
              <a:latin typeface="等线" pitchFamily="2" charset="-122"/>
            </a:endParaRPr>
          </a:p>
        </p:txBody>
      </p:sp>
    </p:spTree>
    <p:extLst>
      <p:ext uri="{BB962C8B-B14F-4D97-AF65-F5344CB8AC3E}">
        <p14:creationId xmlns="" xmlns:p14="http://schemas.microsoft.com/office/powerpoint/2010/main" val="3272794224"/>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5B72DE3-FE0A-428A-AB10-325226F2F564}" type="datetimeFigureOut">
              <a:rPr lang="zh-CN" altLang="en-US"/>
              <a:pPr/>
              <a:t>2021/9/18 Saturday</a:t>
            </a:fld>
            <a:endParaRPr lang="zh-CN" altLang="en-US"/>
          </a:p>
        </p:txBody>
      </p:sp>
      <p:sp>
        <p:nvSpPr>
          <p:cNvPr id="3" name="Footer Placeholder 4"/>
          <p:cNvSpPr>
            <a:spLocks noGrp="1"/>
          </p:cNvSpPr>
          <p:nvPr>
            <p:ph type="ftr" sz="quarter" idx="11"/>
          </p:nvPr>
        </p:nvSpPr>
        <p:spPr/>
        <p:txBody>
          <a:bodyPr/>
          <a:lstStyle>
            <a:lvl1pPr>
              <a:defRPr/>
            </a:lvl1pPr>
          </a:lstStyle>
          <a:p>
            <a:endParaRPr lang="zh-CN" altLang="en-US"/>
          </a:p>
        </p:txBody>
      </p:sp>
      <p:sp>
        <p:nvSpPr>
          <p:cNvPr id="4" name="Slide Number Placeholder 5"/>
          <p:cNvSpPr>
            <a:spLocks noGrp="1"/>
          </p:cNvSpPr>
          <p:nvPr>
            <p:ph type="sldNum" sz="quarter" idx="12"/>
          </p:nvPr>
        </p:nvSpPr>
        <p:spPr/>
        <p:txBody>
          <a:bodyPr/>
          <a:lstStyle>
            <a:lvl1pPr>
              <a:defRPr/>
            </a:lvl1pPr>
          </a:lstStyle>
          <a:p>
            <a:fld id="{C0DCC4FE-8636-4384-BD79-30D75EDF79F6}" type="slidenum">
              <a:rPr lang="zh-CN" altLang="en-US"/>
              <a:pPr/>
              <a:t>‹#›</a:t>
            </a:fld>
            <a:endParaRPr lang="zh-CN" altLang="en-US">
              <a:latin typeface="等线" pitchFamily="2" charset="-122"/>
            </a:endParaRPr>
          </a:p>
        </p:txBody>
      </p:sp>
    </p:spTree>
    <p:extLst>
      <p:ext uri="{BB962C8B-B14F-4D97-AF65-F5344CB8AC3E}">
        <p14:creationId xmlns="" xmlns:p14="http://schemas.microsoft.com/office/powerpoint/2010/main" val="1876091053"/>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8" cy="1600199"/>
          </a:xfrm>
        </p:spPr>
        <p:txBody>
          <a:bodyPr anchor="b"/>
          <a:lstStyle>
            <a:lvl1pPr>
              <a:defRPr sz="3200"/>
            </a:lvl1pPr>
          </a:lstStyle>
          <a:p>
            <a:r>
              <a:rPr lang="zh-CN" altLang="en-US" noProof="1"/>
              <a:t>单击此处编辑母版标题样式</a:t>
            </a:r>
            <a:endParaRPr lang="en-US" noProof="1"/>
          </a:p>
        </p:txBody>
      </p:sp>
      <p:sp>
        <p:nvSpPr>
          <p:cNvPr id="3" name="Content Placeholder 2"/>
          <p:cNvSpPr>
            <a:spLocks noGrp="1"/>
          </p:cNvSpPr>
          <p:nvPr>
            <p:ph idx="1" hasCustomPrompt="1"/>
          </p:nvPr>
        </p:nvSpPr>
        <p:spPr>
          <a:xfrm>
            <a:off x="5183190" y="987428"/>
            <a:ext cx="617219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Text Placeholder 3"/>
          <p:cNvSpPr>
            <a:spLocks noGrp="1"/>
          </p:cNvSpPr>
          <p:nvPr>
            <p:ph type="body" sz="half" idx="2" hasCustomPrompt="1"/>
          </p:nvPr>
        </p:nvSpPr>
        <p:spPr>
          <a:xfrm>
            <a:off x="839788" y="2057401"/>
            <a:ext cx="3932238" cy="3811588"/>
          </a:xfrm>
        </p:spPr>
        <p:txBody>
          <a:bodyPr/>
          <a:lstStyle>
            <a:lvl1pPr marL="0" indent="0">
              <a:buNone/>
              <a:defRPr sz="1600"/>
            </a:lvl1pPr>
            <a:lvl2pPr marL="457200" indent="0">
              <a:buNone/>
              <a:defRPr sz="1400"/>
            </a:lvl2pPr>
            <a:lvl3pPr marL="913765" indent="0">
              <a:buNone/>
              <a:defRPr sz="1200"/>
            </a:lvl3pPr>
            <a:lvl4pPr marL="1370965" indent="0">
              <a:buNone/>
              <a:defRPr sz="1000"/>
            </a:lvl4pPr>
            <a:lvl5pPr marL="1827530" indent="0">
              <a:buNone/>
              <a:defRPr sz="1000"/>
            </a:lvl5pPr>
            <a:lvl6pPr marL="2284730" indent="0">
              <a:buNone/>
              <a:defRPr sz="1000"/>
            </a:lvl6pPr>
            <a:lvl7pPr marL="2741930" indent="0">
              <a:buNone/>
              <a:defRPr sz="1000"/>
            </a:lvl7pPr>
            <a:lvl8pPr marL="3198495" indent="0">
              <a:buNone/>
              <a:defRPr sz="1000"/>
            </a:lvl8pPr>
            <a:lvl9pPr marL="3655695" indent="0">
              <a:buNone/>
              <a:defRPr sz="1000"/>
            </a:lvl9pPr>
          </a:lstStyle>
          <a:p>
            <a:pPr lvl="0"/>
            <a:r>
              <a:rPr lang="zh-CN" altLang="en-US" noProof="1"/>
              <a:t>编辑母版文本样式</a:t>
            </a:r>
          </a:p>
        </p:txBody>
      </p:sp>
      <p:sp>
        <p:nvSpPr>
          <p:cNvPr id="5" name="Date Placeholder 3"/>
          <p:cNvSpPr>
            <a:spLocks noGrp="1"/>
          </p:cNvSpPr>
          <p:nvPr>
            <p:ph type="dt" sz="half" idx="10"/>
          </p:nvPr>
        </p:nvSpPr>
        <p:spPr/>
        <p:txBody>
          <a:bodyPr/>
          <a:lstStyle>
            <a:lvl1pPr>
              <a:defRPr/>
            </a:lvl1pPr>
          </a:lstStyle>
          <a:p>
            <a:fld id="{C5B72DE3-FE0A-428A-AB10-325226F2F564}" type="datetimeFigureOut">
              <a:rPr lang="zh-CN" altLang="en-US"/>
              <a:pPr/>
              <a:t>2021/9/18 Saturday</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2F15098A-6DB0-4C68-B748-97CD607D71B7}" type="slidenum">
              <a:rPr lang="zh-CN" altLang="en-US"/>
              <a:pPr/>
              <a:t>‹#›</a:t>
            </a:fld>
            <a:endParaRPr lang="zh-CN" altLang="en-US">
              <a:latin typeface="等线" pitchFamily="2" charset="-122"/>
            </a:endParaRPr>
          </a:p>
        </p:txBody>
      </p:sp>
    </p:spTree>
    <p:extLst>
      <p:ext uri="{BB962C8B-B14F-4D97-AF65-F5344CB8AC3E}">
        <p14:creationId xmlns="" xmlns:p14="http://schemas.microsoft.com/office/powerpoint/2010/main" val="875605221"/>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8" cy="1600199"/>
          </a:xfrm>
        </p:spPr>
        <p:txBody>
          <a:bodyPr anchor="b"/>
          <a:lstStyle>
            <a:lvl1pPr>
              <a:defRPr sz="3200"/>
            </a:lvl1pPr>
          </a:lstStyle>
          <a:p>
            <a:r>
              <a:rPr lang="zh-CN" altLang="en-US" noProof="1"/>
              <a:t>单击此处编辑母版标题样式</a:t>
            </a:r>
            <a:endParaRPr lang="en-US" noProof="1"/>
          </a:p>
        </p:txBody>
      </p:sp>
      <p:sp>
        <p:nvSpPr>
          <p:cNvPr id="3" name="Picture Placeholder 2"/>
          <p:cNvSpPr>
            <a:spLocks noGrp="1" noChangeAspect="1"/>
          </p:cNvSpPr>
          <p:nvPr>
            <p:ph type="pic" idx="1"/>
          </p:nvPr>
        </p:nvSpPr>
        <p:spPr>
          <a:xfrm>
            <a:off x="5183190" y="987428"/>
            <a:ext cx="6172199" cy="4873625"/>
          </a:xfrm>
        </p:spPr>
        <p:txBody>
          <a:bodyPr/>
          <a:lstStyle>
            <a:lvl1pPr marL="0" indent="0">
              <a:buNone/>
              <a:defRPr sz="3200"/>
            </a:lvl1pPr>
            <a:lvl2pPr marL="457200" indent="0">
              <a:buNone/>
              <a:defRPr sz="2800"/>
            </a:lvl2pPr>
            <a:lvl3pPr marL="913765" indent="0">
              <a:buNone/>
              <a:defRPr sz="2400"/>
            </a:lvl3pPr>
            <a:lvl4pPr marL="1370965" indent="0">
              <a:buNone/>
              <a:defRPr sz="2000"/>
            </a:lvl4pPr>
            <a:lvl5pPr marL="1827530" indent="0">
              <a:buNone/>
              <a:defRPr sz="2000"/>
            </a:lvl5pPr>
            <a:lvl6pPr marL="2284730" indent="0">
              <a:buNone/>
              <a:defRPr sz="2000"/>
            </a:lvl6pPr>
            <a:lvl7pPr marL="2741930" indent="0">
              <a:buNone/>
              <a:defRPr sz="2000"/>
            </a:lvl7pPr>
            <a:lvl8pPr marL="3198495" indent="0">
              <a:buNone/>
              <a:defRPr sz="2000"/>
            </a:lvl8pPr>
            <a:lvl9pPr marL="3655695" indent="0">
              <a:buNone/>
              <a:defRPr sz="2000"/>
            </a:lvl9pPr>
          </a:lstStyle>
          <a:p>
            <a:r>
              <a:rPr lang="zh-CN" altLang="en-US" noProof="1"/>
              <a:t>单击图标添加图片</a:t>
            </a:r>
            <a:endParaRPr lang="en-US" noProof="1"/>
          </a:p>
        </p:txBody>
      </p:sp>
      <p:sp>
        <p:nvSpPr>
          <p:cNvPr id="4" name="Text Placeholder 3"/>
          <p:cNvSpPr>
            <a:spLocks noGrp="1"/>
          </p:cNvSpPr>
          <p:nvPr>
            <p:ph type="body" sz="half" idx="2" hasCustomPrompt="1"/>
          </p:nvPr>
        </p:nvSpPr>
        <p:spPr>
          <a:xfrm>
            <a:off x="839788" y="2057401"/>
            <a:ext cx="3932238" cy="3811588"/>
          </a:xfrm>
        </p:spPr>
        <p:txBody>
          <a:bodyPr/>
          <a:lstStyle>
            <a:lvl1pPr marL="0" indent="0">
              <a:buNone/>
              <a:defRPr sz="1600"/>
            </a:lvl1pPr>
            <a:lvl2pPr marL="457200" indent="0">
              <a:buNone/>
              <a:defRPr sz="1400"/>
            </a:lvl2pPr>
            <a:lvl3pPr marL="913765" indent="0">
              <a:buNone/>
              <a:defRPr sz="1200"/>
            </a:lvl3pPr>
            <a:lvl4pPr marL="1370965" indent="0">
              <a:buNone/>
              <a:defRPr sz="1000"/>
            </a:lvl4pPr>
            <a:lvl5pPr marL="1827530" indent="0">
              <a:buNone/>
              <a:defRPr sz="1000"/>
            </a:lvl5pPr>
            <a:lvl6pPr marL="2284730" indent="0">
              <a:buNone/>
              <a:defRPr sz="1000"/>
            </a:lvl6pPr>
            <a:lvl7pPr marL="2741930" indent="0">
              <a:buNone/>
              <a:defRPr sz="1000"/>
            </a:lvl7pPr>
            <a:lvl8pPr marL="3198495" indent="0">
              <a:buNone/>
              <a:defRPr sz="1000"/>
            </a:lvl8pPr>
            <a:lvl9pPr marL="3655695" indent="0">
              <a:buNone/>
              <a:defRPr sz="1000"/>
            </a:lvl9pPr>
          </a:lstStyle>
          <a:p>
            <a:pPr lvl="0"/>
            <a:r>
              <a:rPr lang="zh-CN" altLang="en-US" noProof="1"/>
              <a:t>编辑母版文本样式</a:t>
            </a:r>
          </a:p>
        </p:txBody>
      </p:sp>
      <p:sp>
        <p:nvSpPr>
          <p:cNvPr id="5" name="Date Placeholder 3"/>
          <p:cNvSpPr>
            <a:spLocks noGrp="1"/>
          </p:cNvSpPr>
          <p:nvPr>
            <p:ph type="dt" sz="half" idx="10"/>
          </p:nvPr>
        </p:nvSpPr>
        <p:spPr/>
        <p:txBody>
          <a:bodyPr/>
          <a:lstStyle>
            <a:lvl1pPr>
              <a:defRPr/>
            </a:lvl1pPr>
          </a:lstStyle>
          <a:p>
            <a:fld id="{C5B72DE3-FE0A-428A-AB10-325226F2F564}" type="datetimeFigureOut">
              <a:rPr lang="zh-CN" altLang="en-US"/>
              <a:pPr/>
              <a:t>2021/9/18 Saturday</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85B1DCB2-E9C4-4CD1-BF75-8A9BFE8E2011}" type="slidenum">
              <a:rPr lang="zh-CN" altLang="en-US"/>
              <a:pPr/>
              <a:t>‹#›</a:t>
            </a:fld>
            <a:endParaRPr lang="zh-CN" altLang="en-US">
              <a:latin typeface="等线" pitchFamily="2" charset="-122"/>
            </a:endParaRPr>
          </a:p>
        </p:txBody>
      </p:sp>
    </p:spTree>
    <p:extLst>
      <p:ext uri="{BB962C8B-B14F-4D97-AF65-F5344CB8AC3E}">
        <p14:creationId xmlns="" xmlns:p14="http://schemas.microsoft.com/office/powerpoint/2010/main" val="57559322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Vertical Text Placeholder 2"/>
          <p:cNvSpPr>
            <a:spLocks noGrp="1"/>
          </p:cNvSpPr>
          <p:nvPr>
            <p:ph type="body" orient="vert" idx="1" hasCustomPrompt="1"/>
          </p:nvPr>
        </p:nvSpPr>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Date Placeholder 3"/>
          <p:cNvSpPr>
            <a:spLocks noGrp="1"/>
          </p:cNvSpPr>
          <p:nvPr>
            <p:ph type="dt" sz="half" idx="10"/>
          </p:nvPr>
        </p:nvSpPr>
        <p:spPr/>
        <p:txBody>
          <a:bodyPr/>
          <a:lstStyle>
            <a:lvl1pPr>
              <a:defRPr/>
            </a:lvl1pPr>
          </a:lstStyle>
          <a:p>
            <a:fld id="{C5B72DE3-FE0A-428A-AB10-325226F2F564}" type="datetimeFigureOut">
              <a:rPr lang="zh-CN" altLang="en-US"/>
              <a:pPr/>
              <a:t>2021/9/18 Saturday</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6E5CFF05-557A-4677-9B39-0BE6E4414AE1}" type="slidenum">
              <a:rPr lang="zh-CN" altLang="en-US"/>
              <a:pPr/>
              <a:t>‹#›</a:t>
            </a:fld>
            <a:endParaRPr lang="zh-CN" altLang="en-US">
              <a:latin typeface="等线" pitchFamily="2" charset="-122"/>
            </a:endParaRPr>
          </a:p>
        </p:txBody>
      </p:sp>
    </p:spTree>
    <p:extLst>
      <p:ext uri="{BB962C8B-B14F-4D97-AF65-F5344CB8AC3E}">
        <p14:creationId xmlns="" xmlns:p14="http://schemas.microsoft.com/office/powerpoint/2010/main" val="358479806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8"/>
            <a:ext cx="2628900" cy="5811838"/>
          </a:xfrm>
        </p:spPr>
        <p:txBody>
          <a:bodyPr vert="eaVert"/>
          <a:lstStyle/>
          <a:p>
            <a:r>
              <a:rPr lang="zh-CN" altLang="en-US" noProof="1"/>
              <a:t>单击此处编辑母版标题样式</a:t>
            </a:r>
            <a:endParaRPr lang="en-US" noProof="1"/>
          </a:p>
        </p:txBody>
      </p:sp>
      <p:sp>
        <p:nvSpPr>
          <p:cNvPr id="3" name="Vertical Text Placeholder 2"/>
          <p:cNvSpPr>
            <a:spLocks noGrp="1"/>
          </p:cNvSpPr>
          <p:nvPr>
            <p:ph type="body" orient="vert" idx="1" hasCustomPrompt="1"/>
          </p:nvPr>
        </p:nvSpPr>
        <p:spPr>
          <a:xfrm>
            <a:off x="838202" y="365128"/>
            <a:ext cx="7734301" cy="5811838"/>
          </a:xfrm>
        </p:spPr>
        <p:txBody>
          <a:bodyPr vert="eaVert"/>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Date Placeholder 3"/>
          <p:cNvSpPr>
            <a:spLocks noGrp="1"/>
          </p:cNvSpPr>
          <p:nvPr>
            <p:ph type="dt" sz="half" idx="10"/>
          </p:nvPr>
        </p:nvSpPr>
        <p:spPr/>
        <p:txBody>
          <a:bodyPr/>
          <a:lstStyle>
            <a:lvl1pPr>
              <a:defRPr/>
            </a:lvl1pPr>
          </a:lstStyle>
          <a:p>
            <a:fld id="{C5B72DE3-FE0A-428A-AB10-325226F2F564}" type="datetimeFigureOut">
              <a:rPr lang="zh-CN" altLang="en-US"/>
              <a:pPr/>
              <a:t>2021/9/18 Saturday</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1564D433-F258-4623-ABE4-7E4C3ABB697F}" type="slidenum">
              <a:rPr lang="zh-CN" altLang="en-US"/>
              <a:pPr/>
              <a:t>‹#›</a:t>
            </a:fld>
            <a:endParaRPr lang="zh-CN" altLang="en-US">
              <a:latin typeface="等线" pitchFamily="2" charset="-122"/>
            </a:endParaRPr>
          </a:p>
        </p:txBody>
      </p:sp>
    </p:spTree>
    <p:extLst>
      <p:ext uri="{BB962C8B-B14F-4D97-AF65-F5344CB8AC3E}">
        <p14:creationId xmlns="" xmlns:p14="http://schemas.microsoft.com/office/powerpoint/2010/main" val="3149508982"/>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1" y="0"/>
            <a:ext cx="12192000" cy="6858000"/>
          </a:xfrm>
          <a:prstGeom prst="rect">
            <a:avLst/>
          </a:prstGeom>
        </p:spPr>
      </p:pic>
      <p:sp>
        <p:nvSpPr>
          <p:cNvPr id="3" name="日期占位符 2"/>
          <p:cNvSpPr>
            <a:spLocks noGrp="1"/>
          </p:cNvSpPr>
          <p:nvPr>
            <p:ph type="dt" sz="half" idx="10"/>
          </p:nvPr>
        </p:nvSpPr>
        <p:spPr/>
        <p:txBody>
          <a:bodyPr/>
          <a:lstStyle>
            <a:lvl1pPr>
              <a:defRPr/>
            </a:lvl1pPr>
          </a:lstStyle>
          <a:p>
            <a:fld id="{C5B72DE3-FE0A-428A-AB10-325226F2F564}" type="datetimeFigureOut">
              <a:rPr lang="zh-CN" altLang="en-US"/>
              <a:pPr/>
              <a:t>2021/9/18 Saturday</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B8D2ACFA-DBB1-455E-92A4-75E88A274584}" type="slidenum">
              <a:rPr lang="zh-CN" altLang="en-US"/>
              <a:pPr/>
              <a:t>‹#›</a:t>
            </a:fld>
            <a:endParaRPr lang="zh-CN" altLang="en-US">
              <a:latin typeface="等线" pitchFamily="2" charset="-122"/>
            </a:endParaRPr>
          </a:p>
        </p:txBody>
      </p:sp>
    </p:spTree>
    <p:extLst>
      <p:ext uri="{BB962C8B-B14F-4D97-AF65-F5344CB8AC3E}">
        <p14:creationId xmlns="" xmlns:p14="http://schemas.microsoft.com/office/powerpoint/2010/main" val="408039309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43A93E93-166D-47F5-9EF1-ACEABE24AEEA}" type="datetimeFigureOut">
              <a:rPr lang="zh-CN" altLang="en-US"/>
              <a:pPr/>
              <a:t>2021/9/18 Saturday</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65906778-B0C5-441B-BEB3-E8986DC27271}" type="slidenum">
              <a:rPr lang="zh-CN" altLang="en-US"/>
              <a:pPr/>
              <a:t>‹#›</a:t>
            </a:fld>
            <a:endParaRPr lang="zh-CN" altLang="en-US">
              <a:latin typeface="等线" pitchFamily="2" charset="-122"/>
              <a:ea typeface="等线" pitchFamily="2" charset="-122"/>
            </a:endParaRPr>
          </a:p>
        </p:txBody>
      </p:sp>
    </p:spTree>
    <p:extLst>
      <p:ext uri="{BB962C8B-B14F-4D97-AF65-F5344CB8AC3E}">
        <p14:creationId xmlns="" xmlns:p14="http://schemas.microsoft.com/office/powerpoint/2010/main" val="2737193027"/>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6727286"/>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43A93E93-166D-47F5-9EF1-ACEABE24AEEA}" type="datetimeFigureOut">
              <a:rPr lang="zh-CN" altLang="en-US"/>
              <a:pPr/>
              <a:t>2021/9/18 Saturday</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C1068246-BD22-4224-B710-1554844AAD74}" type="slidenum">
              <a:rPr lang="zh-CN" altLang="en-US"/>
              <a:pPr/>
              <a:t>‹#›</a:t>
            </a:fld>
            <a:endParaRPr lang="zh-CN" altLang="en-US">
              <a:latin typeface="等线" pitchFamily="2" charset="-122"/>
              <a:ea typeface="等线" pitchFamily="2" charset="-122"/>
            </a:endParaRPr>
          </a:p>
        </p:txBody>
      </p:sp>
    </p:spTree>
    <p:extLst>
      <p:ext uri="{BB962C8B-B14F-4D97-AF65-F5344CB8AC3E}">
        <p14:creationId xmlns="" xmlns:p14="http://schemas.microsoft.com/office/powerpoint/2010/main" val="336157564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43A93E93-166D-47F5-9EF1-ACEABE24AEEA}" type="datetimeFigureOut">
              <a:rPr lang="zh-CN" altLang="en-US"/>
              <a:pPr/>
              <a:t>2021/9/18 Saturday</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54475B3D-33C3-41F0-BB40-7854F1B39573}" type="slidenum">
              <a:rPr lang="zh-CN" altLang="en-US"/>
              <a:pPr/>
              <a:t>‹#›</a:t>
            </a:fld>
            <a:endParaRPr lang="zh-CN" altLang="en-US">
              <a:latin typeface="等线" pitchFamily="2" charset="-122"/>
              <a:ea typeface="等线" pitchFamily="2" charset="-122"/>
            </a:endParaRPr>
          </a:p>
        </p:txBody>
      </p:sp>
    </p:spTree>
    <p:extLst>
      <p:ext uri="{BB962C8B-B14F-4D97-AF65-F5344CB8AC3E}">
        <p14:creationId xmlns="" xmlns:p14="http://schemas.microsoft.com/office/powerpoint/2010/main" val="295755110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20113872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3" name=" 2"/>
          <p:cNvSpPr>
            <a:spLocks noGrp="1"/>
          </p:cNvSpPr>
          <p:nvPr>
            <p:ph idx="1"/>
          </p:nvPr>
        </p:nvSpPr>
        <p:spPr>
          <a:xfrm>
            <a:off x="838200" y="1825624"/>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标题 3"/>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xmlns="" val="24184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3" name=" 2"/>
          <p:cNvSpPr>
            <a:spLocks noGrp="1"/>
          </p:cNvSpPr>
          <p:nvPr>
            <p:ph idx="1"/>
          </p:nvPr>
        </p:nvSpPr>
        <p:spPr>
          <a:xfrm>
            <a:off x="838200" y="1825624"/>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标题 3"/>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xmlns="" val="241846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3" name=" 2"/>
          <p:cNvSpPr>
            <a:spLocks noGrp="1"/>
          </p:cNvSpPr>
          <p:nvPr>
            <p:ph idx="1"/>
          </p:nvPr>
        </p:nvSpPr>
        <p:spPr>
          <a:xfrm>
            <a:off x="838200" y="1825624"/>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标题 3"/>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xmlns="" val="241846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2" y="1122364"/>
            <a:ext cx="9144000" cy="2387600"/>
          </a:xfrm>
        </p:spPr>
        <p:txBody>
          <a:bodyPr anchor="b"/>
          <a:lstStyle>
            <a:lvl1pPr algn="ctr">
              <a:defRPr sz="5995"/>
            </a:lvl1pPr>
          </a:lstStyle>
          <a:p>
            <a:r>
              <a:rPr lang="zh-CN" altLang="en-US" noProof="1"/>
              <a:t>单击此处编辑母版标题样式</a:t>
            </a:r>
            <a:endParaRPr lang="en-US" noProof="1"/>
          </a:p>
        </p:txBody>
      </p:sp>
      <p:sp>
        <p:nvSpPr>
          <p:cNvPr id="3" name="Subtitle 2"/>
          <p:cNvSpPr>
            <a:spLocks noGrp="1"/>
          </p:cNvSpPr>
          <p:nvPr>
            <p:ph type="subTitle" idx="1" hasCustomPrompt="1"/>
          </p:nvPr>
        </p:nvSpPr>
        <p:spPr>
          <a:xfrm>
            <a:off x="1524002" y="3602038"/>
            <a:ext cx="9144000" cy="1655763"/>
          </a:xfrm>
        </p:spPr>
        <p:txBody>
          <a:bodyPr/>
          <a:lstStyle>
            <a:lvl1pPr marL="0" indent="0" algn="ctr">
              <a:buNone/>
              <a:defRPr sz="2400"/>
            </a:lvl1pPr>
            <a:lvl2pPr marL="457200" indent="0" algn="ctr">
              <a:buNone/>
              <a:defRPr sz="2000"/>
            </a:lvl2pPr>
            <a:lvl3pPr marL="913765" indent="0" algn="ctr">
              <a:buNone/>
              <a:defRPr sz="1800"/>
            </a:lvl3pPr>
            <a:lvl4pPr marL="1370965" indent="0" algn="ctr">
              <a:buNone/>
              <a:defRPr sz="1600"/>
            </a:lvl4pPr>
            <a:lvl5pPr marL="1827530" indent="0" algn="ctr">
              <a:buNone/>
              <a:defRPr sz="1600"/>
            </a:lvl5pPr>
            <a:lvl6pPr marL="2284730" indent="0" algn="ctr">
              <a:buNone/>
              <a:defRPr sz="1600"/>
            </a:lvl6pPr>
            <a:lvl7pPr marL="2741930" indent="0" algn="ctr">
              <a:buNone/>
              <a:defRPr sz="1600"/>
            </a:lvl7pPr>
            <a:lvl8pPr marL="3198495" indent="0" algn="ctr">
              <a:buNone/>
              <a:defRPr sz="1600"/>
            </a:lvl8pPr>
            <a:lvl9pPr marL="3655695" indent="0" algn="ctr">
              <a:buNone/>
              <a:defRPr sz="1600"/>
            </a:lvl9pPr>
          </a:lstStyle>
          <a:p>
            <a:r>
              <a:rPr lang="zh-CN" altLang="en-US" noProof="1"/>
              <a:t>单击以编辑母版副标题样式</a:t>
            </a:r>
            <a:endParaRPr lang="en-US" noProof="1"/>
          </a:p>
        </p:txBody>
      </p:sp>
      <p:sp>
        <p:nvSpPr>
          <p:cNvPr id="4" name="Date Placeholder 3"/>
          <p:cNvSpPr>
            <a:spLocks noGrp="1"/>
          </p:cNvSpPr>
          <p:nvPr>
            <p:ph type="dt" sz="half" idx="10"/>
          </p:nvPr>
        </p:nvSpPr>
        <p:spPr/>
        <p:txBody>
          <a:bodyPr/>
          <a:lstStyle>
            <a:lvl1pPr>
              <a:defRPr/>
            </a:lvl1pPr>
          </a:lstStyle>
          <a:p>
            <a:fld id="{C5B72DE3-FE0A-428A-AB10-325226F2F564}" type="datetimeFigureOut">
              <a:rPr lang="zh-CN" altLang="en-US"/>
              <a:pPr/>
              <a:t>2021/9/18 Saturday</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1EC30CFD-8A21-43EA-98F9-BD2CE9A3DB6E}" type="slidenum">
              <a:rPr lang="zh-CN" altLang="en-US"/>
              <a:pPr/>
              <a:t>‹#›</a:t>
            </a:fld>
            <a:endParaRPr lang="zh-CN" altLang="en-US">
              <a:latin typeface="等线" pitchFamily="2" charset="-122"/>
            </a:endParaRPr>
          </a:p>
        </p:txBody>
      </p:sp>
    </p:spTree>
    <p:extLst>
      <p:ext uri="{BB962C8B-B14F-4D97-AF65-F5344CB8AC3E}">
        <p14:creationId xmlns="" xmlns:p14="http://schemas.microsoft.com/office/powerpoint/2010/main" val="399658402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hasCustomPrompt="1"/>
          </p:nvPr>
        </p:nvSpPr>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Date Placeholder 3"/>
          <p:cNvSpPr>
            <a:spLocks noGrp="1"/>
          </p:cNvSpPr>
          <p:nvPr>
            <p:ph type="dt" sz="half" idx="10"/>
          </p:nvPr>
        </p:nvSpPr>
        <p:spPr/>
        <p:txBody>
          <a:bodyPr/>
          <a:lstStyle>
            <a:lvl1pPr>
              <a:defRPr/>
            </a:lvl1pPr>
          </a:lstStyle>
          <a:p>
            <a:fld id="{C5B72DE3-FE0A-428A-AB10-325226F2F564}" type="datetimeFigureOut">
              <a:rPr lang="zh-CN" altLang="en-US"/>
              <a:pPr/>
              <a:t>2021/9/18 Saturday</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40557326-D2FE-4B40-8696-61BF009AE6F8}" type="slidenum">
              <a:rPr lang="zh-CN" altLang="en-US"/>
              <a:pPr/>
              <a:t>‹#›</a:t>
            </a:fld>
            <a:endParaRPr lang="zh-CN" altLang="en-US">
              <a:latin typeface="等线" pitchFamily="2" charset="-122"/>
            </a:endParaRPr>
          </a:p>
        </p:txBody>
      </p:sp>
    </p:spTree>
    <p:extLst>
      <p:ext uri="{BB962C8B-B14F-4D97-AF65-F5344CB8AC3E}">
        <p14:creationId xmlns="" xmlns:p14="http://schemas.microsoft.com/office/powerpoint/2010/main" val="365317773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5995"/>
            </a:lvl1pPr>
          </a:lstStyle>
          <a:p>
            <a:r>
              <a:rPr lang="zh-CN" altLang="en-US" noProof="1"/>
              <a:t>单击此处编辑母版标题样式</a:t>
            </a:r>
            <a:endParaRPr lang="en-US" noProof="1"/>
          </a:p>
        </p:txBody>
      </p:sp>
      <p:sp>
        <p:nvSpPr>
          <p:cNvPr id="3" name="Text Placeholder 2"/>
          <p:cNvSpPr>
            <a:spLocks noGrp="1"/>
          </p:cNvSpPr>
          <p:nvPr>
            <p:ph type="body" idx="1" hasCustomPrompt="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3765" indent="0">
              <a:buNone/>
              <a:defRPr sz="1800">
                <a:solidFill>
                  <a:schemeClr val="tx1">
                    <a:tint val="75000"/>
                  </a:schemeClr>
                </a:solidFill>
              </a:defRPr>
            </a:lvl3pPr>
            <a:lvl4pPr marL="1370965" indent="0">
              <a:buNone/>
              <a:defRPr sz="1600">
                <a:solidFill>
                  <a:schemeClr val="tx1">
                    <a:tint val="75000"/>
                  </a:schemeClr>
                </a:solidFill>
              </a:defRPr>
            </a:lvl4pPr>
            <a:lvl5pPr marL="1827530" indent="0">
              <a:buNone/>
              <a:defRPr sz="1600">
                <a:solidFill>
                  <a:schemeClr val="tx1">
                    <a:tint val="75000"/>
                  </a:schemeClr>
                </a:solidFill>
              </a:defRPr>
            </a:lvl5pPr>
            <a:lvl6pPr marL="2284730" indent="0">
              <a:buNone/>
              <a:defRPr sz="1600">
                <a:solidFill>
                  <a:schemeClr val="tx1">
                    <a:tint val="75000"/>
                  </a:schemeClr>
                </a:solidFill>
              </a:defRPr>
            </a:lvl6pPr>
            <a:lvl7pPr marL="2741930" indent="0">
              <a:buNone/>
              <a:defRPr sz="1600">
                <a:solidFill>
                  <a:schemeClr val="tx1">
                    <a:tint val="75000"/>
                  </a:schemeClr>
                </a:solidFill>
              </a:defRPr>
            </a:lvl7pPr>
            <a:lvl8pPr marL="3198495" indent="0">
              <a:buNone/>
              <a:defRPr sz="1600">
                <a:solidFill>
                  <a:schemeClr val="tx1">
                    <a:tint val="75000"/>
                  </a:schemeClr>
                </a:solidFill>
              </a:defRPr>
            </a:lvl8pPr>
            <a:lvl9pPr marL="3655695" indent="0">
              <a:buNone/>
              <a:defRPr sz="1600">
                <a:solidFill>
                  <a:schemeClr val="tx1">
                    <a:tint val="75000"/>
                  </a:schemeClr>
                </a:solidFill>
              </a:defRPr>
            </a:lvl9pPr>
          </a:lstStyle>
          <a:p>
            <a:pPr lvl="0"/>
            <a:r>
              <a:rPr lang="zh-CN" altLang="en-US" noProof="1"/>
              <a:t>编辑母版文本样式</a:t>
            </a:r>
          </a:p>
        </p:txBody>
      </p:sp>
      <p:sp>
        <p:nvSpPr>
          <p:cNvPr id="4" name="Date Placeholder 3"/>
          <p:cNvSpPr>
            <a:spLocks noGrp="1"/>
          </p:cNvSpPr>
          <p:nvPr>
            <p:ph type="dt" sz="half" idx="10"/>
          </p:nvPr>
        </p:nvSpPr>
        <p:spPr/>
        <p:txBody>
          <a:bodyPr/>
          <a:lstStyle>
            <a:lvl1pPr>
              <a:defRPr/>
            </a:lvl1pPr>
          </a:lstStyle>
          <a:p>
            <a:fld id="{C5B72DE3-FE0A-428A-AB10-325226F2F564}" type="datetimeFigureOut">
              <a:rPr lang="zh-CN" altLang="en-US"/>
              <a:pPr/>
              <a:t>2021/9/18 Saturday</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A0220DE8-C1E3-4762-9E3E-487B89CFC038}" type="slidenum">
              <a:rPr lang="zh-CN" altLang="en-US"/>
              <a:pPr/>
              <a:t>‹#›</a:t>
            </a:fld>
            <a:endParaRPr lang="zh-CN" altLang="en-US">
              <a:latin typeface="等线" pitchFamily="2" charset="-122"/>
            </a:endParaRPr>
          </a:p>
        </p:txBody>
      </p:sp>
    </p:spTree>
    <p:extLst>
      <p:ext uri="{BB962C8B-B14F-4D97-AF65-F5344CB8AC3E}">
        <p14:creationId xmlns="" xmlns:p14="http://schemas.microsoft.com/office/powerpoint/2010/main" val="174891709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pattFill prst="wdUpDiag">
          <a:fgClr>
            <a:srgbClr val="F2F2F2"/>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4" r:id="rId2"/>
    <p:sldLayoutId id="2147483683" r:id="rId3"/>
    <p:sldLayoutId id="2147483702" r:id="rId4"/>
    <p:sldLayoutId id="2147483703" r:id="rId5"/>
    <p:sldLayoutId id="2147483704" r:id="rId6"/>
  </p:sldLayoutIdLst>
  <p:transition spd="slow">
    <p:fade/>
  </p:transition>
  <p:txStyles>
    <p:titleStyle>
      <a:lvl1pPr algn="l" rtl="0" fontAlgn="base">
        <a:lnSpc>
          <a:spcPct val="90000"/>
        </a:lnSpc>
        <a:spcBef>
          <a:spcPct val="0"/>
        </a:spcBef>
        <a:spcAft>
          <a:spcPct val="0"/>
        </a:spcAft>
        <a:defRPr sz="4400" kern="1200">
          <a:solidFill>
            <a:schemeClr val="tx1"/>
          </a:solidFill>
          <a:latin typeface="+mj-lt"/>
          <a:ea typeface="+mj-ea"/>
          <a:cs typeface="等线 Light" charset="0"/>
        </a:defRPr>
      </a:lvl1pPr>
      <a:lvl2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2pPr>
      <a:lvl3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3pPr>
      <a:lvl4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4pPr>
      <a:lvl5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5pPr>
      <a:lvl6pPr marL="4572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6pPr>
      <a:lvl7pPr marL="9144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7pPr>
      <a:lvl8pPr marL="13716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8pPr>
      <a:lvl9pPr marL="18288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wrap="square" lIns="91440" tIns="45720" rIns="91440" bIns="45720" numCol="1" anchor="ctr" anchorCtr="0" compatLnSpc="1">
            <a:prstTxWarp prst="textNoShape">
              <a:avLst/>
            </a:prstTxWarp>
            <a:normAutofit/>
          </a:bodyPr>
          <a:lstStyle/>
          <a:p>
            <a:pPr lvl="0"/>
            <a:r>
              <a:rPr lang="zh-CN" altLang="en-US" smtClean="0"/>
              <a:t>单击此处编辑母版标题样式</a:t>
            </a:r>
            <a:endParaRPr lang="en-US" altLang="zh-CN" smtClean="0"/>
          </a:p>
        </p:txBody>
      </p:sp>
      <p:sp>
        <p:nvSpPr>
          <p:cNvPr id="2051" name="Text Placeholder 2"/>
          <p:cNvSpPr>
            <a:spLocks noGrp="1" noChangeArrowheads="1"/>
          </p:cNvSpPr>
          <p:nvPr>
            <p:ph type="body" idx="4294967295"/>
          </p:nvPr>
        </p:nvSpPr>
        <p:spPr bwMode="auto">
          <a:xfrm>
            <a:off x="838200" y="1825625"/>
            <a:ext cx="105156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fld id="{C5B72DE3-FE0A-428A-AB10-325226F2F564}" type="datetimeFigureOut">
              <a:rPr lang="zh-CN" altLang="en-US"/>
              <a:pPr/>
              <a:t>2021/9/18 Saturday</a:t>
            </a:fld>
            <a:endParaRPr lang="zh-CN" altLang="en-US">
              <a:latin typeface="等线" pitchFamily="2" charset="-122"/>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7A086089-3543-4740-B6FD-9DBC13969294}" type="slidenum">
              <a:rPr lang="zh-CN" altLang="en-US"/>
              <a:pPr/>
              <a:t>‹#›</a:t>
            </a:fld>
            <a:endParaRPr lang="zh-CN" altLang="en-US">
              <a:latin typeface="等线" pitchFamily="2" charset="-122"/>
            </a:endParaRPr>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 id="2147483701" r:id="rId12"/>
  </p:sldLayoutIdLst>
  <p:transition spd="slow">
    <p:fade/>
  </p:transition>
  <p:txStyles>
    <p:titleStyle>
      <a:lvl1pPr algn="l" rtl="0" fontAlgn="base">
        <a:lnSpc>
          <a:spcPct val="90000"/>
        </a:lnSpc>
        <a:spcBef>
          <a:spcPct val="0"/>
        </a:spcBef>
        <a:spcAft>
          <a:spcPct val="0"/>
        </a:spcAft>
        <a:defRPr sz="4300" kern="1200">
          <a:solidFill>
            <a:schemeClr val="tx1"/>
          </a:solidFill>
          <a:latin typeface="+mj-lt"/>
          <a:ea typeface="+mj-ea"/>
          <a:cs typeface="等线 Light" charset="0"/>
        </a:defRPr>
      </a:lvl1pPr>
      <a:lvl2pPr algn="l" rtl="0" fontAlgn="base">
        <a:lnSpc>
          <a:spcPct val="90000"/>
        </a:lnSpc>
        <a:spcBef>
          <a:spcPct val="0"/>
        </a:spcBef>
        <a:spcAft>
          <a:spcPct val="0"/>
        </a:spcAft>
        <a:defRPr sz="4300">
          <a:solidFill>
            <a:schemeClr val="tx1"/>
          </a:solidFill>
          <a:latin typeface="Calibri Light" pitchFamily="34" charset="0"/>
          <a:ea typeface="等线 Light" charset="0"/>
          <a:cs typeface="等线 Light" charset="0"/>
        </a:defRPr>
      </a:lvl2pPr>
      <a:lvl3pPr algn="l" rtl="0" fontAlgn="base">
        <a:lnSpc>
          <a:spcPct val="90000"/>
        </a:lnSpc>
        <a:spcBef>
          <a:spcPct val="0"/>
        </a:spcBef>
        <a:spcAft>
          <a:spcPct val="0"/>
        </a:spcAft>
        <a:defRPr sz="4300">
          <a:solidFill>
            <a:schemeClr val="tx1"/>
          </a:solidFill>
          <a:latin typeface="Calibri Light" pitchFamily="34" charset="0"/>
          <a:ea typeface="等线 Light" charset="0"/>
          <a:cs typeface="等线 Light" charset="0"/>
        </a:defRPr>
      </a:lvl3pPr>
      <a:lvl4pPr algn="l" rtl="0" fontAlgn="base">
        <a:lnSpc>
          <a:spcPct val="90000"/>
        </a:lnSpc>
        <a:spcBef>
          <a:spcPct val="0"/>
        </a:spcBef>
        <a:spcAft>
          <a:spcPct val="0"/>
        </a:spcAft>
        <a:defRPr sz="4300">
          <a:solidFill>
            <a:schemeClr val="tx1"/>
          </a:solidFill>
          <a:latin typeface="Calibri Light" pitchFamily="34" charset="0"/>
          <a:ea typeface="等线 Light" charset="0"/>
          <a:cs typeface="等线 Light" charset="0"/>
        </a:defRPr>
      </a:lvl4pPr>
      <a:lvl5pPr algn="l" rtl="0" fontAlgn="base">
        <a:lnSpc>
          <a:spcPct val="90000"/>
        </a:lnSpc>
        <a:spcBef>
          <a:spcPct val="0"/>
        </a:spcBef>
        <a:spcAft>
          <a:spcPct val="0"/>
        </a:spcAft>
        <a:defRPr sz="4300">
          <a:solidFill>
            <a:schemeClr val="tx1"/>
          </a:solidFill>
          <a:latin typeface="Calibri Light" pitchFamily="34" charset="0"/>
          <a:ea typeface="等线 Light" charset="0"/>
          <a:cs typeface="等线 Light" charset="0"/>
        </a:defRPr>
      </a:lvl5pPr>
      <a:lvl6pPr marL="457200" algn="l" rtl="0" fontAlgn="base">
        <a:lnSpc>
          <a:spcPct val="90000"/>
        </a:lnSpc>
        <a:spcBef>
          <a:spcPct val="0"/>
        </a:spcBef>
        <a:spcAft>
          <a:spcPct val="0"/>
        </a:spcAft>
        <a:defRPr sz="4300">
          <a:solidFill>
            <a:schemeClr val="tx1"/>
          </a:solidFill>
          <a:latin typeface="Calibri Light" pitchFamily="34" charset="0"/>
          <a:ea typeface="等线 Light" charset="0"/>
          <a:cs typeface="等线 Light" charset="0"/>
        </a:defRPr>
      </a:lvl6pPr>
      <a:lvl7pPr marL="914400" algn="l" rtl="0" fontAlgn="base">
        <a:lnSpc>
          <a:spcPct val="90000"/>
        </a:lnSpc>
        <a:spcBef>
          <a:spcPct val="0"/>
        </a:spcBef>
        <a:spcAft>
          <a:spcPct val="0"/>
        </a:spcAft>
        <a:defRPr sz="4300">
          <a:solidFill>
            <a:schemeClr val="tx1"/>
          </a:solidFill>
          <a:latin typeface="Calibri Light" pitchFamily="34" charset="0"/>
          <a:ea typeface="等线 Light" charset="0"/>
          <a:cs typeface="等线 Light" charset="0"/>
        </a:defRPr>
      </a:lvl7pPr>
      <a:lvl8pPr marL="1371600" algn="l" rtl="0" fontAlgn="base">
        <a:lnSpc>
          <a:spcPct val="90000"/>
        </a:lnSpc>
        <a:spcBef>
          <a:spcPct val="0"/>
        </a:spcBef>
        <a:spcAft>
          <a:spcPct val="0"/>
        </a:spcAft>
        <a:defRPr sz="4300">
          <a:solidFill>
            <a:schemeClr val="tx1"/>
          </a:solidFill>
          <a:latin typeface="Calibri Light" pitchFamily="34" charset="0"/>
          <a:ea typeface="等线 Light" charset="0"/>
          <a:cs typeface="等线 Light" charset="0"/>
        </a:defRPr>
      </a:lvl8pPr>
      <a:lvl9pPr marL="1828800" algn="l" rtl="0" fontAlgn="base">
        <a:lnSpc>
          <a:spcPct val="90000"/>
        </a:lnSpc>
        <a:spcBef>
          <a:spcPct val="0"/>
        </a:spcBef>
        <a:spcAft>
          <a:spcPct val="0"/>
        </a:spcAft>
        <a:defRPr sz="4300">
          <a:solidFill>
            <a:schemeClr val="tx1"/>
          </a:solidFill>
          <a:latin typeface="Calibri Light" pitchFamily="34" charset="0"/>
          <a:ea typeface="等线 Light" charset="0"/>
          <a:cs typeface="等线 Light"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5813"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33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09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9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7530"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8495"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noProof="1"/>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140" noProof="1" smtClean="0">
                <a:solidFill>
                  <a:schemeClr val="tx1">
                    <a:tint val="75000"/>
                  </a:schemeClr>
                </a:solidFill>
                <a:latin typeface="+mn-lt"/>
                <a:ea typeface="+mn-ea"/>
              </a:defRPr>
            </a:lvl1pPr>
          </a:lstStyle>
          <a:p>
            <a:fld id="{43A93E93-166D-47F5-9EF1-ACEABE24AEEA}" type="datetimeFigureOut">
              <a:rPr lang="zh-CN" altLang="en-US"/>
              <a:pPr/>
              <a:t>2021/9/18 Saturday</a:t>
            </a:fld>
            <a:endParaRPr lang="zh-CN" altLang="en-US">
              <a:latin typeface="等线" pitchFamily="2" charset="-122"/>
              <a:ea typeface="等线" pitchFamily="2"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14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898989"/>
                </a:solidFill>
                <a:latin typeface="Calibri" pitchFamily="34" charset="0"/>
                <a:ea typeface="宋体" pitchFamily="2" charset="-122"/>
              </a:defRPr>
            </a:lvl1pPr>
          </a:lstStyle>
          <a:p>
            <a:fld id="{291A8B63-64E7-4891-859B-807502EA9135}" type="slidenum">
              <a:rPr lang="zh-CN" altLang="en-US"/>
              <a:pPr/>
              <a:t>‹#›</a:t>
            </a:fld>
            <a:endParaRPr lang="zh-CN" altLang="en-US">
              <a:latin typeface="等线" pitchFamily="2" charset="-122"/>
              <a:ea typeface="等线" pitchFamily="2" charset="-122"/>
            </a:endParaRPr>
          </a:p>
        </p:txBody>
      </p:sp>
    </p:spTree>
  </p:cSld>
  <p:clrMap bg1="lt1" tx1="dk1" bg2="lt2" tx2="dk2" accent1="accent1" accent2="accent2" accent3="accent3" accent4="accent4" accent5="accent5" accent6="accent6" hlink="hlink" folHlink="folHlink"/>
  <p:sldLayoutIdLst>
    <p:sldLayoutId id="2147483699" r:id="rId1"/>
    <p:sldLayoutId id="2147483698" r:id="rId2"/>
    <p:sldLayoutId id="2147483697" r:id="rId3"/>
  </p:sldLayoutIdLst>
  <p:transition spd="slow">
    <p:fade/>
  </p:transition>
  <p:txStyles>
    <p:titleStyle>
      <a:lvl1pPr algn="l" defTabSz="866775" rtl="0" fontAlgn="base">
        <a:lnSpc>
          <a:spcPct val="90000"/>
        </a:lnSpc>
        <a:spcBef>
          <a:spcPct val="0"/>
        </a:spcBef>
        <a:spcAft>
          <a:spcPct val="0"/>
        </a:spcAft>
        <a:defRPr sz="4100" kern="1200">
          <a:solidFill>
            <a:schemeClr val="tx1"/>
          </a:solidFill>
          <a:latin typeface="+mj-lt"/>
          <a:ea typeface="+mj-ea"/>
          <a:cs typeface="+mj-cs"/>
        </a:defRPr>
      </a:lvl1pPr>
      <a:lvl2pPr algn="l" defTabSz="866775" rtl="0" fontAlgn="base">
        <a:lnSpc>
          <a:spcPct val="90000"/>
        </a:lnSpc>
        <a:spcBef>
          <a:spcPct val="0"/>
        </a:spcBef>
        <a:spcAft>
          <a:spcPct val="0"/>
        </a:spcAft>
        <a:defRPr sz="4100">
          <a:solidFill>
            <a:schemeClr val="tx1"/>
          </a:solidFill>
          <a:latin typeface="Calibri Light" pitchFamily="34" charset="0"/>
          <a:ea typeface="宋体" pitchFamily="2" charset="-122"/>
        </a:defRPr>
      </a:lvl2pPr>
      <a:lvl3pPr algn="l" defTabSz="866775" rtl="0" fontAlgn="base">
        <a:lnSpc>
          <a:spcPct val="90000"/>
        </a:lnSpc>
        <a:spcBef>
          <a:spcPct val="0"/>
        </a:spcBef>
        <a:spcAft>
          <a:spcPct val="0"/>
        </a:spcAft>
        <a:defRPr sz="4100">
          <a:solidFill>
            <a:schemeClr val="tx1"/>
          </a:solidFill>
          <a:latin typeface="Calibri Light" pitchFamily="34" charset="0"/>
          <a:ea typeface="宋体" pitchFamily="2" charset="-122"/>
        </a:defRPr>
      </a:lvl3pPr>
      <a:lvl4pPr algn="l" defTabSz="866775" rtl="0" fontAlgn="base">
        <a:lnSpc>
          <a:spcPct val="90000"/>
        </a:lnSpc>
        <a:spcBef>
          <a:spcPct val="0"/>
        </a:spcBef>
        <a:spcAft>
          <a:spcPct val="0"/>
        </a:spcAft>
        <a:defRPr sz="4100">
          <a:solidFill>
            <a:schemeClr val="tx1"/>
          </a:solidFill>
          <a:latin typeface="Calibri Light" pitchFamily="34" charset="0"/>
          <a:ea typeface="宋体" pitchFamily="2" charset="-122"/>
        </a:defRPr>
      </a:lvl4pPr>
      <a:lvl5pPr algn="l" defTabSz="866775" rtl="0" fontAlgn="base">
        <a:lnSpc>
          <a:spcPct val="90000"/>
        </a:lnSpc>
        <a:spcBef>
          <a:spcPct val="0"/>
        </a:spcBef>
        <a:spcAft>
          <a:spcPct val="0"/>
        </a:spcAft>
        <a:defRPr sz="4100">
          <a:solidFill>
            <a:schemeClr val="tx1"/>
          </a:solidFill>
          <a:latin typeface="Calibri Light" pitchFamily="34" charset="0"/>
          <a:ea typeface="宋体" pitchFamily="2" charset="-122"/>
        </a:defRPr>
      </a:lvl5pPr>
      <a:lvl6pPr marL="457200" algn="l" defTabSz="866775" rtl="0" fontAlgn="base">
        <a:lnSpc>
          <a:spcPct val="90000"/>
        </a:lnSpc>
        <a:spcBef>
          <a:spcPct val="0"/>
        </a:spcBef>
        <a:spcAft>
          <a:spcPct val="0"/>
        </a:spcAft>
        <a:defRPr sz="4100">
          <a:solidFill>
            <a:schemeClr val="tx1"/>
          </a:solidFill>
          <a:latin typeface="Calibri Light" pitchFamily="34" charset="0"/>
          <a:ea typeface="宋体" pitchFamily="2" charset="-122"/>
        </a:defRPr>
      </a:lvl6pPr>
      <a:lvl7pPr marL="914400" algn="l" defTabSz="866775" rtl="0" fontAlgn="base">
        <a:lnSpc>
          <a:spcPct val="90000"/>
        </a:lnSpc>
        <a:spcBef>
          <a:spcPct val="0"/>
        </a:spcBef>
        <a:spcAft>
          <a:spcPct val="0"/>
        </a:spcAft>
        <a:defRPr sz="4100">
          <a:solidFill>
            <a:schemeClr val="tx1"/>
          </a:solidFill>
          <a:latin typeface="Calibri Light" pitchFamily="34" charset="0"/>
          <a:ea typeface="宋体" pitchFamily="2" charset="-122"/>
        </a:defRPr>
      </a:lvl7pPr>
      <a:lvl8pPr marL="1371600" algn="l" defTabSz="866775" rtl="0" fontAlgn="base">
        <a:lnSpc>
          <a:spcPct val="90000"/>
        </a:lnSpc>
        <a:spcBef>
          <a:spcPct val="0"/>
        </a:spcBef>
        <a:spcAft>
          <a:spcPct val="0"/>
        </a:spcAft>
        <a:defRPr sz="4100">
          <a:solidFill>
            <a:schemeClr val="tx1"/>
          </a:solidFill>
          <a:latin typeface="Calibri Light" pitchFamily="34" charset="0"/>
          <a:ea typeface="宋体" pitchFamily="2" charset="-122"/>
        </a:defRPr>
      </a:lvl8pPr>
      <a:lvl9pPr marL="1828800" algn="l" defTabSz="866775" rtl="0" fontAlgn="base">
        <a:lnSpc>
          <a:spcPct val="90000"/>
        </a:lnSpc>
        <a:spcBef>
          <a:spcPct val="0"/>
        </a:spcBef>
        <a:spcAft>
          <a:spcPct val="0"/>
        </a:spcAft>
        <a:defRPr sz="4100">
          <a:solidFill>
            <a:schemeClr val="tx1"/>
          </a:solidFill>
          <a:latin typeface="Calibri Light" pitchFamily="34" charset="0"/>
          <a:ea typeface="宋体" pitchFamily="2" charset="-122"/>
        </a:defRPr>
      </a:lvl9pPr>
    </p:titleStyle>
    <p:bodyStyle>
      <a:lvl1pPr marL="215900" indent="-215900" algn="l" defTabSz="866775" rtl="0" fontAlgn="base">
        <a:lnSpc>
          <a:spcPct val="90000"/>
        </a:lnSpc>
        <a:spcBef>
          <a:spcPts val="950"/>
        </a:spcBef>
        <a:spcAft>
          <a:spcPct val="0"/>
        </a:spcAft>
        <a:buFont typeface="Arial" pitchFamily="34" charset="0"/>
        <a:buChar char="•"/>
        <a:defRPr sz="2600" kern="1200">
          <a:solidFill>
            <a:schemeClr val="tx1"/>
          </a:solidFill>
          <a:latin typeface="+mn-lt"/>
          <a:ea typeface="+mn-ea"/>
          <a:cs typeface="+mn-cs"/>
        </a:defRPr>
      </a:lvl1pPr>
      <a:lvl2pPr marL="650875" indent="-217488" algn="l" defTabSz="866775" rtl="0" fontAlgn="base">
        <a:lnSpc>
          <a:spcPct val="90000"/>
        </a:lnSpc>
        <a:spcBef>
          <a:spcPts val="475"/>
        </a:spcBef>
        <a:spcAft>
          <a:spcPct val="0"/>
        </a:spcAft>
        <a:buFont typeface="Arial" pitchFamily="34" charset="0"/>
        <a:buChar char="•"/>
        <a:defRPr sz="2200" kern="1200">
          <a:solidFill>
            <a:schemeClr val="tx1"/>
          </a:solidFill>
          <a:latin typeface="+mn-lt"/>
          <a:ea typeface="+mn-ea"/>
          <a:cs typeface="+mn-cs"/>
        </a:defRPr>
      </a:lvl2pPr>
      <a:lvl3pPr marL="1084263" indent="-217488" algn="l" defTabSz="866775" rtl="0" fontAlgn="base">
        <a:lnSpc>
          <a:spcPct val="90000"/>
        </a:lnSpc>
        <a:spcBef>
          <a:spcPts val="475"/>
        </a:spcBef>
        <a:spcAft>
          <a:spcPct val="0"/>
        </a:spcAft>
        <a:buFont typeface="Arial" pitchFamily="34" charset="0"/>
        <a:buChar char="•"/>
        <a:defRPr kern="1200">
          <a:solidFill>
            <a:schemeClr val="tx1"/>
          </a:solidFill>
          <a:latin typeface="+mn-lt"/>
          <a:ea typeface="+mn-ea"/>
          <a:cs typeface="+mn-cs"/>
        </a:defRPr>
      </a:lvl3pPr>
      <a:lvl4pPr marL="1517650" indent="-217488" algn="l" defTabSz="866775" rtl="0" fontAlgn="base">
        <a:lnSpc>
          <a:spcPct val="90000"/>
        </a:lnSpc>
        <a:spcBef>
          <a:spcPts val="475"/>
        </a:spcBef>
        <a:spcAft>
          <a:spcPct val="0"/>
        </a:spcAft>
        <a:buFont typeface="Arial" pitchFamily="34" charset="0"/>
        <a:buChar char="•"/>
        <a:defRPr sz="1700" kern="1200">
          <a:solidFill>
            <a:schemeClr val="tx1"/>
          </a:solidFill>
          <a:latin typeface="+mn-lt"/>
          <a:ea typeface="+mn-ea"/>
          <a:cs typeface="+mn-cs"/>
        </a:defRPr>
      </a:lvl4pPr>
      <a:lvl5pPr marL="1951038" indent="-217488" algn="l" defTabSz="866775" rtl="0" fontAlgn="base">
        <a:lnSpc>
          <a:spcPct val="90000"/>
        </a:lnSpc>
        <a:spcBef>
          <a:spcPts val="475"/>
        </a:spcBef>
        <a:spcAft>
          <a:spcPct val="0"/>
        </a:spcAft>
        <a:buFont typeface="Arial" pitchFamily="34" charset="0"/>
        <a:buChar char="•"/>
        <a:defRPr sz="1700"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030"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8.xml.rels><?xml version="1.0" encoding="UTF-8" standalone="yes"?>
<Relationships xmlns="http://schemas.openxmlformats.org/package/2006/relationships"><Relationship Id="rId3" Type="http://schemas.openxmlformats.org/officeDocument/2006/relationships/hyperlink" Target="http://ac.scmor.com/" TargetMode="External"/><Relationship Id="rId2" Type="http://schemas.openxmlformats.org/officeDocument/2006/relationships/notesSlide" Target="../notesSlides/notesSlide135.xml"/><Relationship Id="rId1" Type="http://schemas.openxmlformats.org/officeDocument/2006/relationships/slideLayout" Target="../slideLayouts/slideLayout2.xml"/><Relationship Id="rId5" Type="http://schemas.openxmlformats.org/officeDocument/2006/relationships/hyperlink" Target="http://www.blyun.com/" TargetMode="External"/><Relationship Id="rId4" Type="http://schemas.openxmlformats.org/officeDocument/2006/relationships/hyperlink" Target="http://xueshu.baidu.com/"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s://en.wikipedia.org/wiki/Main_Page" TargetMode="External"/><Relationship Id="rId2" Type="http://schemas.openxmlformats.org/officeDocument/2006/relationships/notesSlide" Target="../notesSlides/notesSlide136.xml"/><Relationship Id="rId1" Type="http://schemas.openxmlformats.org/officeDocument/2006/relationships/slideLayout" Target="../slideLayouts/slideLayout2.xml"/><Relationship Id="rId5" Type="http://schemas.openxmlformats.org/officeDocument/2006/relationships/hyperlink" Target="https://www.csdn.net/" TargetMode="External"/><Relationship Id="rId4" Type="http://schemas.openxmlformats.org/officeDocument/2006/relationships/hyperlink" Target="https://www.cnblogs.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s://gfsoso.99lb.net/sci-hub.html" TargetMode="External"/><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hyperlink" Target="http://xueshu.baidu.com/"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s://translate.google.cn/?hl=zh-CN&amp;tab=TT" TargetMode="Externa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hyperlink" Target="https://easychair.org/" TargetMode="External"/></Relationships>
</file>

<file path=ppt/slides/_rels/slide1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e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pattFill prst="wdUpDiag">
          <a:fgClr>
            <a:srgbClr val="F2F2F2"/>
          </a:fgClr>
          <a:bgClr>
            <a:schemeClr val="bg1"/>
          </a:bgClr>
        </a:pattFill>
        <a:effectLst/>
      </p:bgPr>
    </p:bg>
    <p:spTree>
      <p:nvGrpSpPr>
        <p:cNvPr id="1" name=""/>
        <p:cNvGrpSpPr/>
        <p:nvPr/>
      </p:nvGrpSpPr>
      <p:grpSpPr>
        <a:xfrm>
          <a:off x="0" y="0"/>
          <a:ext cx="0" cy="0"/>
          <a:chOff x="0" y="0"/>
          <a:chExt cx="0" cy="0"/>
        </a:xfrm>
      </p:grpSpPr>
      <p:sp>
        <p:nvSpPr>
          <p:cNvPr id="5" name="矩形 4"/>
          <p:cNvSpPr/>
          <p:nvPr/>
        </p:nvSpPr>
        <p:spPr>
          <a:xfrm>
            <a:off x="0" y="2546350"/>
            <a:ext cx="12192000" cy="1838325"/>
          </a:xfrm>
          <a:prstGeom prst="rect">
            <a:avLst/>
          </a:prstGeom>
          <a:solidFill>
            <a:srgbClr val="1A78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defRPr/>
            </a:pPr>
            <a:endParaRPr lang="zh-CN" altLang="en-US" noProof="1">
              <a:solidFill>
                <a:prstClr val="white"/>
              </a:solidFill>
            </a:endParaRPr>
          </a:p>
        </p:txBody>
      </p:sp>
      <p:sp>
        <p:nvSpPr>
          <p:cNvPr id="12" name="椭圆 11"/>
          <p:cNvSpPr/>
          <p:nvPr/>
        </p:nvSpPr>
        <p:spPr>
          <a:xfrm>
            <a:off x="1524000" y="2154238"/>
            <a:ext cx="2624138" cy="2624137"/>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defRPr/>
            </a:pPr>
            <a:endParaRPr lang="zh-CN" altLang="en-US" noProof="1">
              <a:solidFill>
                <a:prstClr val="white"/>
              </a:solidFill>
            </a:endParaRPr>
          </a:p>
        </p:txBody>
      </p:sp>
      <p:pic>
        <p:nvPicPr>
          <p:cNvPr id="7172" name="图片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66825" y="2014538"/>
            <a:ext cx="3140075" cy="290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3" name="文本框 7"/>
          <p:cNvSpPr txBox="1">
            <a:spLocks noChangeArrowheads="1"/>
          </p:cNvSpPr>
          <p:nvPr/>
        </p:nvSpPr>
        <p:spPr bwMode="auto">
          <a:xfrm>
            <a:off x="4148138" y="3001506"/>
            <a:ext cx="8142287"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zh-CN" altLang="en-US" sz="4400" b="1" dirty="0" smtClean="0">
                <a:solidFill>
                  <a:srgbClr val="FFFFFF"/>
                </a:solidFill>
                <a:latin typeface="微软雅黑" pitchFamily="34" charset="-122"/>
                <a:ea typeface="微软雅黑" pitchFamily="34" charset="-122"/>
              </a:rPr>
              <a:t>高水平科技论文写作投稿与发表</a:t>
            </a:r>
            <a:endParaRPr lang="zh-CN" altLang="en-US" sz="4400" b="1" dirty="0">
              <a:solidFill>
                <a:srgbClr val="FFFFFF"/>
              </a:solidFill>
              <a:latin typeface="微软雅黑" pitchFamily="34" charset="-122"/>
              <a:ea typeface="微软雅黑" pitchFamily="34" charset="-122"/>
            </a:endParaRPr>
          </a:p>
        </p:txBody>
      </p:sp>
      <p:sp>
        <p:nvSpPr>
          <p:cNvPr id="3" name="TextBox 2"/>
          <p:cNvSpPr txBox="1"/>
          <p:nvPr/>
        </p:nvSpPr>
        <p:spPr>
          <a:xfrm>
            <a:off x="7049386" y="5798011"/>
            <a:ext cx="4944573" cy="707886"/>
          </a:xfrm>
          <a:prstGeom prst="rect">
            <a:avLst/>
          </a:prstGeom>
          <a:noFill/>
        </p:spPr>
        <p:txBody>
          <a:bodyPr wrap="square" rtlCol="0">
            <a:spAutoFit/>
          </a:bodyPr>
          <a:lstStyle/>
          <a:p>
            <a:r>
              <a:rPr lang="en-US" altLang="zh-CN" sz="2000" b="1" dirty="0" smtClean="0">
                <a:solidFill>
                  <a:schemeClr val="accent1">
                    <a:lumMod val="75000"/>
                  </a:schemeClr>
                </a:solidFill>
                <a:latin typeface="黑体" pitchFamily="49" charset="-122"/>
                <a:ea typeface="黑体" pitchFamily="49" charset="-122"/>
              </a:rPr>
              <a:t>《</a:t>
            </a:r>
            <a:r>
              <a:rPr lang="zh-CN" altLang="en-US" sz="2000" b="1" dirty="0" smtClean="0">
                <a:solidFill>
                  <a:schemeClr val="accent1">
                    <a:lumMod val="75000"/>
                  </a:schemeClr>
                </a:solidFill>
                <a:latin typeface="黑体" pitchFamily="49" charset="-122"/>
                <a:ea typeface="黑体" pitchFamily="49" charset="-122"/>
              </a:rPr>
              <a:t>中国有色金属学报（英文版）</a:t>
            </a:r>
            <a:r>
              <a:rPr lang="en-US" altLang="zh-CN" sz="2000" b="1" dirty="0" smtClean="0">
                <a:solidFill>
                  <a:schemeClr val="accent1">
                    <a:lumMod val="75000"/>
                  </a:schemeClr>
                </a:solidFill>
                <a:latin typeface="黑体" pitchFamily="49" charset="-122"/>
                <a:ea typeface="黑体" pitchFamily="49" charset="-122"/>
              </a:rPr>
              <a:t>》</a:t>
            </a:r>
            <a:r>
              <a:rPr lang="zh-CN" altLang="en-US" sz="2000" b="1" dirty="0" smtClean="0">
                <a:solidFill>
                  <a:schemeClr val="accent1">
                    <a:lumMod val="75000"/>
                  </a:schemeClr>
                </a:solidFill>
                <a:latin typeface="黑体" pitchFamily="49" charset="-122"/>
                <a:ea typeface="黑体" pitchFamily="49" charset="-122"/>
              </a:rPr>
              <a:t>编辑部</a:t>
            </a:r>
            <a:endParaRPr lang="en-US" altLang="zh-CN" sz="2000" b="1" dirty="0" smtClean="0">
              <a:solidFill>
                <a:schemeClr val="accent1">
                  <a:lumMod val="75000"/>
                </a:schemeClr>
              </a:solidFill>
              <a:latin typeface="黑体" pitchFamily="49" charset="-122"/>
              <a:ea typeface="黑体" pitchFamily="49" charset="-122"/>
            </a:endParaRPr>
          </a:p>
          <a:p>
            <a:endParaRPr lang="zh-CN" altLang="en-US" sz="2000" dirty="0">
              <a:solidFill>
                <a:schemeClr val="accent1">
                  <a:lumMod val="75000"/>
                </a:schemeClr>
              </a:solidFill>
              <a:latin typeface="黑体" pitchFamily="49" charset="-122"/>
              <a:ea typeface="黑体" pitchFamily="49" charset="-122"/>
            </a:endParaRPr>
          </a:p>
        </p:txBody>
      </p:sp>
      <p:sp>
        <p:nvSpPr>
          <p:cNvPr id="4" name="TextBox 3"/>
          <p:cNvSpPr txBox="1"/>
          <p:nvPr/>
        </p:nvSpPr>
        <p:spPr>
          <a:xfrm>
            <a:off x="9085460" y="5114155"/>
            <a:ext cx="1732359" cy="584775"/>
          </a:xfrm>
          <a:prstGeom prst="rect">
            <a:avLst/>
          </a:prstGeom>
          <a:noFill/>
        </p:spPr>
        <p:txBody>
          <a:bodyPr wrap="square" rtlCol="0">
            <a:spAutoFit/>
          </a:bodyPr>
          <a:lstStyle/>
          <a:p>
            <a:r>
              <a:rPr lang="zh-CN" altLang="en-US" sz="3200" b="1" dirty="0" smtClean="0">
                <a:solidFill>
                  <a:schemeClr val="accent1">
                    <a:lumMod val="75000"/>
                  </a:schemeClr>
                </a:solidFill>
                <a:latin typeface="黑体" pitchFamily="49" charset="-122"/>
                <a:ea typeface="黑体" pitchFamily="49" charset="-122"/>
              </a:rPr>
              <a:t>彭超群</a:t>
            </a:r>
            <a:endParaRPr lang="zh-CN" altLang="en-US" sz="3200" dirty="0">
              <a:solidFill>
                <a:schemeClr val="accent1">
                  <a:lumMod val="75000"/>
                </a:schemeClr>
              </a:solidFill>
              <a:latin typeface="黑体" pitchFamily="49" charset="-122"/>
              <a:ea typeface="黑体" pitchFamily="49" charset="-122"/>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9" name="内容占位符 2"/>
          <p:cNvSpPr txBox="1">
            <a:spLocks/>
          </p:cNvSpPr>
          <p:nvPr/>
        </p:nvSpPr>
        <p:spPr>
          <a:xfrm>
            <a:off x="2558741" y="5786124"/>
            <a:ext cx="6803912" cy="1071876"/>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itchFamily="34" charset="0"/>
              <a:buNone/>
            </a:pPr>
            <a:endParaRPr lang="en-US" altLang="zh-CN" b="1" dirty="0" smtClean="0">
              <a:latin typeface="Calibri" pitchFamily="34" charset="0"/>
              <a:ea typeface="宋体" pitchFamily="2" charset="-122"/>
            </a:endParaRPr>
          </a:p>
          <a:p>
            <a:pPr algn="ctr">
              <a:buFont typeface="Arial" pitchFamily="34" charset="0"/>
              <a:buNone/>
            </a:pPr>
            <a:r>
              <a:rPr lang="zh-CN" altLang="en-US" b="1" dirty="0" smtClean="0">
                <a:latin typeface="Calibri" pitchFamily="34" charset="0"/>
                <a:ea typeface="宋体" pitchFamily="2" charset="-122"/>
              </a:rPr>
              <a:t>完整论文</a:t>
            </a:r>
            <a:r>
              <a:rPr lang="en-US" altLang="zh-CN" b="1" dirty="0" smtClean="0">
                <a:latin typeface="Calibri" pitchFamily="34" charset="0"/>
                <a:ea typeface="宋体" pitchFamily="2" charset="-122"/>
              </a:rPr>
              <a:t>= IMRAD + Abstract + References</a:t>
            </a:r>
          </a:p>
        </p:txBody>
      </p:sp>
      <p:grpSp>
        <p:nvGrpSpPr>
          <p:cNvPr id="10" name="组合 31"/>
          <p:cNvGrpSpPr>
            <a:grpSpLocks/>
          </p:cNvGrpSpPr>
          <p:nvPr/>
        </p:nvGrpSpPr>
        <p:grpSpPr bwMode="auto">
          <a:xfrm>
            <a:off x="3235665" y="1904682"/>
            <a:ext cx="5235736" cy="4089717"/>
            <a:chOff x="-181" y="4412"/>
            <a:chExt cx="6541" cy="4990"/>
          </a:xfrm>
        </p:grpSpPr>
        <p:grpSp>
          <p:nvGrpSpPr>
            <p:cNvPr id="11" name="组合 22"/>
            <p:cNvGrpSpPr>
              <a:grpSpLocks/>
            </p:cNvGrpSpPr>
            <p:nvPr/>
          </p:nvGrpSpPr>
          <p:grpSpPr bwMode="auto">
            <a:xfrm>
              <a:off x="-181" y="4412"/>
              <a:ext cx="6541" cy="4580"/>
              <a:chOff x="-779" y="3898"/>
              <a:chExt cx="7182" cy="5171"/>
            </a:xfrm>
          </p:grpSpPr>
          <p:sp>
            <p:nvSpPr>
              <p:cNvPr id="13" name="椭圆 12"/>
              <p:cNvSpPr/>
              <p:nvPr/>
            </p:nvSpPr>
            <p:spPr>
              <a:xfrm>
                <a:off x="581" y="4448"/>
                <a:ext cx="4797" cy="4621"/>
              </a:xfrm>
              <a:prstGeom prst="ellipse">
                <a:avLst/>
              </a:prstGeom>
            </p:spPr>
            <p:style>
              <a:lnRef idx="2">
                <a:schemeClr val="accent4"/>
              </a:lnRef>
              <a:fillRef idx="1">
                <a:schemeClr val="lt1"/>
              </a:fillRef>
              <a:effectRef idx="0">
                <a:schemeClr val="accent4"/>
              </a:effectRef>
              <a:fontRef idx="minor">
                <a:schemeClr val="dk1"/>
              </a:fontRef>
            </p:style>
            <p:txBody>
              <a:bodyPr anchor="ctr"/>
              <a:lstStyle/>
              <a:p>
                <a:pPr algn="ctr">
                  <a:lnSpc>
                    <a:spcPct val="150000"/>
                  </a:lnSpc>
                </a:pPr>
                <a:r>
                  <a:rPr lang="en-US" altLang="zh-CN" sz="3600" b="1" noProof="1" smtClean="0">
                    <a:latin typeface="Calibri" pitchFamily="34" charset="0"/>
                    <a:ea typeface="宋体" panose="02010600030101010101" pitchFamily="2" charset="-122"/>
                    <a:sym typeface="+mn-ea"/>
                  </a:rPr>
                  <a:t>IMRAD </a:t>
                </a:r>
              </a:p>
              <a:p>
                <a:pPr algn="ctr">
                  <a:lnSpc>
                    <a:spcPct val="150000"/>
                  </a:lnSpc>
                </a:pPr>
                <a:r>
                  <a:rPr lang="zh-CN" altLang="en-US" sz="3600" b="1" noProof="1" smtClean="0">
                    <a:latin typeface="Calibri" pitchFamily="34" charset="0"/>
                    <a:ea typeface="宋体" panose="02010600030101010101" pitchFamily="2" charset="-122"/>
                    <a:sym typeface="+mn-ea"/>
                  </a:rPr>
                  <a:t>结构</a:t>
                </a:r>
                <a:endParaRPr lang="zh-CN" altLang="en-US" sz="3600" noProof="1">
                  <a:latin typeface="Calibri" pitchFamily="34" charset="0"/>
                </a:endParaRPr>
              </a:p>
            </p:txBody>
          </p:sp>
          <p:sp>
            <p:nvSpPr>
              <p:cNvPr id="14" name="圆角矩形 13"/>
              <p:cNvSpPr/>
              <p:nvPr/>
            </p:nvSpPr>
            <p:spPr>
              <a:xfrm>
                <a:off x="1776" y="3898"/>
                <a:ext cx="2366" cy="135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r>
                  <a:rPr lang="en-US" altLang="zh-CN" sz="2000" b="1" noProof="1" smtClean="0">
                    <a:latin typeface="Calibri" pitchFamily="34" charset="0"/>
                  </a:rPr>
                  <a:t>Introduction</a:t>
                </a:r>
                <a:endParaRPr lang="zh-CN" altLang="en-US" sz="2000" b="1" noProof="1">
                  <a:latin typeface="Calibri" pitchFamily="34" charset="0"/>
                </a:endParaRPr>
              </a:p>
            </p:txBody>
          </p:sp>
          <p:sp>
            <p:nvSpPr>
              <p:cNvPr id="15" name="圆角矩形 14"/>
              <p:cNvSpPr/>
              <p:nvPr/>
            </p:nvSpPr>
            <p:spPr>
              <a:xfrm>
                <a:off x="-779" y="6226"/>
                <a:ext cx="1972" cy="135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r>
                  <a:rPr lang="en-US" altLang="zh-CN" sz="2000" b="1" noProof="1" smtClean="0">
                    <a:latin typeface="Calibri" pitchFamily="34" charset="0"/>
                  </a:rPr>
                  <a:t>Discussion</a:t>
                </a:r>
                <a:endParaRPr lang="zh-CN" altLang="en-US" sz="2000" b="1" noProof="1">
                  <a:latin typeface="Calibri" pitchFamily="34" charset="0"/>
                </a:endParaRPr>
              </a:p>
            </p:txBody>
          </p:sp>
          <p:sp>
            <p:nvSpPr>
              <p:cNvPr id="16" name="圆角矩形 15"/>
              <p:cNvSpPr/>
              <p:nvPr/>
            </p:nvSpPr>
            <p:spPr>
              <a:xfrm>
                <a:off x="4618" y="6226"/>
                <a:ext cx="1785" cy="135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r>
                  <a:rPr lang="en-US" altLang="zh-CN" sz="2000" b="1" noProof="1" smtClean="0">
                    <a:latin typeface="Calibri" pitchFamily="34" charset="0"/>
                  </a:rPr>
                  <a:t>Methods</a:t>
                </a:r>
                <a:endParaRPr lang="zh-CN" altLang="en-US" sz="2000" b="1" noProof="1">
                  <a:latin typeface="Calibri" pitchFamily="34" charset="0"/>
                </a:endParaRPr>
              </a:p>
            </p:txBody>
          </p:sp>
        </p:grpSp>
        <p:sp>
          <p:nvSpPr>
            <p:cNvPr id="12" name="圆角矩形 11"/>
            <p:cNvSpPr/>
            <p:nvPr/>
          </p:nvSpPr>
          <p:spPr>
            <a:xfrm>
              <a:off x="2402" y="8199"/>
              <a:ext cx="1643" cy="120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r>
                <a:rPr lang="en-US" altLang="zh-CN" sz="2000" b="1" noProof="1" smtClean="0">
                  <a:latin typeface="Calibri" pitchFamily="34" charset="0"/>
                </a:rPr>
                <a:t>Results</a:t>
              </a:r>
              <a:endParaRPr lang="zh-CN" altLang="en-US" sz="2000" b="1" noProof="1">
                <a:latin typeface="Calibri" pitchFamily="34" charset="0"/>
              </a:endParaRPr>
            </a:p>
          </p:txBody>
        </p:sp>
      </p:grpSp>
      <p:grpSp>
        <p:nvGrpSpPr>
          <p:cNvPr id="17" name="组合 16"/>
          <p:cNvGrpSpPr/>
          <p:nvPr/>
        </p:nvGrpSpPr>
        <p:grpSpPr>
          <a:xfrm>
            <a:off x="1860842" y="1007802"/>
            <a:ext cx="8229600" cy="1229002"/>
            <a:chOff x="-1029381" y="1476094"/>
            <a:chExt cx="8229600" cy="1229002"/>
          </a:xfrm>
        </p:grpSpPr>
        <p:sp>
          <p:nvSpPr>
            <p:cNvPr id="18" name="圆角矩形 17"/>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9" name="标题 1"/>
            <p:cNvSpPr txBox="1">
              <a:spLocks/>
            </p:cNvSpPr>
            <p:nvPr/>
          </p:nvSpPr>
          <p:spPr>
            <a:xfrm>
              <a:off x="-1029381" y="1562096"/>
              <a:ext cx="8229600" cy="1143000"/>
            </a:xfrm>
            <a:prstGeom prst="rect">
              <a:avLst/>
            </a:prstGeom>
          </p:spPr>
          <p:txBody>
            <a:bodyPr>
              <a:noAutofit/>
            </a:bodyPr>
            <a:lstStyle>
              <a:lvl1pPr algn="l" rtl="0" fontAlgn="base">
                <a:lnSpc>
                  <a:spcPct val="90000"/>
                </a:lnSpc>
                <a:spcBef>
                  <a:spcPct val="0"/>
                </a:spcBef>
                <a:spcAft>
                  <a:spcPct val="0"/>
                </a:spcAft>
                <a:defRPr sz="4400" kern="1200">
                  <a:solidFill>
                    <a:schemeClr val="tx1"/>
                  </a:solidFill>
                  <a:latin typeface="+mj-lt"/>
                  <a:ea typeface="+mj-ea"/>
                  <a:cs typeface="等线 Light" charset="0"/>
                </a:defRPr>
              </a:lvl1pPr>
              <a:lvl2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2pPr>
              <a:lvl3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3pPr>
              <a:lvl4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4pPr>
              <a:lvl5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5pPr>
              <a:lvl6pPr marL="4572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6pPr>
              <a:lvl7pPr marL="9144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7pPr>
              <a:lvl8pPr marL="13716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8pPr>
              <a:lvl9pPr marL="18288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9pPr>
            </a:lstStyle>
            <a:p>
              <a:pPr algn="ctr"/>
              <a:r>
                <a:rPr lang="zh-CN" altLang="en-US" sz="3200" b="1" dirty="0">
                  <a:solidFill>
                    <a:schemeClr val="bg1"/>
                  </a:solidFill>
                  <a:latin typeface="Calibri" pitchFamily="34" charset="0"/>
                  <a:ea typeface="宋体" pitchFamily="2" charset="-122"/>
                </a:rPr>
                <a:t>常用的论文主体结构</a:t>
              </a:r>
              <a:r>
                <a:rPr lang="en-US" altLang="zh-CN" sz="3200" b="1" dirty="0">
                  <a:solidFill>
                    <a:schemeClr val="bg1"/>
                  </a:solidFill>
                  <a:latin typeface="Calibri" pitchFamily="34" charset="0"/>
                  <a:ea typeface="宋体" pitchFamily="2" charset="-122"/>
                </a:rPr>
                <a:t>IMRD</a:t>
              </a:r>
              <a:br>
                <a:rPr lang="en-US" altLang="zh-CN" sz="3200" b="1" dirty="0">
                  <a:solidFill>
                    <a:schemeClr val="bg1"/>
                  </a:solidFill>
                  <a:latin typeface="Calibri" pitchFamily="34" charset="0"/>
                  <a:ea typeface="宋体" pitchFamily="2" charset="-122"/>
                </a:rPr>
              </a:br>
              <a:r>
                <a:rPr lang="zh-CN" altLang="en-US" sz="3200" b="1" dirty="0">
                  <a:solidFill>
                    <a:schemeClr val="bg1"/>
                  </a:solidFill>
                  <a:latin typeface="Calibri" pitchFamily="34" charset="0"/>
                  <a:ea typeface="宋体" pitchFamily="2" charset="-122"/>
                </a:rPr>
                <a:t/>
              </a:r>
              <a:br>
                <a:rPr lang="zh-CN" altLang="en-US" sz="3200" b="1" dirty="0">
                  <a:solidFill>
                    <a:schemeClr val="bg1"/>
                  </a:solidFill>
                  <a:latin typeface="Calibri" pitchFamily="34" charset="0"/>
                  <a:ea typeface="宋体" pitchFamily="2" charset="-122"/>
                </a:rPr>
              </a:br>
              <a:endParaRPr lang="zh-CN" altLang="en-US" sz="3200" b="1" dirty="0">
                <a:solidFill>
                  <a:schemeClr val="bg1"/>
                </a:solidFill>
                <a:latin typeface="Calibri" pitchFamily="34" charset="0"/>
                <a:ea typeface="宋体" pitchFamily="2" charset="-122"/>
              </a:endParaRPr>
            </a:p>
          </p:txBody>
        </p:sp>
      </p:grpSp>
      <p:sp>
        <p:nvSpPr>
          <p:cNvPr id="20" name="TextBox 1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Tree>
    <p:extLst>
      <p:ext uri="{BB962C8B-B14F-4D97-AF65-F5344CB8AC3E}">
        <p14:creationId xmlns="" xmlns:p14="http://schemas.microsoft.com/office/powerpoint/2010/main" val="656813480"/>
      </p:ext>
    </p:extLst>
  </p:cSld>
  <p:clrMapOvr>
    <a:masterClrMapping/>
  </p:clrMapOvr>
  <p:transition spd="slow">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12" name="组合 11"/>
          <p:cNvGrpSpPr/>
          <p:nvPr/>
        </p:nvGrpSpPr>
        <p:grpSpPr>
          <a:xfrm>
            <a:off x="3069944" y="885804"/>
            <a:ext cx="6669142"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en-US" altLang="zh-CN" sz="3200" b="1" dirty="0" smtClean="0">
                  <a:solidFill>
                    <a:schemeClr val="bg1"/>
                  </a:solidFill>
                  <a:latin typeface="Calibri" pitchFamily="34" charset="0"/>
                  <a:ea typeface="宋体" pitchFamily="2" charset="-122"/>
                </a:rPr>
                <a:t>JCR</a:t>
              </a:r>
              <a:r>
                <a:rPr lang="zh-CN" altLang="en-US" sz="3200" b="1" dirty="0" smtClean="0">
                  <a:solidFill>
                    <a:schemeClr val="bg1"/>
                  </a:solidFill>
                  <a:latin typeface="Calibri" pitchFamily="34" charset="0"/>
                  <a:ea typeface="宋体" pitchFamily="2" charset="-122"/>
                </a:rPr>
                <a:t>期刊各区发表论文情况分析</a:t>
              </a:r>
              <a:endParaRPr lang="zh-CN" altLang="en-US" sz="3200" b="1" dirty="0">
                <a:solidFill>
                  <a:schemeClr val="bg1"/>
                </a:solidFill>
                <a:latin typeface="Calibri" pitchFamily="34" charset="0"/>
                <a:ea typeface="宋体" pitchFamily="2" charset="-122"/>
              </a:endParaRPr>
            </a:p>
          </p:txBody>
        </p:sp>
      </p:grpSp>
      <p:grpSp>
        <p:nvGrpSpPr>
          <p:cNvPr id="28" name="组合 27"/>
          <p:cNvGrpSpPr/>
          <p:nvPr/>
        </p:nvGrpSpPr>
        <p:grpSpPr>
          <a:xfrm>
            <a:off x="2221751" y="1669645"/>
            <a:ext cx="7949647" cy="5044943"/>
            <a:chOff x="2221751" y="1669645"/>
            <a:chExt cx="7949647" cy="5044943"/>
          </a:xfrm>
        </p:grpSpPr>
        <p:pic>
          <p:nvPicPr>
            <p:cNvPr id="11" name="图片 10" descr="http://image.sciencenet.cn/album/201602/23/093811zklxluu1lupkpdzd.png"/>
            <p:cNvPicPr/>
            <p:nvPr/>
          </p:nvPicPr>
          <p:blipFill>
            <a:blip r:embed="rId3" cstate="print"/>
            <a:srcRect/>
            <a:stretch>
              <a:fillRect/>
            </a:stretch>
          </p:blipFill>
          <p:spPr bwMode="auto">
            <a:xfrm>
              <a:off x="2466542" y="1751596"/>
              <a:ext cx="7704856" cy="4962992"/>
            </a:xfrm>
            <a:prstGeom prst="rect">
              <a:avLst/>
            </a:prstGeom>
            <a:noFill/>
            <a:ln w="9525">
              <a:noFill/>
              <a:miter lim="800000"/>
              <a:headEnd/>
              <a:tailEnd/>
            </a:ln>
          </p:spPr>
        </p:pic>
        <p:sp>
          <p:nvSpPr>
            <p:cNvPr id="15" name="TextBox 14"/>
            <p:cNvSpPr txBox="1"/>
            <p:nvPr/>
          </p:nvSpPr>
          <p:spPr>
            <a:xfrm>
              <a:off x="2679883" y="2043004"/>
              <a:ext cx="389850" cy="4507772"/>
            </a:xfrm>
            <a:prstGeom prst="rect">
              <a:avLst/>
            </a:prstGeom>
            <a:solidFill>
              <a:schemeClr val="bg1"/>
            </a:solidFill>
          </p:spPr>
          <p:txBody>
            <a:bodyPr wrap="none" rtlCol="0">
              <a:spAutoFit/>
            </a:bodyPr>
            <a:lstStyle/>
            <a:p>
              <a:pPr algn="ctr">
                <a:lnSpc>
                  <a:spcPct val="165000"/>
                </a:lnSpc>
              </a:pPr>
              <a:r>
                <a:rPr lang="en-US" altLang="zh-CN" sz="1600" b="1" dirty="0" smtClean="0">
                  <a:latin typeface="Times New Roman" pitchFamily="18" charset="0"/>
                  <a:cs typeface="Times New Roman" pitchFamily="18" charset="0"/>
                </a:rPr>
                <a:t>50</a:t>
              </a:r>
            </a:p>
            <a:p>
              <a:pPr algn="ctr">
                <a:lnSpc>
                  <a:spcPct val="165000"/>
                </a:lnSpc>
              </a:pPr>
              <a:r>
                <a:rPr lang="en-US" altLang="zh-CN" sz="1600" b="1" dirty="0" smtClean="0">
                  <a:latin typeface="Times New Roman" pitchFamily="18" charset="0"/>
                  <a:cs typeface="Times New Roman" pitchFamily="18" charset="0"/>
                </a:rPr>
                <a:t>45</a:t>
              </a:r>
            </a:p>
            <a:p>
              <a:pPr algn="ctr">
                <a:lnSpc>
                  <a:spcPct val="165000"/>
                </a:lnSpc>
              </a:pPr>
              <a:r>
                <a:rPr lang="en-US" altLang="zh-CN" sz="1600" b="1" dirty="0" smtClean="0">
                  <a:latin typeface="Times New Roman" pitchFamily="18" charset="0"/>
                  <a:cs typeface="Times New Roman" pitchFamily="18" charset="0"/>
                </a:rPr>
                <a:t>40</a:t>
              </a:r>
            </a:p>
            <a:p>
              <a:pPr algn="ctr">
                <a:lnSpc>
                  <a:spcPct val="165000"/>
                </a:lnSpc>
              </a:pPr>
              <a:r>
                <a:rPr lang="en-US" altLang="zh-CN" sz="1600" b="1" dirty="0" smtClean="0">
                  <a:latin typeface="Times New Roman" pitchFamily="18" charset="0"/>
                  <a:cs typeface="Times New Roman" pitchFamily="18" charset="0"/>
                </a:rPr>
                <a:t>35</a:t>
              </a:r>
            </a:p>
            <a:p>
              <a:pPr algn="ctr">
                <a:lnSpc>
                  <a:spcPct val="165000"/>
                </a:lnSpc>
              </a:pPr>
              <a:r>
                <a:rPr lang="en-US" altLang="zh-CN" sz="1600" b="1" dirty="0" smtClean="0">
                  <a:latin typeface="Times New Roman" pitchFamily="18" charset="0"/>
                  <a:cs typeface="Times New Roman" pitchFamily="18" charset="0"/>
                </a:rPr>
                <a:t>30</a:t>
              </a:r>
            </a:p>
            <a:p>
              <a:pPr algn="ctr">
                <a:lnSpc>
                  <a:spcPct val="165000"/>
                </a:lnSpc>
              </a:pPr>
              <a:r>
                <a:rPr lang="en-US" altLang="zh-CN" sz="1600" b="1" dirty="0" smtClean="0">
                  <a:latin typeface="Times New Roman" pitchFamily="18" charset="0"/>
                  <a:cs typeface="Times New Roman" pitchFamily="18" charset="0"/>
                </a:rPr>
                <a:t>25</a:t>
              </a:r>
            </a:p>
            <a:p>
              <a:pPr algn="ctr">
                <a:lnSpc>
                  <a:spcPct val="165000"/>
                </a:lnSpc>
              </a:pPr>
              <a:r>
                <a:rPr lang="en-US" altLang="zh-CN" sz="1600" b="1" dirty="0" smtClean="0">
                  <a:latin typeface="Times New Roman" pitchFamily="18" charset="0"/>
                  <a:cs typeface="Times New Roman" pitchFamily="18" charset="0"/>
                </a:rPr>
                <a:t>20</a:t>
              </a:r>
            </a:p>
            <a:p>
              <a:pPr algn="ctr">
                <a:lnSpc>
                  <a:spcPct val="165000"/>
                </a:lnSpc>
              </a:pPr>
              <a:r>
                <a:rPr lang="en-US" altLang="zh-CN" sz="1600" b="1" dirty="0" smtClean="0">
                  <a:latin typeface="Times New Roman" pitchFamily="18" charset="0"/>
                  <a:cs typeface="Times New Roman" pitchFamily="18" charset="0"/>
                </a:rPr>
                <a:t>15</a:t>
              </a:r>
            </a:p>
            <a:p>
              <a:pPr algn="ctr">
                <a:lnSpc>
                  <a:spcPct val="165000"/>
                </a:lnSpc>
              </a:pPr>
              <a:r>
                <a:rPr lang="en-US" altLang="zh-CN" sz="1600" b="1" dirty="0" smtClean="0">
                  <a:latin typeface="Times New Roman" pitchFamily="18" charset="0"/>
                  <a:cs typeface="Times New Roman" pitchFamily="18" charset="0"/>
                </a:rPr>
                <a:t>10</a:t>
              </a:r>
            </a:p>
            <a:p>
              <a:pPr algn="ctr">
                <a:lnSpc>
                  <a:spcPct val="165000"/>
                </a:lnSpc>
              </a:pPr>
              <a:r>
                <a:rPr lang="en-US" altLang="zh-CN" sz="1600" b="1" dirty="0" smtClean="0">
                  <a:latin typeface="Times New Roman" pitchFamily="18" charset="0"/>
                  <a:cs typeface="Times New Roman" pitchFamily="18" charset="0"/>
                </a:rPr>
                <a:t>5</a:t>
              </a:r>
            </a:p>
            <a:p>
              <a:pPr algn="ctr">
                <a:lnSpc>
                  <a:spcPct val="165000"/>
                </a:lnSpc>
              </a:pPr>
              <a:r>
                <a:rPr lang="en-US" altLang="zh-CN" sz="1600" b="1" dirty="0" smtClean="0">
                  <a:latin typeface="Times New Roman" pitchFamily="18" charset="0"/>
                  <a:cs typeface="Times New Roman" pitchFamily="18" charset="0"/>
                </a:rPr>
                <a:t>0</a:t>
              </a:r>
            </a:p>
          </p:txBody>
        </p:sp>
        <p:sp>
          <p:nvSpPr>
            <p:cNvPr id="3" name="矩形 2"/>
            <p:cNvSpPr/>
            <p:nvPr/>
          </p:nvSpPr>
          <p:spPr>
            <a:xfrm>
              <a:off x="3069733" y="6443330"/>
              <a:ext cx="6602967" cy="271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2898009" y="6350300"/>
              <a:ext cx="1690576" cy="338554"/>
            </a:xfrm>
            <a:prstGeom prst="rect">
              <a:avLst/>
            </a:prstGeom>
            <a:noFill/>
          </p:spPr>
          <p:txBody>
            <a:bodyPr wrap="square" rtlCol="0">
              <a:spAutoFit/>
            </a:bodyPr>
            <a:lstStyle/>
            <a:p>
              <a:pPr algn="ctr"/>
              <a:r>
                <a:rPr lang="en-US" altLang="zh-CN" sz="1600" b="1" dirty="0" smtClean="0">
                  <a:latin typeface="Times New Roman" pitchFamily="18" charset="0"/>
                  <a:cs typeface="Times New Roman" pitchFamily="18" charset="0"/>
                </a:rPr>
                <a:t>Quartile 1</a:t>
              </a:r>
              <a:endParaRPr lang="zh-CN" altLang="en-US" sz="1600" b="1" dirty="0">
                <a:latin typeface="Times New Roman" pitchFamily="18" charset="0"/>
                <a:cs typeface="Times New Roman" pitchFamily="18" charset="0"/>
              </a:endParaRPr>
            </a:p>
          </p:txBody>
        </p:sp>
        <p:sp>
          <p:nvSpPr>
            <p:cNvPr id="17" name="TextBox 16"/>
            <p:cNvSpPr txBox="1"/>
            <p:nvPr/>
          </p:nvSpPr>
          <p:spPr>
            <a:xfrm>
              <a:off x="4605158" y="6350300"/>
              <a:ext cx="1690576" cy="338554"/>
            </a:xfrm>
            <a:prstGeom prst="rect">
              <a:avLst/>
            </a:prstGeom>
            <a:noFill/>
          </p:spPr>
          <p:txBody>
            <a:bodyPr wrap="square" rtlCol="0">
              <a:spAutoFit/>
            </a:bodyPr>
            <a:lstStyle/>
            <a:p>
              <a:pPr algn="ctr"/>
              <a:r>
                <a:rPr lang="en-US" altLang="zh-CN" sz="1600" b="1" dirty="0" smtClean="0">
                  <a:latin typeface="Times New Roman" pitchFamily="18" charset="0"/>
                  <a:cs typeface="Times New Roman" pitchFamily="18" charset="0"/>
                </a:rPr>
                <a:t>Quartile 2</a:t>
              </a:r>
              <a:endParaRPr lang="zh-CN" altLang="en-US" sz="1600" b="1" dirty="0">
                <a:latin typeface="Times New Roman" pitchFamily="18" charset="0"/>
                <a:cs typeface="Times New Roman" pitchFamily="18" charset="0"/>
              </a:endParaRPr>
            </a:p>
          </p:txBody>
        </p:sp>
        <p:sp>
          <p:nvSpPr>
            <p:cNvPr id="18" name="TextBox 17"/>
            <p:cNvSpPr txBox="1"/>
            <p:nvPr/>
          </p:nvSpPr>
          <p:spPr>
            <a:xfrm>
              <a:off x="6342953" y="6350300"/>
              <a:ext cx="1690576" cy="338554"/>
            </a:xfrm>
            <a:prstGeom prst="rect">
              <a:avLst/>
            </a:prstGeom>
            <a:noFill/>
          </p:spPr>
          <p:txBody>
            <a:bodyPr wrap="square" rtlCol="0">
              <a:spAutoFit/>
            </a:bodyPr>
            <a:lstStyle/>
            <a:p>
              <a:pPr algn="ctr"/>
              <a:r>
                <a:rPr lang="en-US" altLang="zh-CN" sz="1600" b="1" dirty="0" smtClean="0">
                  <a:latin typeface="Times New Roman" pitchFamily="18" charset="0"/>
                  <a:cs typeface="Times New Roman" pitchFamily="18" charset="0"/>
                </a:rPr>
                <a:t>Quartile 3</a:t>
              </a:r>
              <a:endParaRPr lang="zh-CN" altLang="en-US" sz="1600" b="1" dirty="0">
                <a:latin typeface="Times New Roman" pitchFamily="18" charset="0"/>
                <a:cs typeface="Times New Roman" pitchFamily="18" charset="0"/>
              </a:endParaRPr>
            </a:p>
          </p:txBody>
        </p:sp>
        <p:sp>
          <p:nvSpPr>
            <p:cNvPr id="19" name="TextBox 18"/>
            <p:cNvSpPr txBox="1"/>
            <p:nvPr/>
          </p:nvSpPr>
          <p:spPr>
            <a:xfrm>
              <a:off x="8007577" y="6350300"/>
              <a:ext cx="1690576" cy="338554"/>
            </a:xfrm>
            <a:prstGeom prst="rect">
              <a:avLst/>
            </a:prstGeom>
            <a:noFill/>
          </p:spPr>
          <p:txBody>
            <a:bodyPr wrap="square" rtlCol="0">
              <a:spAutoFit/>
            </a:bodyPr>
            <a:lstStyle/>
            <a:p>
              <a:pPr algn="ctr"/>
              <a:r>
                <a:rPr lang="en-US" altLang="zh-CN" sz="1600" b="1" dirty="0" smtClean="0">
                  <a:latin typeface="Times New Roman" pitchFamily="18" charset="0"/>
                  <a:cs typeface="Times New Roman" pitchFamily="18" charset="0"/>
                </a:rPr>
                <a:t>Quartile 4</a:t>
              </a:r>
              <a:endParaRPr lang="zh-CN" altLang="en-US" sz="1600" b="1" dirty="0">
                <a:latin typeface="Times New Roman" pitchFamily="18" charset="0"/>
                <a:cs typeface="Times New Roman" pitchFamily="18" charset="0"/>
              </a:endParaRPr>
            </a:p>
          </p:txBody>
        </p:sp>
        <p:sp>
          <p:nvSpPr>
            <p:cNvPr id="22" name="矩形 21"/>
            <p:cNvSpPr/>
            <p:nvPr/>
          </p:nvSpPr>
          <p:spPr>
            <a:xfrm>
              <a:off x="5397281" y="2328530"/>
              <a:ext cx="1630838" cy="265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368363" y="2328530"/>
              <a:ext cx="1892595" cy="265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4867266" y="2291652"/>
              <a:ext cx="2349119" cy="338554"/>
            </a:xfrm>
            <a:prstGeom prst="rect">
              <a:avLst/>
            </a:prstGeom>
            <a:noFill/>
          </p:spPr>
          <p:txBody>
            <a:bodyPr wrap="square" rtlCol="0">
              <a:spAutoFit/>
            </a:bodyPr>
            <a:lstStyle/>
            <a:p>
              <a:pPr lvl="1"/>
              <a:r>
                <a:rPr lang="en-US" altLang="zh-CN" sz="1600" b="1" dirty="0" smtClean="0">
                  <a:latin typeface="Times New Roman" pitchFamily="18" charset="0"/>
                  <a:cs typeface="Times New Roman" pitchFamily="18" charset="0"/>
                </a:rPr>
                <a:t>Journal share (%)</a:t>
              </a:r>
              <a:endParaRPr lang="zh-CN" altLang="en-US" sz="1600" b="1" dirty="0">
                <a:latin typeface="Times New Roman" pitchFamily="18" charset="0"/>
                <a:cs typeface="Times New Roman" pitchFamily="18" charset="0"/>
              </a:endParaRPr>
            </a:p>
          </p:txBody>
        </p:sp>
        <p:sp>
          <p:nvSpPr>
            <p:cNvPr id="31" name="TextBox 30"/>
            <p:cNvSpPr txBox="1"/>
            <p:nvPr/>
          </p:nvSpPr>
          <p:spPr>
            <a:xfrm>
              <a:off x="6846661" y="2299458"/>
              <a:ext cx="2552520" cy="338554"/>
            </a:xfrm>
            <a:prstGeom prst="rect">
              <a:avLst/>
            </a:prstGeom>
            <a:noFill/>
          </p:spPr>
          <p:txBody>
            <a:bodyPr wrap="square" rtlCol="0">
              <a:spAutoFit/>
            </a:bodyPr>
            <a:lstStyle/>
            <a:p>
              <a:pPr lvl="1"/>
              <a:r>
                <a:rPr lang="en-US" altLang="zh-CN" sz="1600" b="1" dirty="0" smtClean="0">
                  <a:latin typeface="Times New Roman" pitchFamily="18" charset="0"/>
                  <a:cs typeface="Times New Roman" pitchFamily="18" charset="0"/>
                </a:rPr>
                <a:t>Publication share (%)</a:t>
              </a:r>
              <a:endParaRPr lang="zh-CN" altLang="en-US" sz="1600" b="1" dirty="0">
                <a:latin typeface="Times New Roman" pitchFamily="18" charset="0"/>
                <a:cs typeface="Times New Roman" pitchFamily="18" charset="0"/>
              </a:endParaRPr>
            </a:p>
          </p:txBody>
        </p:sp>
        <p:sp>
          <p:nvSpPr>
            <p:cNvPr id="24" name="矩形 23"/>
            <p:cNvSpPr/>
            <p:nvPr/>
          </p:nvSpPr>
          <p:spPr>
            <a:xfrm>
              <a:off x="2714756" y="1790970"/>
              <a:ext cx="2625764" cy="1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2221751" y="1669645"/>
              <a:ext cx="3611774" cy="338554"/>
            </a:xfrm>
            <a:prstGeom prst="rect">
              <a:avLst/>
            </a:prstGeom>
            <a:solidFill>
              <a:schemeClr val="bg1"/>
            </a:solidFill>
          </p:spPr>
          <p:txBody>
            <a:bodyPr wrap="square" rtlCol="0">
              <a:spAutoFit/>
            </a:bodyPr>
            <a:lstStyle/>
            <a:p>
              <a:pPr lvl="1"/>
              <a:r>
                <a:rPr lang="en-US" altLang="zh-CN" sz="1600" b="1" dirty="0" smtClean="0">
                  <a:latin typeface="Times New Roman" pitchFamily="18" charset="0"/>
                  <a:cs typeface="Times New Roman" pitchFamily="18" charset="0"/>
                </a:rPr>
                <a:t>Panel B: Pessimistic approach</a:t>
              </a:r>
              <a:endParaRPr lang="zh-CN" altLang="en-US" sz="1600" b="1" dirty="0">
                <a:latin typeface="Times New Roman" pitchFamily="18" charset="0"/>
                <a:cs typeface="Times New Roman" pitchFamily="18" charset="0"/>
              </a:endParaRPr>
            </a:p>
          </p:txBody>
        </p:sp>
        <p:sp>
          <p:nvSpPr>
            <p:cNvPr id="25" name="矩形 24"/>
            <p:cNvSpPr/>
            <p:nvPr/>
          </p:nvSpPr>
          <p:spPr>
            <a:xfrm>
              <a:off x="3232295" y="4476800"/>
              <a:ext cx="616689" cy="127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848984" y="3108744"/>
              <a:ext cx="756174" cy="187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4960097" y="4173598"/>
              <a:ext cx="430621" cy="187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5534880" y="3939351"/>
              <a:ext cx="756174" cy="187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6406751" y="3950897"/>
              <a:ext cx="756174" cy="187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7143217" y="4484381"/>
              <a:ext cx="756174" cy="187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8033529" y="3634989"/>
              <a:ext cx="756174" cy="187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8772295" y="4773175"/>
              <a:ext cx="756174" cy="187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7629490" y="2957681"/>
              <a:ext cx="897822" cy="338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232294" y="4402971"/>
              <a:ext cx="616689" cy="338554"/>
            </a:xfrm>
            <a:prstGeom prst="rect">
              <a:avLst/>
            </a:prstGeom>
            <a:noFill/>
          </p:spPr>
          <p:txBody>
            <a:bodyPr wrap="square" rtlCol="0">
              <a:spAutoFit/>
            </a:bodyPr>
            <a:lstStyle/>
            <a:p>
              <a:r>
                <a:rPr lang="en-US" altLang="zh-CN" sz="1600" b="1" dirty="0" smtClean="0">
                  <a:latin typeface="Times New Roman" pitchFamily="18" charset="0"/>
                  <a:cs typeface="Times New Roman" pitchFamily="18" charset="0"/>
                </a:rPr>
                <a:t>1728</a:t>
              </a:r>
              <a:endParaRPr lang="zh-CN" altLang="en-US" sz="1600" b="1" dirty="0">
                <a:latin typeface="Times New Roman" pitchFamily="18" charset="0"/>
                <a:cs typeface="Times New Roman" pitchFamily="18" charset="0"/>
              </a:endParaRPr>
            </a:p>
          </p:txBody>
        </p:sp>
        <p:sp>
          <p:nvSpPr>
            <p:cNvPr id="21" name="TextBox 20"/>
            <p:cNvSpPr txBox="1"/>
            <p:nvPr/>
          </p:nvSpPr>
          <p:spPr>
            <a:xfrm>
              <a:off x="3836646" y="3087478"/>
              <a:ext cx="950978" cy="338554"/>
            </a:xfrm>
            <a:prstGeom prst="rect">
              <a:avLst/>
            </a:prstGeom>
            <a:noFill/>
          </p:spPr>
          <p:txBody>
            <a:bodyPr wrap="square" rtlCol="0">
              <a:spAutoFit/>
            </a:bodyPr>
            <a:lstStyle/>
            <a:p>
              <a:r>
                <a:rPr lang="en-US" altLang="zh-CN" sz="1600" b="1" dirty="0" smtClean="0">
                  <a:latin typeface="Times New Roman" pitchFamily="18" charset="0"/>
                  <a:cs typeface="Times New Roman" pitchFamily="18" charset="0"/>
                </a:rPr>
                <a:t>482200</a:t>
              </a:r>
              <a:endParaRPr lang="zh-CN" altLang="en-US" sz="1600" b="1" dirty="0">
                <a:latin typeface="Times New Roman" pitchFamily="18" charset="0"/>
                <a:cs typeface="Times New Roman" pitchFamily="18" charset="0"/>
              </a:endParaRPr>
            </a:p>
          </p:txBody>
        </p:sp>
        <p:sp>
          <p:nvSpPr>
            <p:cNvPr id="5" name="TextBox 4"/>
            <p:cNvSpPr txBox="1"/>
            <p:nvPr/>
          </p:nvSpPr>
          <p:spPr>
            <a:xfrm>
              <a:off x="4899165" y="4137333"/>
              <a:ext cx="765544" cy="338554"/>
            </a:xfrm>
            <a:prstGeom prst="rect">
              <a:avLst/>
            </a:prstGeom>
            <a:noFill/>
          </p:spPr>
          <p:txBody>
            <a:bodyPr wrap="square" rtlCol="0">
              <a:spAutoFit/>
            </a:bodyPr>
            <a:lstStyle/>
            <a:p>
              <a:r>
                <a:rPr lang="en-US" altLang="zh-CN" sz="1600" b="1" dirty="0" smtClean="0">
                  <a:latin typeface="Times New Roman" pitchFamily="18" charset="0"/>
                  <a:cs typeface="Times New Roman" pitchFamily="18" charset="0"/>
                </a:rPr>
                <a:t>2011</a:t>
              </a:r>
              <a:endParaRPr lang="zh-CN" altLang="en-US" sz="1600" b="1" dirty="0">
                <a:latin typeface="Times New Roman" pitchFamily="18" charset="0"/>
                <a:cs typeface="Times New Roman" pitchFamily="18" charset="0"/>
              </a:endParaRPr>
            </a:p>
          </p:txBody>
        </p:sp>
        <p:sp>
          <p:nvSpPr>
            <p:cNvPr id="6" name="TextBox 5"/>
            <p:cNvSpPr txBox="1"/>
            <p:nvPr/>
          </p:nvSpPr>
          <p:spPr>
            <a:xfrm>
              <a:off x="5477034" y="3854028"/>
              <a:ext cx="999461" cy="338554"/>
            </a:xfrm>
            <a:prstGeom prst="rect">
              <a:avLst/>
            </a:prstGeom>
            <a:noFill/>
          </p:spPr>
          <p:txBody>
            <a:bodyPr wrap="square" rtlCol="0">
              <a:spAutoFit/>
            </a:bodyPr>
            <a:lstStyle/>
            <a:p>
              <a:r>
                <a:rPr lang="en-US" altLang="zh-CN" sz="1600" b="1" dirty="0" smtClean="0">
                  <a:latin typeface="Times New Roman" pitchFamily="18" charset="0"/>
                  <a:cs typeface="Times New Roman" pitchFamily="18" charset="0"/>
                </a:rPr>
                <a:t>356661</a:t>
              </a:r>
              <a:endParaRPr lang="zh-CN" altLang="en-US" sz="1600" b="1" dirty="0">
                <a:latin typeface="Times New Roman" pitchFamily="18" charset="0"/>
                <a:cs typeface="Times New Roman" pitchFamily="18" charset="0"/>
              </a:endParaRPr>
            </a:p>
          </p:txBody>
        </p:sp>
        <p:sp>
          <p:nvSpPr>
            <p:cNvPr id="7" name="TextBox 6"/>
            <p:cNvSpPr txBox="1"/>
            <p:nvPr/>
          </p:nvSpPr>
          <p:spPr>
            <a:xfrm>
              <a:off x="6516526" y="3924179"/>
              <a:ext cx="679852" cy="338554"/>
            </a:xfrm>
            <a:prstGeom prst="rect">
              <a:avLst/>
            </a:prstGeom>
            <a:noFill/>
          </p:spPr>
          <p:txBody>
            <a:bodyPr wrap="square" rtlCol="0">
              <a:spAutoFit/>
            </a:bodyPr>
            <a:lstStyle/>
            <a:p>
              <a:r>
                <a:rPr lang="en-US" altLang="zh-CN" sz="1600" b="1" dirty="0" smtClean="0">
                  <a:latin typeface="Times New Roman" pitchFamily="18" charset="0"/>
                  <a:cs typeface="Times New Roman" pitchFamily="18" charset="0"/>
                </a:rPr>
                <a:t>2212</a:t>
              </a:r>
              <a:endParaRPr lang="zh-CN" altLang="en-US" sz="1600" b="1" dirty="0">
                <a:latin typeface="Times New Roman" pitchFamily="18" charset="0"/>
                <a:cs typeface="Times New Roman" pitchFamily="18" charset="0"/>
              </a:endParaRPr>
            </a:p>
          </p:txBody>
        </p:sp>
        <p:sp>
          <p:nvSpPr>
            <p:cNvPr id="8" name="TextBox 7"/>
            <p:cNvSpPr txBox="1"/>
            <p:nvPr/>
          </p:nvSpPr>
          <p:spPr>
            <a:xfrm>
              <a:off x="7140874" y="4408778"/>
              <a:ext cx="800219" cy="338554"/>
            </a:xfrm>
            <a:prstGeom prst="rect">
              <a:avLst/>
            </a:prstGeom>
            <a:noFill/>
          </p:spPr>
          <p:txBody>
            <a:bodyPr wrap="none" rtlCol="0">
              <a:spAutoFit/>
            </a:bodyPr>
            <a:lstStyle/>
            <a:p>
              <a:r>
                <a:rPr lang="en-US" altLang="zh-CN" sz="1600" b="1" dirty="0" smtClean="0">
                  <a:latin typeface="Times New Roman" pitchFamily="18" charset="0"/>
                  <a:cs typeface="Times New Roman" pitchFamily="18" charset="0"/>
                </a:rPr>
                <a:t>266260</a:t>
              </a:r>
              <a:endParaRPr lang="zh-CN" altLang="en-US" sz="1600" b="1" dirty="0">
                <a:latin typeface="Times New Roman" pitchFamily="18" charset="0"/>
                <a:cs typeface="Times New Roman" pitchFamily="18" charset="0"/>
              </a:endParaRPr>
            </a:p>
          </p:txBody>
        </p:sp>
        <p:sp>
          <p:nvSpPr>
            <p:cNvPr id="9" name="TextBox 8"/>
            <p:cNvSpPr txBox="1"/>
            <p:nvPr/>
          </p:nvSpPr>
          <p:spPr>
            <a:xfrm>
              <a:off x="8177260" y="3610084"/>
              <a:ext cx="595035" cy="338554"/>
            </a:xfrm>
            <a:prstGeom prst="rect">
              <a:avLst/>
            </a:prstGeom>
            <a:noFill/>
          </p:spPr>
          <p:txBody>
            <a:bodyPr wrap="none" rtlCol="0">
              <a:spAutoFit/>
            </a:bodyPr>
            <a:lstStyle/>
            <a:p>
              <a:r>
                <a:rPr lang="en-US" altLang="zh-CN" sz="1600" b="1" dirty="0" smtClean="0">
                  <a:latin typeface="Times New Roman" pitchFamily="18" charset="0"/>
                  <a:cs typeface="Times New Roman" pitchFamily="18" charset="0"/>
                </a:rPr>
                <a:t>2555</a:t>
              </a:r>
              <a:endParaRPr lang="zh-CN" altLang="en-US" sz="1600" b="1" dirty="0">
                <a:latin typeface="Times New Roman" pitchFamily="18" charset="0"/>
                <a:cs typeface="Times New Roman" pitchFamily="18" charset="0"/>
              </a:endParaRPr>
            </a:p>
          </p:txBody>
        </p:sp>
        <p:sp>
          <p:nvSpPr>
            <p:cNvPr id="20" name="TextBox 19"/>
            <p:cNvSpPr txBox="1"/>
            <p:nvPr/>
          </p:nvSpPr>
          <p:spPr>
            <a:xfrm>
              <a:off x="8772295" y="4697572"/>
              <a:ext cx="800219" cy="338554"/>
            </a:xfrm>
            <a:prstGeom prst="rect">
              <a:avLst/>
            </a:prstGeom>
            <a:noFill/>
          </p:spPr>
          <p:txBody>
            <a:bodyPr wrap="none" rtlCol="0">
              <a:spAutoFit/>
            </a:bodyPr>
            <a:lstStyle/>
            <a:p>
              <a:r>
                <a:rPr lang="en-US" altLang="zh-CN" sz="1600" b="1" dirty="0" smtClean="0">
                  <a:latin typeface="Times New Roman" pitchFamily="18" charset="0"/>
                  <a:cs typeface="Times New Roman" pitchFamily="18" charset="0"/>
                </a:rPr>
                <a:t>218140</a:t>
              </a:r>
              <a:endParaRPr lang="zh-CN" altLang="en-US" sz="1600" b="1" dirty="0">
                <a:latin typeface="Times New Roman" pitchFamily="18" charset="0"/>
                <a:cs typeface="Times New Roman" pitchFamily="18" charset="0"/>
              </a:endParaRPr>
            </a:p>
          </p:txBody>
        </p:sp>
      </p:grpSp>
    </p:spTree>
    <p:extLst>
      <p:ext uri="{BB962C8B-B14F-4D97-AF65-F5344CB8AC3E}">
        <p14:creationId xmlns="" xmlns:p14="http://schemas.microsoft.com/office/powerpoint/2010/main" val="839088968"/>
      </p:ext>
    </p:extLst>
  </p:cSld>
  <p:clrMapOvr>
    <a:masterClrMapping/>
  </p:clrMapOvr>
  <p:transition spd="slow">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2750458" y="2064656"/>
            <a:ext cx="7090228"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Font typeface="Wingdings" pitchFamily="2" charset="2"/>
              <a:buChar char="ü"/>
            </a:pPr>
            <a:r>
              <a:rPr lang="zh-CN" altLang="en-US" b="1" dirty="0" smtClean="0"/>
              <a:t>  作者署名应遵循的一般原则</a:t>
            </a:r>
            <a:endParaRPr lang="en-US" altLang="zh-CN" b="1" dirty="0" smtClean="0"/>
          </a:p>
          <a:p>
            <a:pPr>
              <a:lnSpc>
                <a:spcPct val="150000"/>
              </a:lnSpc>
              <a:spcBef>
                <a:spcPts val="0"/>
              </a:spcBef>
              <a:buFont typeface="Wingdings" pitchFamily="2" charset="2"/>
              <a:buChar char="ü"/>
            </a:pPr>
            <a:r>
              <a:rPr lang="zh-CN" altLang="en-US" b="1" dirty="0" smtClean="0"/>
              <a:t>  列为共同作者应满足的标准</a:t>
            </a:r>
            <a:endParaRPr lang="en-US" altLang="zh-CN" b="1" dirty="0" smtClean="0"/>
          </a:p>
          <a:p>
            <a:pPr>
              <a:lnSpc>
                <a:spcPct val="150000"/>
              </a:lnSpc>
              <a:spcBef>
                <a:spcPts val="0"/>
              </a:spcBef>
              <a:buFont typeface="Wingdings" pitchFamily="2" charset="2"/>
              <a:buChar char="ü"/>
            </a:pPr>
            <a:r>
              <a:rPr lang="en-US" altLang="zh-CN" b="1" dirty="0"/>
              <a:t> </a:t>
            </a:r>
            <a:r>
              <a:rPr lang="en-US" altLang="zh-CN" b="1" dirty="0" smtClean="0"/>
              <a:t> </a:t>
            </a:r>
            <a:r>
              <a:rPr lang="zh-CN" altLang="en-US" b="1" dirty="0" smtClean="0"/>
              <a:t>确定通信作者</a:t>
            </a:r>
            <a:endParaRPr lang="en-US" altLang="zh-CN" b="1" dirty="0" smtClean="0"/>
          </a:p>
          <a:p>
            <a:pPr marL="623888" indent="-623888">
              <a:lnSpc>
                <a:spcPct val="150000"/>
              </a:lnSpc>
              <a:spcBef>
                <a:spcPts val="0"/>
              </a:spcBef>
              <a:buFont typeface="Wingdings" pitchFamily="2" charset="2"/>
              <a:buChar char="ü"/>
            </a:pPr>
            <a:r>
              <a:rPr lang="zh-CN" altLang="zh-CN" b="1" dirty="0" smtClean="0"/>
              <a:t>几种特殊的作者类型：客座作者、馈赠作者、幽灵作者</a:t>
            </a:r>
            <a:endParaRPr lang="zh-CN" altLang="en-US" b="1" dirty="0"/>
          </a:p>
        </p:txBody>
      </p:sp>
      <p:sp>
        <p:nvSpPr>
          <p:cNvPr id="12" name="TextBox 11"/>
          <p:cNvSpPr txBox="1"/>
          <p:nvPr/>
        </p:nvSpPr>
        <p:spPr>
          <a:xfrm>
            <a:off x="2695074" y="1123043"/>
            <a:ext cx="7589205" cy="707886"/>
          </a:xfrm>
          <a:prstGeom prst="rect">
            <a:avLst/>
          </a:prstGeom>
          <a:noFill/>
        </p:spPr>
        <p:txBody>
          <a:bodyPr wrap="square" rtlCol="0">
            <a:spAutoFit/>
          </a:bodyPr>
          <a:lstStyle/>
          <a:p>
            <a:r>
              <a:rPr lang="en-US" altLang="zh-CN"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2.3  </a:t>
            </a:r>
            <a:r>
              <a:rPr lang="zh-CN" altLang="en-US"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规范作者署名</a:t>
            </a:r>
            <a:endParaRPr lang="zh-CN" altLang="en-US" sz="4000" b="1" dirty="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endParaRPr>
          </a:p>
        </p:txBody>
      </p:sp>
    </p:spTree>
    <p:extLst>
      <p:ext uri="{BB962C8B-B14F-4D97-AF65-F5344CB8AC3E}">
        <p14:creationId xmlns="" xmlns:p14="http://schemas.microsoft.com/office/powerpoint/2010/main" val="3476123336"/>
      </p:ext>
    </p:extLst>
  </p:cSld>
  <p:clrMapOvr>
    <a:masterClrMapping/>
  </p:clrMapOvr>
  <p:transition spd="slow">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540203" y="1741717"/>
            <a:ext cx="11098894" cy="4844142"/>
          </a:xfrm>
          <a:prstGeom prst="rect">
            <a:avLst/>
          </a:prstGeom>
        </p:spPr>
        <p:txBody>
          <a:bodyPr>
            <a:normAutofit fontScale="925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9263" indent="-449263">
              <a:lnSpc>
                <a:spcPct val="150000"/>
              </a:lnSpc>
              <a:spcBef>
                <a:spcPts val="0"/>
              </a:spcBef>
            </a:pPr>
            <a:r>
              <a:rPr lang="zh-CN" altLang="zh-CN" b="1" dirty="0" smtClean="0"/>
              <a:t>作者应该是对工作（如研究）而不是对发表（如编辑）作出了贡献的人</a:t>
            </a:r>
          </a:p>
          <a:p>
            <a:pPr marL="449263" indent="-449263">
              <a:lnSpc>
                <a:spcPct val="150000"/>
              </a:lnSpc>
              <a:spcBef>
                <a:spcPts val="0"/>
              </a:spcBef>
            </a:pPr>
            <a:r>
              <a:rPr lang="zh-CN" altLang="zh-CN" b="1" dirty="0" smtClean="0"/>
              <a:t>对研究作出了贡献但不足以被列为作者的，应该在致谢部分出现</a:t>
            </a:r>
          </a:p>
          <a:p>
            <a:pPr marL="449263" indent="-449263">
              <a:lnSpc>
                <a:spcPct val="150000"/>
              </a:lnSpc>
              <a:spcBef>
                <a:spcPts val="0"/>
              </a:spcBef>
            </a:pPr>
            <a:r>
              <a:rPr lang="zh-CN" altLang="zh-CN" b="1" dirty="0" smtClean="0"/>
              <a:t>所有作者和在致谢部分出现的其他贡献者都应该名副其实</a:t>
            </a:r>
          </a:p>
          <a:p>
            <a:pPr marL="449263" indent="-449263">
              <a:lnSpc>
                <a:spcPct val="150000"/>
              </a:lnSpc>
              <a:spcBef>
                <a:spcPts val="0"/>
              </a:spcBef>
            </a:pPr>
            <a:r>
              <a:rPr lang="zh-CN" altLang="zh-CN" b="1" dirty="0" smtClean="0"/>
              <a:t>被列为作者的人都应该在出版之前审阅并批准待发表文章</a:t>
            </a:r>
          </a:p>
          <a:p>
            <a:pPr marL="449263" indent="-449263">
              <a:lnSpc>
                <a:spcPct val="150000"/>
              </a:lnSpc>
              <a:spcBef>
                <a:spcPts val="0"/>
              </a:spcBef>
            </a:pPr>
            <a:r>
              <a:rPr lang="zh-CN" altLang="zh-CN" b="1" dirty="0" smtClean="0"/>
              <a:t>出版编辑应该要求作者和其他贡献者确认他们各自的贡献，并将这些信息分享给读者</a:t>
            </a:r>
          </a:p>
          <a:p>
            <a:pPr marL="449263" indent="-449263">
              <a:lnSpc>
                <a:spcPct val="150000"/>
              </a:lnSpc>
              <a:spcBef>
                <a:spcPts val="0"/>
              </a:spcBef>
            </a:pPr>
            <a:r>
              <a:rPr lang="zh-CN" altLang="zh-CN" b="1" dirty="0" smtClean="0"/>
              <a:t>确认作者和其他贡献者的最终原因是为所发表论文建立问责制</a:t>
            </a:r>
          </a:p>
          <a:p>
            <a:pPr marL="449263" indent="-449263">
              <a:lnSpc>
                <a:spcPct val="150000"/>
              </a:lnSpc>
              <a:spcBef>
                <a:spcPts val="0"/>
              </a:spcBef>
            </a:pPr>
            <a:endParaRPr lang="zh-CN" altLang="en-US" b="1" dirty="0"/>
          </a:p>
        </p:txBody>
      </p:sp>
      <p:grpSp>
        <p:nvGrpSpPr>
          <p:cNvPr id="12" name="组合 11"/>
          <p:cNvGrpSpPr/>
          <p:nvPr/>
        </p:nvGrpSpPr>
        <p:grpSpPr>
          <a:xfrm>
            <a:off x="3069944" y="885804"/>
            <a:ext cx="6669142"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作者署名应遵循的一般原则</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1276554469"/>
      </p:ext>
    </p:extLst>
  </p:cSld>
  <p:clrMapOvr>
    <a:masterClrMapping/>
  </p:clrMapOvr>
  <p:transition spd="slow">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1974850" y="2159621"/>
            <a:ext cx="8229600"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3888" indent="-623888">
              <a:lnSpc>
                <a:spcPct val="150000"/>
              </a:lnSpc>
              <a:spcBef>
                <a:spcPts val="0"/>
              </a:spcBef>
              <a:buFont typeface="Wingdings" pitchFamily="2" charset="2"/>
              <a:buChar char="Ø"/>
            </a:pPr>
            <a:r>
              <a:rPr lang="zh-CN" altLang="zh-CN" b="1" dirty="0" smtClean="0"/>
              <a:t>对研究概念、设计、数据收集和数据分析、解释有重要的参与</a:t>
            </a:r>
          </a:p>
          <a:p>
            <a:pPr>
              <a:lnSpc>
                <a:spcPct val="150000"/>
              </a:lnSpc>
              <a:spcBef>
                <a:spcPts val="0"/>
              </a:spcBef>
              <a:buFont typeface="Wingdings" pitchFamily="2" charset="2"/>
              <a:buChar char="Ø"/>
            </a:pPr>
            <a:r>
              <a:rPr lang="en-US" altLang="zh-CN" b="1" dirty="0" smtClean="0"/>
              <a:t>  </a:t>
            </a:r>
            <a:r>
              <a:rPr lang="zh-CN" altLang="zh-CN" b="1" dirty="0" smtClean="0"/>
              <a:t>参与了文稿的写作和修改</a:t>
            </a:r>
          </a:p>
          <a:p>
            <a:pPr>
              <a:lnSpc>
                <a:spcPct val="150000"/>
              </a:lnSpc>
              <a:spcBef>
                <a:spcPts val="0"/>
              </a:spcBef>
              <a:buFont typeface="Wingdings" pitchFamily="2" charset="2"/>
              <a:buChar char="Ø"/>
            </a:pPr>
            <a:r>
              <a:rPr lang="en-US" altLang="zh-CN" b="1" dirty="0" smtClean="0"/>
              <a:t>  </a:t>
            </a:r>
            <a:r>
              <a:rPr lang="zh-CN" altLang="zh-CN" b="1" dirty="0" smtClean="0"/>
              <a:t>同意并确认了最终发表文稿</a:t>
            </a:r>
          </a:p>
          <a:p>
            <a:pPr>
              <a:lnSpc>
                <a:spcPct val="150000"/>
              </a:lnSpc>
              <a:spcBef>
                <a:spcPts val="0"/>
              </a:spcBef>
              <a:buFont typeface="Wingdings" pitchFamily="2" charset="2"/>
              <a:buChar char="Ø"/>
            </a:pPr>
            <a:r>
              <a:rPr lang="en-US" altLang="zh-CN" b="1" dirty="0" smtClean="0"/>
              <a:t>  </a:t>
            </a:r>
            <a:r>
              <a:rPr lang="zh-CN" altLang="zh-CN" b="1" dirty="0" smtClean="0"/>
              <a:t>对研究工作各方面的准确性和真实性负责</a:t>
            </a:r>
            <a:endParaRPr lang="zh-CN" altLang="en-US" b="1" dirty="0"/>
          </a:p>
        </p:txBody>
      </p:sp>
      <p:grpSp>
        <p:nvGrpSpPr>
          <p:cNvPr id="12" name="组合 11"/>
          <p:cNvGrpSpPr/>
          <p:nvPr/>
        </p:nvGrpSpPr>
        <p:grpSpPr>
          <a:xfrm>
            <a:off x="3069944" y="885804"/>
            <a:ext cx="6669142"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列为共同作者应满足的标准</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2964571664"/>
      </p:ext>
    </p:extLst>
  </p:cSld>
  <p:clrMapOvr>
    <a:masterClrMapping/>
  </p:clrMapOvr>
  <p:transition spd="slow">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1162459" y="1843229"/>
            <a:ext cx="9854381" cy="4525963"/>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1938" indent="0">
              <a:lnSpc>
                <a:spcPct val="150000"/>
              </a:lnSpc>
              <a:spcBef>
                <a:spcPts val="0"/>
              </a:spcBef>
              <a:buNone/>
            </a:pPr>
            <a:r>
              <a:rPr lang="zh-CN" altLang="en-US" b="1" dirty="0" smtClean="0">
                <a:solidFill>
                  <a:schemeClr val="accent2"/>
                </a:solidFill>
              </a:rPr>
              <a:t>通信</a:t>
            </a:r>
            <a:r>
              <a:rPr lang="zh-CN" altLang="zh-CN" b="1" dirty="0" smtClean="0">
                <a:solidFill>
                  <a:schemeClr val="accent2"/>
                </a:solidFill>
              </a:rPr>
              <a:t>作者（</a:t>
            </a:r>
            <a:r>
              <a:rPr lang="en-US" altLang="zh-CN" b="1" dirty="0" smtClean="0">
                <a:solidFill>
                  <a:schemeClr val="accent2"/>
                </a:solidFill>
              </a:rPr>
              <a:t>Corresponding Authorship</a:t>
            </a:r>
            <a:r>
              <a:rPr lang="zh-CN" altLang="zh-CN" b="1" dirty="0" smtClean="0">
                <a:solidFill>
                  <a:schemeClr val="accent2"/>
                </a:solidFill>
              </a:rPr>
              <a:t>）</a:t>
            </a:r>
            <a:r>
              <a:rPr lang="zh-CN" altLang="en-US" b="1" dirty="0" smtClean="0">
                <a:solidFill>
                  <a:schemeClr val="accent2"/>
                </a:solidFill>
              </a:rPr>
              <a:t>的定义：</a:t>
            </a:r>
            <a:r>
              <a:rPr lang="zh-CN" altLang="zh-CN" b="1" dirty="0" smtClean="0"/>
              <a:t>在投稿、同行评审和整个发表流程中负责和期刊沟通的人。换句话说，确保研究满足期刊的所有硬性规定，比如提供署名细节、道德委员会审批、临床试验注册文件，以及汇总共同作者的利益冲突声明，都归通</a:t>
            </a:r>
            <a:r>
              <a:rPr lang="zh-CN" altLang="en-US" b="1" dirty="0" smtClean="0"/>
              <a:t>信</a:t>
            </a:r>
            <a:r>
              <a:rPr lang="zh-CN" altLang="zh-CN" b="1" dirty="0" smtClean="0"/>
              <a:t>作者管，不过具体执行起来可能会需要其他一位或几位共同作者相互分担配合。</a:t>
            </a:r>
          </a:p>
          <a:p>
            <a:pPr>
              <a:lnSpc>
                <a:spcPct val="150000"/>
              </a:lnSpc>
              <a:spcBef>
                <a:spcPts val="0"/>
              </a:spcBef>
            </a:pPr>
            <a:endParaRPr lang="zh-CN" altLang="en-US" b="1" dirty="0"/>
          </a:p>
        </p:txBody>
      </p:sp>
      <p:grpSp>
        <p:nvGrpSpPr>
          <p:cNvPr id="3" name="组合 11"/>
          <p:cNvGrpSpPr/>
          <p:nvPr/>
        </p:nvGrpSpPr>
        <p:grpSpPr>
          <a:xfrm>
            <a:off x="2850340" y="845611"/>
            <a:ext cx="6669142"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zh-CN" altLang="en-US" dirty="0" smtClean="0"/>
                <a:t>（</a:t>
              </a:r>
              <a:endParaRPr lang="zh-CN" altLang="en-US" dirty="0"/>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确定通信作者（一）</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4161738440"/>
      </p:ext>
    </p:extLst>
  </p:cSld>
  <p:clrMapOvr>
    <a:masterClrMapping/>
  </p:clrMapOvr>
  <p:transition spd="slow">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1410894" y="1875127"/>
            <a:ext cx="9556669" cy="4525963"/>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1938" indent="0">
              <a:lnSpc>
                <a:spcPct val="150000"/>
              </a:lnSpc>
              <a:spcBef>
                <a:spcPts val="0"/>
              </a:spcBef>
              <a:buNone/>
            </a:pPr>
            <a:r>
              <a:rPr lang="zh-CN" altLang="en-US" b="1" dirty="0" smtClean="0">
                <a:solidFill>
                  <a:schemeClr val="accent2"/>
                </a:solidFill>
              </a:rPr>
              <a:t>通信</a:t>
            </a:r>
            <a:r>
              <a:rPr lang="zh-CN" altLang="zh-CN" b="1" dirty="0" smtClean="0">
                <a:solidFill>
                  <a:schemeClr val="accent2"/>
                </a:solidFill>
              </a:rPr>
              <a:t>作者</a:t>
            </a:r>
            <a:r>
              <a:rPr lang="zh-CN" altLang="en-US" b="1" dirty="0" smtClean="0">
                <a:solidFill>
                  <a:schemeClr val="accent2"/>
                </a:solidFill>
              </a:rPr>
              <a:t>的主要责任：</a:t>
            </a:r>
            <a:r>
              <a:rPr lang="zh-CN" altLang="zh-CN" b="1" dirty="0" smtClean="0"/>
              <a:t>保证研究进度</a:t>
            </a:r>
            <a:r>
              <a:rPr lang="zh-CN" altLang="en-US" b="1" dirty="0" smtClean="0"/>
              <a:t>，</a:t>
            </a:r>
            <a:r>
              <a:rPr lang="zh-CN" altLang="zh-CN" b="1" dirty="0" smtClean="0"/>
              <a:t>完善稿件</a:t>
            </a:r>
            <a:r>
              <a:rPr lang="zh-CN" altLang="en-US" b="1" dirty="0" smtClean="0"/>
              <a:t>，</a:t>
            </a:r>
            <a:r>
              <a:rPr lang="zh-CN" altLang="zh-CN" b="1" dirty="0" smtClean="0"/>
              <a:t>整合投稿资料</a:t>
            </a:r>
            <a:r>
              <a:rPr lang="zh-CN" altLang="en-US" b="1" dirty="0" smtClean="0"/>
              <a:t>，</a:t>
            </a:r>
            <a:r>
              <a:rPr lang="zh-CN" altLang="zh-CN" b="1" dirty="0" smtClean="0"/>
              <a:t>确认署名信息</a:t>
            </a:r>
            <a:r>
              <a:rPr lang="zh-CN" altLang="en-US" b="1" dirty="0" smtClean="0"/>
              <a:t>，</a:t>
            </a:r>
            <a:r>
              <a:rPr lang="zh-CN" altLang="zh-CN" b="1" dirty="0" smtClean="0"/>
              <a:t>确保研究符合道德规范</a:t>
            </a:r>
            <a:r>
              <a:rPr lang="zh-CN" altLang="en-US" b="1" dirty="0" smtClean="0"/>
              <a:t>，</a:t>
            </a:r>
            <a:r>
              <a:rPr lang="zh-CN" altLang="zh-CN" b="1" dirty="0" smtClean="0"/>
              <a:t>推进开放获取流程</a:t>
            </a:r>
            <a:r>
              <a:rPr lang="zh-CN" altLang="en-US" b="1" dirty="0" smtClean="0"/>
              <a:t>。</a:t>
            </a:r>
            <a:endParaRPr lang="zh-CN" altLang="zh-CN" b="1" dirty="0" smtClean="0"/>
          </a:p>
          <a:p>
            <a:pPr>
              <a:lnSpc>
                <a:spcPct val="150000"/>
              </a:lnSpc>
              <a:spcBef>
                <a:spcPts val="0"/>
              </a:spcBef>
            </a:pPr>
            <a:endParaRPr lang="zh-CN" altLang="en-US" b="1" dirty="0"/>
          </a:p>
        </p:txBody>
      </p:sp>
      <p:grpSp>
        <p:nvGrpSpPr>
          <p:cNvPr id="3" name="组合 11"/>
          <p:cNvGrpSpPr/>
          <p:nvPr/>
        </p:nvGrpSpPr>
        <p:grpSpPr>
          <a:xfrm>
            <a:off x="2821465" y="874486"/>
            <a:ext cx="6669142"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smtClean="0">
                  <a:solidFill>
                    <a:schemeClr val="bg1"/>
                  </a:solidFill>
                  <a:latin typeface="Calibri" pitchFamily="34" charset="0"/>
                  <a:ea typeface="宋体" pitchFamily="2" charset="-122"/>
                </a:rPr>
                <a:t>确定通信作者（二）</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4161738440"/>
      </p:ext>
    </p:extLst>
  </p:cSld>
  <p:clrMapOvr>
    <a:masterClrMapping/>
  </p:clrMapOvr>
  <p:transition spd="slow">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469833" y="1992085"/>
            <a:ext cx="11239633" cy="4525963"/>
          </a:xfrm>
          <a:prstGeom prst="rect">
            <a:avLst/>
          </a:prstGeom>
        </p:spPr>
        <p:txBody>
          <a:bodyPr>
            <a:normAutofit fontScale="850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1938" indent="0">
              <a:lnSpc>
                <a:spcPct val="150000"/>
              </a:lnSpc>
              <a:spcBef>
                <a:spcPts val="0"/>
              </a:spcBef>
              <a:buFont typeface="Arial" pitchFamily="34" charset="0"/>
              <a:buNone/>
            </a:pPr>
            <a:r>
              <a:rPr lang="zh-CN" altLang="zh-CN" b="1" dirty="0" smtClean="0">
                <a:solidFill>
                  <a:schemeClr val="accent2"/>
                </a:solidFill>
              </a:rPr>
              <a:t>客座作者（</a:t>
            </a:r>
            <a:r>
              <a:rPr lang="en-US" altLang="zh-CN" b="1" dirty="0" smtClean="0">
                <a:solidFill>
                  <a:schemeClr val="accent2"/>
                </a:solidFill>
              </a:rPr>
              <a:t>Guest Authorship</a:t>
            </a:r>
            <a:r>
              <a:rPr lang="zh-CN" altLang="zh-CN" b="1" dirty="0" smtClean="0">
                <a:solidFill>
                  <a:schemeClr val="accent2"/>
                </a:solidFill>
              </a:rPr>
              <a:t>）或馈赠作者（</a:t>
            </a:r>
            <a:r>
              <a:rPr lang="en-US" altLang="zh-CN" b="1" dirty="0" smtClean="0">
                <a:solidFill>
                  <a:schemeClr val="accent2"/>
                </a:solidFill>
              </a:rPr>
              <a:t>Gift Authorship</a:t>
            </a:r>
            <a:r>
              <a:rPr lang="zh-CN" altLang="zh-CN" b="1" dirty="0" smtClean="0">
                <a:solidFill>
                  <a:schemeClr val="accent2"/>
                </a:solidFill>
              </a:rPr>
              <a:t>）</a:t>
            </a:r>
            <a:r>
              <a:rPr lang="zh-CN" altLang="en-US" b="1" dirty="0" smtClean="0">
                <a:solidFill>
                  <a:schemeClr val="accent2"/>
                </a:solidFill>
              </a:rPr>
              <a:t>：</a:t>
            </a:r>
            <a:r>
              <a:rPr lang="zh-CN" altLang="zh-CN" b="1" dirty="0" smtClean="0"/>
              <a:t>是指某人对研究工作和写作都没有重要贡献，但是被列在了作者名单，只是为了提高论文的可信度。他们也许对研究有一点点贡献，但不应被列为作者。客座作者和馈赠作者的现象很常见。为了确保作者名单的全面性和伦理性，要求作者在文章的“作者贡献”部分陈述每个人的贡献，这样可以起到自动监督的作用。</a:t>
            </a:r>
            <a:endParaRPr lang="en-US" altLang="zh-CN" b="1" dirty="0" smtClean="0"/>
          </a:p>
          <a:p>
            <a:pPr marL="261938" indent="0">
              <a:lnSpc>
                <a:spcPct val="150000"/>
              </a:lnSpc>
              <a:spcBef>
                <a:spcPts val="0"/>
              </a:spcBef>
              <a:buNone/>
            </a:pPr>
            <a:r>
              <a:rPr lang="zh-CN" altLang="zh-CN" b="1" dirty="0">
                <a:solidFill>
                  <a:schemeClr val="accent2"/>
                </a:solidFill>
              </a:rPr>
              <a:t>幽灵作者，直译自英文（</a:t>
            </a:r>
            <a:r>
              <a:rPr lang="en-US" altLang="zh-CN" b="1" dirty="0">
                <a:solidFill>
                  <a:schemeClr val="accent2"/>
                </a:solidFill>
              </a:rPr>
              <a:t>Ghost Authorship</a:t>
            </a:r>
            <a:r>
              <a:rPr lang="zh-CN" altLang="zh-CN" b="1" dirty="0">
                <a:solidFill>
                  <a:schemeClr val="accent2"/>
                </a:solidFill>
              </a:rPr>
              <a:t>），即捉刀</a:t>
            </a:r>
            <a:r>
              <a:rPr lang="zh-CN" altLang="zh-CN" b="1" dirty="0" smtClean="0">
                <a:solidFill>
                  <a:schemeClr val="accent2"/>
                </a:solidFill>
              </a:rPr>
              <a:t>作者</a:t>
            </a:r>
            <a:r>
              <a:rPr lang="zh-CN" altLang="en-US" b="1" dirty="0" smtClean="0">
                <a:solidFill>
                  <a:schemeClr val="accent2"/>
                </a:solidFill>
              </a:rPr>
              <a:t>：</a:t>
            </a:r>
            <a:r>
              <a:rPr lang="zh-CN" altLang="zh-CN" b="1" dirty="0" smtClean="0"/>
              <a:t>他们</a:t>
            </a:r>
            <a:r>
              <a:rPr lang="zh-CN" altLang="zh-CN" b="1" dirty="0"/>
              <a:t>是作品的实际作者，但被排除在作者名单之外。论文的署名作者通常是那些参与了研究或者数据分析的人，但他们没有写这篇文章，而实际写这篇文章的（幽灵）作者并没有被列入作者名单。</a:t>
            </a:r>
          </a:p>
          <a:p>
            <a:pPr>
              <a:lnSpc>
                <a:spcPct val="150000"/>
              </a:lnSpc>
              <a:spcBef>
                <a:spcPts val="0"/>
              </a:spcBef>
              <a:buFont typeface="Arial" pitchFamily="34" charset="0"/>
              <a:buNone/>
            </a:pPr>
            <a:endParaRPr lang="zh-CN" altLang="zh-CN" b="1" dirty="0" smtClean="0"/>
          </a:p>
          <a:p>
            <a:pPr>
              <a:lnSpc>
                <a:spcPct val="150000"/>
              </a:lnSpc>
              <a:spcBef>
                <a:spcPts val="0"/>
              </a:spcBef>
            </a:pPr>
            <a:endParaRPr lang="zh-CN" altLang="en-US" b="1" dirty="0"/>
          </a:p>
        </p:txBody>
      </p:sp>
      <p:grpSp>
        <p:nvGrpSpPr>
          <p:cNvPr id="3" name="组合 11"/>
          <p:cNvGrpSpPr/>
          <p:nvPr/>
        </p:nvGrpSpPr>
        <p:grpSpPr>
          <a:xfrm>
            <a:off x="2821465" y="874486"/>
            <a:ext cx="6669142"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几种特殊的作者类型</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4161738440"/>
      </p:ext>
    </p:extLst>
  </p:cSld>
  <p:clrMapOvr>
    <a:masterClrMapping/>
  </p:clrMapOvr>
  <p:transition spd="slow">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9" name="标题 1"/>
          <p:cNvSpPr txBox="1">
            <a:spLocks/>
          </p:cNvSpPr>
          <p:nvPr/>
        </p:nvSpPr>
        <p:spPr>
          <a:xfrm>
            <a:off x="1974850" y="1070429"/>
            <a:ext cx="8229600" cy="1143000"/>
          </a:xfrm>
          <a:prstGeom prst="rect">
            <a:avLst/>
          </a:prstGeom>
        </p:spPr>
        <p:txBody>
          <a:bodyPr/>
          <a:lstStyle>
            <a:lvl1pPr algn="l" rtl="0" fontAlgn="base">
              <a:lnSpc>
                <a:spcPct val="90000"/>
              </a:lnSpc>
              <a:spcBef>
                <a:spcPct val="0"/>
              </a:spcBef>
              <a:spcAft>
                <a:spcPct val="0"/>
              </a:spcAft>
              <a:defRPr sz="4400" kern="1200">
                <a:solidFill>
                  <a:schemeClr val="tx1"/>
                </a:solidFill>
                <a:latin typeface="+mj-lt"/>
                <a:ea typeface="+mj-ea"/>
                <a:cs typeface="等线 Light" charset="0"/>
              </a:defRPr>
            </a:lvl1pPr>
            <a:lvl2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2pPr>
            <a:lvl3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3pPr>
            <a:lvl4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4pPr>
            <a:lvl5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5pPr>
            <a:lvl6pPr marL="4572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6pPr>
            <a:lvl7pPr marL="9144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7pPr>
            <a:lvl8pPr marL="13716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8pPr>
            <a:lvl9pPr marL="18288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9pPr>
          </a:lstStyle>
          <a:p>
            <a:r>
              <a:rPr lang="en-US" altLang="zh-CN" sz="4000" b="1" dirty="0" smtClean="0">
                <a:solidFill>
                  <a:schemeClr val="accent1">
                    <a:lumMod val="50000"/>
                  </a:schemeClr>
                </a:solidFill>
                <a:latin typeface="Calibri" pitchFamily="34" charset="0"/>
              </a:rPr>
              <a:t>2.5 </a:t>
            </a:r>
            <a:r>
              <a:rPr lang="zh-CN" altLang="en-US" sz="4000" b="1" dirty="0" smtClean="0">
                <a:solidFill>
                  <a:schemeClr val="accent1">
                    <a:lumMod val="50000"/>
                  </a:schemeClr>
                </a:solidFill>
                <a:latin typeface="Calibri" pitchFamily="34" charset="0"/>
              </a:rPr>
              <a:t>撰写投稿信</a:t>
            </a:r>
            <a:endParaRPr lang="zh-CN" altLang="en-US" sz="4000" b="1" dirty="0">
              <a:solidFill>
                <a:schemeClr val="accent1">
                  <a:lumMod val="50000"/>
                </a:schemeClr>
              </a:solidFill>
              <a:latin typeface="Calibri" pitchFamily="34" charset="0"/>
            </a:endParaRPr>
          </a:p>
        </p:txBody>
      </p:sp>
      <p:sp>
        <p:nvSpPr>
          <p:cNvPr id="11" name="内容占位符 2"/>
          <p:cNvSpPr txBox="1">
            <a:spLocks/>
          </p:cNvSpPr>
          <p:nvPr/>
        </p:nvSpPr>
        <p:spPr>
          <a:xfrm>
            <a:off x="1548663" y="2006600"/>
            <a:ext cx="9081974" cy="4997152"/>
          </a:xfrm>
          <a:prstGeom prst="rect">
            <a:avLst/>
          </a:prstGeom>
        </p:spPr>
        <p:txBody>
          <a:bodyPr>
            <a:normAutofit fontScale="925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投稿信（</a:t>
            </a:r>
            <a:r>
              <a:rPr lang="en-US" altLang="zh-CN" b="1" dirty="0" smtClean="0">
                <a:latin typeface="Calibri" pitchFamily="34" charset="0"/>
              </a:rPr>
              <a:t>Cover Letter</a:t>
            </a:r>
            <a:r>
              <a:rPr lang="zh-CN" altLang="zh-CN" b="1" dirty="0" smtClean="0">
                <a:latin typeface="Calibri" pitchFamily="34" charset="0"/>
              </a:rPr>
              <a:t>）应该简述所投稿件的核心内容、主要发现和意义，拟投期刊，对稿件处理有无特殊要求等（如</a:t>
            </a:r>
            <a:r>
              <a:rPr lang="en-US" altLang="zh-CN" b="1" dirty="0" smtClean="0">
                <a:latin typeface="Calibri" pitchFamily="34" charset="0"/>
              </a:rPr>
              <a:t>“not to review” list</a:t>
            </a:r>
            <a:r>
              <a:rPr lang="zh-CN" altLang="zh-CN" b="1" dirty="0" smtClean="0">
                <a:latin typeface="Calibri" pitchFamily="34" charset="0"/>
              </a:rPr>
              <a:t>）。另外，请附上主要作者的姓名、通</a:t>
            </a:r>
            <a:r>
              <a:rPr lang="zh-CN" altLang="en-US" b="1" dirty="0" smtClean="0">
                <a:latin typeface="Calibri" pitchFamily="34" charset="0"/>
              </a:rPr>
              <a:t>信</a:t>
            </a:r>
            <a:r>
              <a:rPr lang="zh-CN" altLang="zh-CN" b="1" dirty="0" smtClean="0">
                <a:latin typeface="Calibri" pitchFamily="34" charset="0"/>
              </a:rPr>
              <a:t>地址、电话、传真和</a:t>
            </a:r>
            <a:r>
              <a:rPr lang="en-US" altLang="zh-CN" b="1" dirty="0" smtClean="0">
                <a:latin typeface="Calibri" pitchFamily="34" charset="0"/>
              </a:rPr>
              <a:t>e-mail</a:t>
            </a:r>
            <a:r>
              <a:rPr lang="zh-CN" altLang="zh-CN" b="1" dirty="0" smtClean="0">
                <a:latin typeface="Calibri" pitchFamily="34" charset="0"/>
              </a:rPr>
              <a:t>地址。此外有的杂志要求推荐几位审稿人及其联系方式</a:t>
            </a:r>
            <a:r>
              <a:rPr lang="zh-CN" altLang="en-US" b="1" dirty="0" smtClean="0">
                <a:latin typeface="Calibri" pitchFamily="34" charset="0"/>
              </a:rPr>
              <a:t>，</a:t>
            </a:r>
            <a:r>
              <a:rPr lang="zh-CN" altLang="zh-CN" b="1" dirty="0" smtClean="0">
                <a:latin typeface="Calibri" pitchFamily="34" charset="0"/>
              </a:rPr>
              <a:t>以及谁已经阅读过该文（当然是牛人）。一般来说，</a:t>
            </a:r>
            <a:r>
              <a:rPr lang="zh-CN" altLang="en-US" b="1" dirty="0" smtClean="0">
                <a:latin typeface="Calibri" pitchFamily="34" charset="0"/>
              </a:rPr>
              <a:t>期刊</a:t>
            </a:r>
            <a:r>
              <a:rPr lang="zh-CN" altLang="zh-CN" b="1" dirty="0" smtClean="0">
                <a:latin typeface="Calibri" pitchFamily="34" charset="0"/>
              </a:rPr>
              <a:t>通常要求说明你论文研究的意义，以及与这个</a:t>
            </a:r>
            <a:r>
              <a:rPr lang="zh-CN" altLang="en-US" b="1" dirty="0" smtClean="0">
                <a:latin typeface="Calibri" pitchFamily="34" charset="0"/>
              </a:rPr>
              <a:t>期刊</a:t>
            </a:r>
            <a:r>
              <a:rPr lang="zh-CN" altLang="zh-CN" b="1" dirty="0" smtClean="0">
                <a:latin typeface="Calibri" pitchFamily="34" charset="0"/>
              </a:rPr>
              <a:t>的相关性，另外还有的可能要写明你没有一搞多投等。</a:t>
            </a:r>
            <a:r>
              <a:rPr lang="en-US" altLang="zh-CN" b="1" dirty="0" smtClean="0">
                <a:latin typeface="Calibri" pitchFamily="34" charset="0"/>
              </a:rPr>
              <a:t/>
            </a:r>
            <a:br>
              <a:rPr lang="en-US" altLang="zh-CN" b="1" dirty="0" smtClean="0">
                <a:latin typeface="Calibri" pitchFamily="34" charset="0"/>
              </a:rPr>
            </a:br>
            <a:endParaRPr lang="zh-CN" altLang="en-US" b="1" dirty="0">
              <a:latin typeface="Calibri" pitchFamily="34" charset="0"/>
            </a:endParaRPr>
          </a:p>
        </p:txBody>
      </p:sp>
    </p:spTree>
    <p:extLst>
      <p:ext uri="{BB962C8B-B14F-4D97-AF65-F5344CB8AC3E}">
        <p14:creationId xmlns="" xmlns:p14="http://schemas.microsoft.com/office/powerpoint/2010/main" val="2916895630"/>
      </p:ext>
    </p:extLst>
  </p:cSld>
  <p:clrMapOvr>
    <a:masterClrMapping/>
  </p:clrMapOvr>
  <p:transition spd="slow">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1190171" y="899781"/>
            <a:ext cx="10160000" cy="5825776"/>
          </a:xfrm>
          <a:prstGeom prst="rect">
            <a:avLst/>
          </a:prstGeom>
        </p:spPr>
        <p:txBody>
          <a:bodyPr>
            <a:normAutofit fontScale="550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3338">
              <a:lnSpc>
                <a:spcPts val="2000"/>
              </a:lnSpc>
              <a:spcBef>
                <a:spcPts val="0"/>
              </a:spcBef>
              <a:spcAft>
                <a:spcPts val="1800"/>
              </a:spcAft>
              <a:buFont typeface="Arial" pitchFamily="34" charset="0"/>
              <a:buNone/>
            </a:pPr>
            <a:r>
              <a:rPr lang="en-US" altLang="zh-CN" sz="3600" b="1" dirty="0" smtClean="0">
                <a:solidFill>
                  <a:schemeClr val="accent2"/>
                </a:solidFill>
                <a:latin typeface="Calibri" pitchFamily="34" charset="0"/>
              </a:rPr>
              <a:t>1</a:t>
            </a:r>
            <a:r>
              <a:rPr lang="zh-CN" altLang="en-US" sz="3600" b="1" dirty="0" smtClean="0">
                <a:solidFill>
                  <a:schemeClr val="accent2"/>
                </a:solidFill>
                <a:latin typeface="Calibri" pitchFamily="34" charset="0"/>
              </a:rPr>
              <a:t>、</a:t>
            </a:r>
            <a:r>
              <a:rPr lang="zh-CN" altLang="zh-CN" sz="3600" b="1" dirty="0" smtClean="0">
                <a:solidFill>
                  <a:schemeClr val="accent2"/>
                </a:solidFill>
                <a:latin typeface="Calibri" pitchFamily="34" charset="0"/>
              </a:rPr>
              <a:t>第一次投稿</a:t>
            </a:r>
            <a:r>
              <a:rPr lang="en-US" altLang="zh-CN" sz="3600" b="1" dirty="0" smtClean="0">
                <a:solidFill>
                  <a:schemeClr val="accent2"/>
                </a:solidFill>
                <a:latin typeface="Calibri" pitchFamily="34" charset="0"/>
              </a:rPr>
              <a:t>Cover letter</a:t>
            </a:r>
            <a:r>
              <a:rPr lang="zh-CN" altLang="zh-CN" sz="3600" b="1" dirty="0" smtClean="0">
                <a:solidFill>
                  <a:schemeClr val="accent2"/>
                </a:solidFill>
                <a:latin typeface="Calibri" pitchFamily="34" charset="0"/>
              </a:rPr>
              <a:t>：</a:t>
            </a:r>
            <a:endParaRPr lang="en-US" altLang="zh-CN" sz="3600" b="1" dirty="0" smtClean="0">
              <a:solidFill>
                <a:schemeClr val="accent2"/>
              </a:solidFill>
              <a:latin typeface="Calibri" pitchFamily="34" charset="0"/>
            </a:endParaRPr>
          </a:p>
          <a:p>
            <a:pPr indent="33338">
              <a:lnSpc>
                <a:spcPts val="2000"/>
              </a:lnSpc>
              <a:spcBef>
                <a:spcPts val="0"/>
              </a:spcBef>
              <a:spcAft>
                <a:spcPts val="600"/>
              </a:spcAft>
              <a:buFont typeface="Arial" pitchFamily="34" charset="0"/>
              <a:buNone/>
            </a:pPr>
            <a:r>
              <a:rPr lang="zh-CN" altLang="zh-CN" b="1" dirty="0" smtClean="0">
                <a:latin typeface="Calibri" pitchFamily="34" charset="0"/>
              </a:rPr>
              <a:t>主要任务是介绍文章主要创新以及声明没有一稿多投</a:t>
            </a:r>
            <a:r>
              <a:rPr lang="en-US" altLang="zh-CN" b="1" dirty="0" smtClean="0">
                <a:latin typeface="Calibri" pitchFamily="34" charset="0"/>
              </a:rPr>
              <a:t/>
            </a:r>
            <a:br>
              <a:rPr lang="en-US" altLang="zh-CN" b="1" dirty="0" smtClean="0">
                <a:latin typeface="Calibri" pitchFamily="34" charset="0"/>
              </a:rPr>
            </a:br>
            <a:r>
              <a:rPr lang="en-US" altLang="zh-CN" b="1" dirty="0" smtClean="0">
                <a:latin typeface="Calibri" pitchFamily="34" charset="0"/>
              </a:rPr>
              <a:t>Dear Editors:</a:t>
            </a:r>
            <a:br>
              <a:rPr lang="en-US" altLang="zh-CN" b="1" dirty="0" smtClean="0">
                <a:latin typeface="Calibri" pitchFamily="34" charset="0"/>
              </a:rPr>
            </a:br>
            <a:r>
              <a:rPr lang="en-US" altLang="zh-CN" b="1" dirty="0" smtClean="0">
                <a:latin typeface="Calibri" pitchFamily="34" charset="0"/>
              </a:rPr>
              <a:t>We would like to submit the enclosed manuscript entitled “Paper Title”, which we wish to be considered for publication in “Journal Name”. No conflict of interest exits in the submission of this manuscript, and manuscript is approved by all authors for publication. I would like to declare on behalf of my co-authors that the work described was original research that has not been published previously, and not under consideration for publication elsewhere, in whole or in part. All the authors listed have approved the manuscript that is enclosed.</a:t>
            </a:r>
            <a:br>
              <a:rPr lang="en-US" altLang="zh-CN" b="1" dirty="0" smtClean="0">
                <a:latin typeface="Calibri" pitchFamily="34" charset="0"/>
              </a:rPr>
            </a:br>
            <a:r>
              <a:rPr lang="en-US" altLang="zh-CN" b="1" dirty="0" smtClean="0">
                <a:latin typeface="Calibri" pitchFamily="34" charset="0"/>
              </a:rPr>
              <a:t>In this work, we evaluated …… (</a:t>
            </a:r>
            <a:r>
              <a:rPr lang="zh-CN" altLang="zh-CN" b="1" dirty="0" smtClean="0">
                <a:latin typeface="Calibri" pitchFamily="34" charset="0"/>
              </a:rPr>
              <a:t>简要介绍一下论文的创新性</a:t>
            </a:r>
            <a:r>
              <a:rPr lang="en-US" altLang="zh-CN" b="1" dirty="0" smtClean="0">
                <a:latin typeface="Calibri" pitchFamily="34" charset="0"/>
              </a:rPr>
              <a:t>). I hope this paper is suitable for “Journal Name”.</a:t>
            </a:r>
            <a:br>
              <a:rPr lang="en-US" altLang="zh-CN" b="1" dirty="0" smtClean="0">
                <a:latin typeface="Calibri" pitchFamily="34" charset="0"/>
              </a:rPr>
            </a:br>
            <a:r>
              <a:rPr lang="en-US" altLang="zh-CN" b="1" dirty="0" smtClean="0">
                <a:latin typeface="Calibri" pitchFamily="34" charset="0"/>
              </a:rPr>
              <a:t>The following is a list of possible reviewers for your consideration:</a:t>
            </a:r>
            <a:br>
              <a:rPr lang="en-US" altLang="zh-CN" b="1" dirty="0" smtClean="0">
                <a:latin typeface="Calibri" pitchFamily="34" charset="0"/>
              </a:rPr>
            </a:br>
            <a:r>
              <a:rPr lang="en-US" altLang="zh-CN" b="1" dirty="0" smtClean="0">
                <a:latin typeface="Calibri" pitchFamily="34" charset="0"/>
              </a:rPr>
              <a:t>1) Name A   E-mail: ××××@××××</a:t>
            </a:r>
            <a:br>
              <a:rPr lang="en-US" altLang="zh-CN" b="1" dirty="0" smtClean="0">
                <a:latin typeface="Calibri" pitchFamily="34" charset="0"/>
              </a:rPr>
            </a:br>
            <a:r>
              <a:rPr lang="en-US" altLang="zh-CN" b="1" dirty="0" smtClean="0">
                <a:latin typeface="Calibri" pitchFamily="34" charset="0"/>
              </a:rPr>
              <a:t>2) Name B   E-mail: ××××@××××</a:t>
            </a:r>
            <a:br>
              <a:rPr lang="en-US" altLang="zh-CN" b="1" dirty="0" smtClean="0">
                <a:latin typeface="Calibri" pitchFamily="34" charset="0"/>
              </a:rPr>
            </a:br>
            <a:r>
              <a:rPr lang="en-US" altLang="zh-CN" b="1" dirty="0" smtClean="0">
                <a:latin typeface="Calibri" pitchFamily="34" charset="0"/>
              </a:rPr>
              <a:t>We deeply appreciate your consideration of our manuscript, and we look forward to receiving comments from the reviewers. If you have any queries, please don’t hesitate to contact me at the address below.</a:t>
            </a:r>
            <a:br>
              <a:rPr lang="en-US" altLang="zh-CN" b="1" dirty="0" smtClean="0">
                <a:latin typeface="Calibri" pitchFamily="34" charset="0"/>
              </a:rPr>
            </a:br>
            <a:r>
              <a:rPr lang="en-US" altLang="zh-CN" b="1" dirty="0" smtClean="0">
                <a:latin typeface="Calibri" pitchFamily="34" charset="0"/>
              </a:rPr>
              <a:t>Thank you and best regards.</a:t>
            </a:r>
            <a:br>
              <a:rPr lang="en-US" altLang="zh-CN" b="1" dirty="0" smtClean="0">
                <a:latin typeface="Calibri" pitchFamily="34" charset="0"/>
              </a:rPr>
            </a:br>
            <a:r>
              <a:rPr lang="en-US" altLang="zh-CN" b="1" dirty="0" smtClean="0">
                <a:latin typeface="Calibri" pitchFamily="34" charset="0"/>
              </a:rPr>
              <a:t>Yours sincerely,</a:t>
            </a:r>
            <a:br>
              <a:rPr lang="en-US" altLang="zh-CN" b="1" dirty="0" smtClean="0">
                <a:latin typeface="Calibri" pitchFamily="34" charset="0"/>
              </a:rPr>
            </a:br>
            <a:r>
              <a:rPr lang="en-US" altLang="zh-CN" b="1" dirty="0" smtClean="0">
                <a:latin typeface="Calibri" pitchFamily="34" charset="0"/>
              </a:rPr>
              <a:t>××××××</a:t>
            </a:r>
            <a:br>
              <a:rPr lang="en-US" altLang="zh-CN" b="1" dirty="0" smtClean="0">
                <a:latin typeface="Calibri" pitchFamily="34" charset="0"/>
              </a:rPr>
            </a:br>
            <a:r>
              <a:rPr lang="en-US" altLang="zh-CN" b="1" dirty="0" smtClean="0">
                <a:latin typeface="Calibri" pitchFamily="34" charset="0"/>
              </a:rPr>
              <a:t>Corresponding author:</a:t>
            </a:r>
            <a:br>
              <a:rPr lang="en-US" altLang="zh-CN" b="1" dirty="0" smtClean="0">
                <a:latin typeface="Calibri" pitchFamily="34" charset="0"/>
              </a:rPr>
            </a:br>
            <a:r>
              <a:rPr lang="en-US" altLang="zh-CN" b="1" dirty="0" smtClean="0">
                <a:latin typeface="Calibri" pitchFamily="34" charset="0"/>
              </a:rPr>
              <a:t>Name: ×××</a:t>
            </a:r>
            <a:br>
              <a:rPr lang="en-US" altLang="zh-CN" b="1" dirty="0" smtClean="0">
                <a:latin typeface="Calibri" pitchFamily="34" charset="0"/>
              </a:rPr>
            </a:br>
            <a:r>
              <a:rPr lang="en-US" altLang="zh-CN" b="1" dirty="0" smtClean="0">
                <a:latin typeface="Calibri" pitchFamily="34" charset="0"/>
              </a:rPr>
              <a:t>E-mail: ××××@××××</a:t>
            </a:r>
            <a:endParaRPr lang="zh-CN" altLang="en-US" b="1" dirty="0">
              <a:latin typeface="Calibri" pitchFamily="34" charset="0"/>
            </a:endParaRPr>
          </a:p>
        </p:txBody>
      </p:sp>
    </p:spTree>
    <p:extLst>
      <p:ext uri="{BB962C8B-B14F-4D97-AF65-F5344CB8AC3E}">
        <p14:creationId xmlns="" xmlns:p14="http://schemas.microsoft.com/office/powerpoint/2010/main" val="1517186678"/>
      </p:ext>
    </p:extLst>
  </p:cSld>
  <p:clrMapOvr>
    <a:masterClrMapping/>
  </p:clrMapOvr>
  <p:transition spd="slow">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1307805" y="1037952"/>
            <a:ext cx="9490824" cy="5472608"/>
          </a:xfrm>
          <a:prstGeom prst="rect">
            <a:avLst/>
          </a:prstGeom>
        </p:spPr>
        <p:txBody>
          <a:bodyPr>
            <a:normAutofit fontScale="775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000"/>
              </a:lnSpc>
              <a:spcBef>
                <a:spcPts val="0"/>
              </a:spcBef>
              <a:buFont typeface="Arial" pitchFamily="34" charset="0"/>
              <a:buNone/>
            </a:pPr>
            <a:r>
              <a:rPr lang="en-US" altLang="zh-CN" b="1" dirty="0" smtClean="0">
                <a:solidFill>
                  <a:schemeClr val="accent2"/>
                </a:solidFill>
                <a:latin typeface="Calibri" pitchFamily="34" charset="0"/>
              </a:rPr>
              <a:t/>
            </a:r>
            <a:br>
              <a:rPr lang="en-US" altLang="zh-CN" b="1" dirty="0" smtClean="0">
                <a:solidFill>
                  <a:schemeClr val="accent2"/>
                </a:solidFill>
                <a:latin typeface="Calibri" pitchFamily="34" charset="0"/>
              </a:rPr>
            </a:br>
            <a:r>
              <a:rPr lang="en-US" altLang="zh-CN" b="1" dirty="0" smtClean="0">
                <a:solidFill>
                  <a:schemeClr val="accent2"/>
                </a:solidFill>
                <a:latin typeface="Calibri" pitchFamily="34" charset="0"/>
              </a:rPr>
              <a:t>2.</a:t>
            </a:r>
            <a:r>
              <a:rPr lang="zh-CN" altLang="zh-CN" b="1" dirty="0" smtClean="0">
                <a:solidFill>
                  <a:schemeClr val="accent2"/>
                </a:solidFill>
                <a:latin typeface="Calibri" pitchFamily="34" charset="0"/>
              </a:rPr>
              <a:t>催稿信：询问稿件处理到</a:t>
            </a:r>
            <a:r>
              <a:rPr lang="zh-CN" altLang="en-US" b="1" dirty="0" smtClean="0">
                <a:solidFill>
                  <a:schemeClr val="accent2"/>
                </a:solidFill>
                <a:latin typeface="Calibri" pitchFamily="34" charset="0"/>
              </a:rPr>
              <a:t>什么</a:t>
            </a:r>
            <a:r>
              <a:rPr lang="zh-CN" altLang="zh-CN" b="1" dirty="0" smtClean="0">
                <a:solidFill>
                  <a:schemeClr val="accent2"/>
                </a:solidFill>
                <a:latin typeface="Calibri" pitchFamily="34" charset="0"/>
              </a:rPr>
              <a:t>步骤</a:t>
            </a:r>
            <a:endParaRPr lang="en-US" altLang="zh-CN" b="1" dirty="0" smtClean="0">
              <a:solidFill>
                <a:schemeClr val="accent2"/>
              </a:solidFill>
              <a:latin typeface="Calibri" pitchFamily="34" charset="0"/>
            </a:endParaRPr>
          </a:p>
          <a:p>
            <a:pPr>
              <a:lnSpc>
                <a:spcPts val="2000"/>
              </a:lnSpc>
              <a:spcBef>
                <a:spcPts val="0"/>
              </a:spcBef>
              <a:buFont typeface="Arial" pitchFamily="34" charset="0"/>
              <a:buNone/>
            </a:pPr>
            <a:r>
              <a:rPr lang="en-US" altLang="zh-CN" b="1" dirty="0" smtClean="0">
                <a:solidFill>
                  <a:schemeClr val="accent2"/>
                </a:solidFill>
                <a:latin typeface="Calibri" pitchFamily="34" charset="0"/>
              </a:rPr>
              <a:t/>
            </a:r>
            <a:br>
              <a:rPr lang="en-US" altLang="zh-CN" b="1" dirty="0" smtClean="0">
                <a:solidFill>
                  <a:schemeClr val="accent2"/>
                </a:solidFill>
                <a:latin typeface="Calibri" pitchFamily="34" charset="0"/>
              </a:rPr>
            </a:br>
            <a:r>
              <a:rPr lang="en-US" altLang="zh-CN" b="1" dirty="0" smtClean="0">
                <a:latin typeface="Calibri" pitchFamily="34" charset="0"/>
              </a:rPr>
              <a:t>Dear Prof. ×××:</a:t>
            </a:r>
            <a:br>
              <a:rPr lang="en-US" altLang="zh-CN" b="1" dirty="0" smtClean="0">
                <a:latin typeface="Calibri" pitchFamily="34" charset="0"/>
              </a:rPr>
            </a:br>
            <a:r>
              <a:rPr lang="en-US" altLang="zh-CN" b="1" dirty="0" smtClean="0">
                <a:latin typeface="Calibri" pitchFamily="34" charset="0"/>
              </a:rPr>
              <a:t>Sorry for disturbing you. I am not sure if it is the right time to contact you to inquire about the status of my submitted manuscript titled “Paper Title”. (ID: </a:t>
            </a:r>
            <a:r>
              <a:rPr lang="zh-CN" altLang="zh-CN" b="1" dirty="0" smtClean="0">
                <a:latin typeface="Calibri" pitchFamily="34" charset="0"/>
              </a:rPr>
              <a:t>文章稿号</a:t>
            </a:r>
            <a:r>
              <a:rPr lang="en-US" altLang="zh-CN" b="1" dirty="0" smtClean="0">
                <a:latin typeface="Calibri" pitchFamily="34" charset="0"/>
              </a:rPr>
              <a:t>), although the status of “With Editor” has been lasting for more than two months, since submitted to journal three months ago. I am just wondering that my manuscript has been sent to reviewers or not?</a:t>
            </a:r>
            <a:br>
              <a:rPr lang="en-US" altLang="zh-CN" b="1" dirty="0" smtClean="0">
                <a:latin typeface="Calibri" pitchFamily="34" charset="0"/>
              </a:rPr>
            </a:br>
            <a:r>
              <a:rPr lang="en-US" altLang="zh-CN" b="1" dirty="0" smtClean="0">
                <a:latin typeface="Calibri" pitchFamily="34" charset="0"/>
              </a:rPr>
              <a:t>I would be greatly appreciated if you could spend some of your time check the status for us. I am very pleased to hear from you on the reviewer’s comments.</a:t>
            </a:r>
            <a:br>
              <a:rPr lang="en-US" altLang="zh-CN" b="1" dirty="0" smtClean="0">
                <a:latin typeface="Calibri" pitchFamily="34" charset="0"/>
              </a:rPr>
            </a:br>
            <a:r>
              <a:rPr lang="en-US" altLang="zh-CN" b="1" dirty="0" smtClean="0">
                <a:latin typeface="Calibri" pitchFamily="34" charset="0"/>
              </a:rPr>
              <a:t>Thank you very much for your consideration.</a:t>
            </a:r>
            <a:br>
              <a:rPr lang="en-US" altLang="zh-CN" b="1" dirty="0" smtClean="0">
                <a:latin typeface="Calibri" pitchFamily="34" charset="0"/>
              </a:rPr>
            </a:br>
            <a:r>
              <a:rPr lang="en-US" altLang="zh-CN" b="1" dirty="0" smtClean="0">
                <a:latin typeface="Calibri" pitchFamily="34" charset="0"/>
              </a:rPr>
              <a:t>Best regards!</a:t>
            </a:r>
            <a:br>
              <a:rPr lang="en-US" altLang="zh-CN" b="1" dirty="0" smtClean="0">
                <a:latin typeface="Calibri" pitchFamily="34" charset="0"/>
              </a:rPr>
            </a:br>
            <a:r>
              <a:rPr lang="en-US" altLang="zh-CN" b="1" dirty="0" smtClean="0">
                <a:latin typeface="Calibri" pitchFamily="34" charset="0"/>
              </a:rPr>
              <a:t>Yours sincerely,</a:t>
            </a:r>
            <a:br>
              <a:rPr lang="en-US" altLang="zh-CN" b="1" dirty="0" smtClean="0">
                <a:latin typeface="Calibri" pitchFamily="34" charset="0"/>
              </a:rPr>
            </a:br>
            <a:r>
              <a:rPr lang="en-US" altLang="zh-CN" b="1" dirty="0" smtClean="0">
                <a:latin typeface="Calibri" pitchFamily="34" charset="0"/>
              </a:rPr>
              <a:t>××××××</a:t>
            </a:r>
            <a:br>
              <a:rPr lang="en-US" altLang="zh-CN" b="1" dirty="0" smtClean="0">
                <a:latin typeface="Calibri" pitchFamily="34" charset="0"/>
              </a:rPr>
            </a:br>
            <a:r>
              <a:rPr lang="en-US" altLang="zh-CN" b="1" dirty="0" smtClean="0">
                <a:latin typeface="Calibri" pitchFamily="34" charset="0"/>
              </a:rPr>
              <a:t>Corresponding author:</a:t>
            </a:r>
            <a:br>
              <a:rPr lang="en-US" altLang="zh-CN" b="1" dirty="0" smtClean="0">
                <a:latin typeface="Calibri" pitchFamily="34" charset="0"/>
              </a:rPr>
            </a:br>
            <a:r>
              <a:rPr lang="en-US" altLang="zh-CN" b="1" dirty="0" smtClean="0">
                <a:latin typeface="Calibri" pitchFamily="34" charset="0"/>
              </a:rPr>
              <a:t>Name: ×××</a:t>
            </a:r>
            <a:br>
              <a:rPr lang="en-US" altLang="zh-CN" b="1" dirty="0" smtClean="0">
                <a:latin typeface="Calibri" pitchFamily="34" charset="0"/>
              </a:rPr>
            </a:br>
            <a:r>
              <a:rPr lang="en-US" altLang="zh-CN" b="1" dirty="0" smtClean="0">
                <a:latin typeface="Calibri" pitchFamily="34" charset="0"/>
              </a:rPr>
              <a:t>E-mail: ××××@××××</a:t>
            </a:r>
            <a:br>
              <a:rPr lang="en-US" altLang="zh-CN" b="1" dirty="0" smtClean="0">
                <a:latin typeface="Calibri" pitchFamily="34" charset="0"/>
              </a:rPr>
            </a:br>
            <a:r>
              <a:rPr lang="en-US" altLang="zh-CN" b="1" dirty="0" smtClean="0">
                <a:latin typeface="Calibri" pitchFamily="34" charset="0"/>
              </a:rPr>
              <a:t/>
            </a:r>
            <a:br>
              <a:rPr lang="en-US" altLang="zh-CN" b="1" dirty="0" smtClean="0">
                <a:latin typeface="Calibri" pitchFamily="34" charset="0"/>
              </a:rPr>
            </a:br>
            <a:r>
              <a:rPr lang="en-US" altLang="zh-CN" b="1" dirty="0" smtClean="0">
                <a:latin typeface="Calibri" pitchFamily="34" charset="0"/>
              </a:rPr>
              <a:t> </a:t>
            </a:r>
            <a:br>
              <a:rPr lang="en-US" altLang="zh-CN" b="1" dirty="0" smtClean="0">
                <a:latin typeface="Calibri" pitchFamily="34" charset="0"/>
              </a:rPr>
            </a:br>
            <a:endParaRPr lang="zh-CN" altLang="en-US" b="1" dirty="0">
              <a:latin typeface="Calibri" pitchFamily="34" charset="0"/>
            </a:endParaRPr>
          </a:p>
        </p:txBody>
      </p:sp>
    </p:spTree>
    <p:extLst>
      <p:ext uri="{BB962C8B-B14F-4D97-AF65-F5344CB8AC3E}">
        <p14:creationId xmlns="" xmlns:p14="http://schemas.microsoft.com/office/powerpoint/2010/main" val="45852248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标题 1"/>
          <p:cNvSpPr txBox="1">
            <a:spLocks/>
          </p:cNvSpPr>
          <p:nvPr/>
        </p:nvSpPr>
        <p:spPr>
          <a:xfrm>
            <a:off x="1240971" y="845005"/>
            <a:ext cx="8229600" cy="1143000"/>
          </a:xfrm>
          <a:prstGeom prst="rect">
            <a:avLst/>
          </a:prstGeom>
        </p:spPr>
        <p:txBody>
          <a:bodyPr/>
          <a:lstStyle>
            <a:lvl1pPr algn="l" rtl="0" fontAlgn="base">
              <a:lnSpc>
                <a:spcPct val="90000"/>
              </a:lnSpc>
              <a:spcBef>
                <a:spcPct val="0"/>
              </a:spcBef>
              <a:spcAft>
                <a:spcPct val="0"/>
              </a:spcAft>
              <a:defRPr sz="4400" kern="1200">
                <a:solidFill>
                  <a:schemeClr val="tx1"/>
                </a:solidFill>
                <a:latin typeface="+mj-lt"/>
                <a:ea typeface="+mj-ea"/>
                <a:cs typeface="等线 Light" charset="0"/>
              </a:defRPr>
            </a:lvl1pPr>
            <a:lvl2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2pPr>
            <a:lvl3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3pPr>
            <a:lvl4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4pPr>
            <a:lvl5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5pPr>
            <a:lvl6pPr marL="4572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6pPr>
            <a:lvl7pPr marL="9144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7pPr>
            <a:lvl8pPr marL="13716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8pPr>
            <a:lvl9pPr marL="18288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9pPr>
          </a:lstStyle>
          <a:p>
            <a:endParaRPr lang="zh-CN" altLang="en-US" dirty="0"/>
          </a:p>
        </p:txBody>
      </p:sp>
      <p:sp>
        <p:nvSpPr>
          <p:cNvPr id="9" name="内容占位符 2"/>
          <p:cNvSpPr txBox="1">
            <a:spLocks/>
          </p:cNvSpPr>
          <p:nvPr/>
        </p:nvSpPr>
        <p:spPr>
          <a:xfrm>
            <a:off x="976992" y="2120445"/>
            <a:ext cx="10541908"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Ø"/>
            </a:pPr>
            <a:r>
              <a:rPr lang="en-US" altLang="zh-CN" b="1" dirty="0" smtClean="0">
                <a:latin typeface="宋体" pitchFamily="2" charset="-122"/>
                <a:ea typeface="宋体" pitchFamily="2" charset="-122"/>
              </a:rPr>
              <a:t> </a:t>
            </a:r>
            <a:r>
              <a:rPr lang="zh-CN" altLang="zh-CN" b="1" dirty="0" smtClean="0">
                <a:latin typeface="宋体" pitchFamily="2" charset="-122"/>
                <a:ea typeface="宋体" pitchFamily="2" charset="-122"/>
              </a:rPr>
              <a:t>标题不简明、不得体</a:t>
            </a:r>
            <a:endParaRPr lang="en-US" altLang="zh-CN" b="1" dirty="0" smtClean="0">
              <a:latin typeface="宋体" pitchFamily="2" charset="-122"/>
              <a:ea typeface="宋体" pitchFamily="2" charset="-122"/>
            </a:endParaRPr>
          </a:p>
          <a:p>
            <a:pPr>
              <a:lnSpc>
                <a:spcPct val="150000"/>
              </a:lnSpc>
              <a:buFont typeface="Wingdings" pitchFamily="2" charset="2"/>
              <a:buChar char="Ø"/>
            </a:pPr>
            <a:r>
              <a:rPr lang="en-US" altLang="zh-CN" b="1" dirty="0" smtClean="0">
                <a:latin typeface="宋体" pitchFamily="2" charset="-122"/>
                <a:ea typeface="宋体" pitchFamily="2" charset="-122"/>
              </a:rPr>
              <a:t> </a:t>
            </a:r>
            <a:r>
              <a:rPr lang="zh-CN" altLang="zh-CN" b="1" dirty="0" smtClean="0">
                <a:latin typeface="宋体" pitchFamily="2" charset="-122"/>
                <a:ea typeface="宋体" pitchFamily="2" charset="-122"/>
              </a:rPr>
              <a:t>标题用词不确切，含混不清</a:t>
            </a:r>
            <a:endParaRPr lang="en-US" altLang="zh-CN" b="1" dirty="0" smtClean="0">
              <a:latin typeface="宋体" pitchFamily="2" charset="-122"/>
              <a:ea typeface="宋体" pitchFamily="2" charset="-122"/>
            </a:endParaRPr>
          </a:p>
          <a:p>
            <a:pPr>
              <a:lnSpc>
                <a:spcPct val="150000"/>
              </a:lnSpc>
              <a:buFont typeface="Wingdings" pitchFamily="2" charset="2"/>
              <a:buChar char="Ø"/>
            </a:pPr>
            <a:r>
              <a:rPr lang="en-US" altLang="zh-CN" b="1" dirty="0" smtClean="0">
                <a:latin typeface="宋体" pitchFamily="2" charset="-122"/>
                <a:ea typeface="宋体" pitchFamily="2" charset="-122"/>
              </a:rPr>
              <a:t> </a:t>
            </a:r>
            <a:r>
              <a:rPr lang="zh-CN" altLang="zh-CN" b="1" dirty="0" smtClean="0">
                <a:latin typeface="宋体" pitchFamily="2" charset="-122"/>
                <a:ea typeface="宋体" pitchFamily="2" charset="-122"/>
              </a:rPr>
              <a:t>标题之间缺乏逻辑关联</a:t>
            </a:r>
            <a:endParaRPr lang="en-US" altLang="zh-CN" b="1" dirty="0" smtClean="0">
              <a:latin typeface="宋体" pitchFamily="2" charset="-122"/>
              <a:ea typeface="宋体" pitchFamily="2" charset="-122"/>
            </a:endParaRPr>
          </a:p>
          <a:p>
            <a:pPr>
              <a:lnSpc>
                <a:spcPct val="150000"/>
              </a:lnSpc>
              <a:buFont typeface="Wingdings" pitchFamily="2" charset="2"/>
              <a:buChar char="Ø"/>
            </a:pPr>
            <a:r>
              <a:rPr lang="en-US" altLang="zh-CN" b="1" dirty="0" smtClean="0">
                <a:latin typeface="宋体" pitchFamily="2" charset="-122"/>
                <a:ea typeface="宋体" pitchFamily="2" charset="-122"/>
              </a:rPr>
              <a:t> </a:t>
            </a:r>
            <a:r>
              <a:rPr lang="zh-CN" altLang="zh-CN" b="1" dirty="0" smtClean="0">
                <a:latin typeface="宋体" pitchFamily="2" charset="-122"/>
                <a:ea typeface="宋体" pitchFamily="2" charset="-122"/>
              </a:rPr>
              <a:t>层次</a:t>
            </a:r>
            <a:r>
              <a:rPr lang="zh-CN" altLang="en-US" b="1" dirty="0" smtClean="0">
                <a:latin typeface="宋体" pitchFamily="2" charset="-122"/>
                <a:ea typeface="宋体" pitchFamily="2" charset="-122"/>
              </a:rPr>
              <a:t>之间</a:t>
            </a:r>
            <a:r>
              <a:rPr lang="zh-CN" altLang="zh-CN" b="1" dirty="0" smtClean="0">
                <a:latin typeface="宋体" pitchFamily="2" charset="-122"/>
                <a:ea typeface="宋体" pitchFamily="2" charset="-122"/>
              </a:rPr>
              <a:t>衔接不上，</a:t>
            </a:r>
            <a:r>
              <a:rPr lang="zh-CN" altLang="en-US" b="1" dirty="0" smtClean="0">
                <a:latin typeface="宋体" pitchFamily="2" charset="-122"/>
                <a:ea typeface="宋体" pitchFamily="2" charset="-122"/>
              </a:rPr>
              <a:t>表述</a:t>
            </a:r>
            <a:r>
              <a:rPr lang="zh-CN" altLang="zh-CN" b="1" dirty="0" smtClean="0">
                <a:latin typeface="宋体" pitchFamily="2" charset="-122"/>
                <a:ea typeface="宋体" pitchFamily="2" charset="-122"/>
              </a:rPr>
              <a:t>混乱，不符合事物或现象的发展规律</a:t>
            </a:r>
            <a:endParaRPr lang="en-US" altLang="zh-CN" b="1" dirty="0" smtClean="0">
              <a:latin typeface="宋体" pitchFamily="2" charset="-122"/>
              <a:ea typeface="宋体" pitchFamily="2" charset="-122"/>
            </a:endParaRPr>
          </a:p>
          <a:p>
            <a:pPr>
              <a:lnSpc>
                <a:spcPct val="150000"/>
              </a:lnSpc>
              <a:buFont typeface="Wingdings" pitchFamily="2" charset="2"/>
              <a:buChar char="Ø"/>
            </a:pPr>
            <a:r>
              <a:rPr lang="en-US" altLang="zh-CN" b="1" dirty="0" smtClean="0">
                <a:latin typeface="宋体" pitchFamily="2" charset="-122"/>
                <a:ea typeface="宋体" pitchFamily="2" charset="-122"/>
              </a:rPr>
              <a:t> </a:t>
            </a:r>
            <a:r>
              <a:rPr lang="zh-CN" altLang="zh-CN" b="1" dirty="0" smtClean="0">
                <a:latin typeface="宋体" pitchFamily="2" charset="-122"/>
                <a:ea typeface="宋体" pitchFamily="2" charset="-122"/>
              </a:rPr>
              <a:t>同一篇文稿中使用多种结构方式</a:t>
            </a:r>
            <a:r>
              <a:rPr lang="en-US" altLang="zh-CN" b="1" dirty="0" smtClean="0">
                <a:latin typeface="宋体" pitchFamily="2" charset="-122"/>
                <a:ea typeface="宋体" pitchFamily="2" charset="-122"/>
              </a:rPr>
              <a:t/>
            </a:r>
            <a:br>
              <a:rPr lang="en-US" altLang="zh-CN" b="1" dirty="0" smtClean="0">
                <a:latin typeface="宋体" pitchFamily="2" charset="-122"/>
                <a:ea typeface="宋体" pitchFamily="2" charset="-122"/>
              </a:rPr>
            </a:br>
            <a:endParaRPr lang="zh-CN" altLang="en-US" b="1" dirty="0">
              <a:latin typeface="宋体" pitchFamily="2" charset="-122"/>
              <a:ea typeface="宋体" pitchFamily="2" charset="-122"/>
            </a:endParaRPr>
          </a:p>
        </p:txBody>
      </p:sp>
      <p:grpSp>
        <p:nvGrpSpPr>
          <p:cNvPr id="10" name="组合 9"/>
          <p:cNvGrpSpPr/>
          <p:nvPr/>
        </p:nvGrpSpPr>
        <p:grpSpPr>
          <a:xfrm>
            <a:off x="2679358" y="1050803"/>
            <a:ext cx="6820583" cy="1229002"/>
            <a:chOff x="-1029381" y="1476094"/>
            <a:chExt cx="8229600" cy="1229002"/>
          </a:xfrm>
        </p:grpSpPr>
        <p:sp>
          <p:nvSpPr>
            <p:cNvPr id="11" name="圆角矩形 10"/>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2" name="标题 1"/>
            <p:cNvSpPr txBox="1">
              <a:spLocks/>
            </p:cNvSpPr>
            <p:nvPr/>
          </p:nvSpPr>
          <p:spPr>
            <a:xfrm>
              <a:off x="-1029381" y="1562096"/>
              <a:ext cx="8229600" cy="1143000"/>
            </a:xfrm>
            <a:prstGeom prst="rect">
              <a:avLst/>
            </a:prstGeom>
          </p:spPr>
          <p:txBody>
            <a:bodyPr>
              <a:noAutofit/>
            </a:bodyPr>
            <a:lstStyle>
              <a:lvl1pPr algn="l" rtl="0" fontAlgn="base">
                <a:lnSpc>
                  <a:spcPct val="90000"/>
                </a:lnSpc>
                <a:spcBef>
                  <a:spcPct val="0"/>
                </a:spcBef>
                <a:spcAft>
                  <a:spcPct val="0"/>
                </a:spcAft>
                <a:defRPr sz="4400" kern="1200">
                  <a:solidFill>
                    <a:schemeClr val="tx1"/>
                  </a:solidFill>
                  <a:latin typeface="+mj-lt"/>
                  <a:ea typeface="+mj-ea"/>
                  <a:cs typeface="等线 Light" charset="0"/>
                </a:defRPr>
              </a:lvl1pPr>
              <a:lvl2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2pPr>
              <a:lvl3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3pPr>
              <a:lvl4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4pPr>
              <a:lvl5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5pPr>
              <a:lvl6pPr marL="4572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6pPr>
              <a:lvl7pPr marL="9144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7pPr>
              <a:lvl8pPr marL="13716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8pPr>
              <a:lvl9pPr marL="18288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9pPr>
            </a:lstStyle>
            <a:p>
              <a:pPr algn="ctr"/>
              <a:r>
                <a:rPr lang="zh-CN" altLang="en-US" sz="3200" b="1" dirty="0" smtClean="0">
                  <a:solidFill>
                    <a:schemeClr val="bg1"/>
                  </a:solidFill>
                  <a:latin typeface="Calibri" pitchFamily="34" charset="0"/>
                  <a:ea typeface="宋体" pitchFamily="2" charset="-122"/>
                </a:rPr>
                <a:t>常见问题</a:t>
              </a:r>
              <a:endParaRPr lang="zh-CN" altLang="en-US" sz="3200" b="1" dirty="0">
                <a:solidFill>
                  <a:schemeClr val="bg1"/>
                </a:solidFill>
                <a:latin typeface="Calibri" pitchFamily="34" charset="0"/>
                <a:ea typeface="宋体" pitchFamily="2" charset="-122"/>
              </a:endParaRPr>
            </a:p>
          </p:txBody>
        </p:sp>
      </p:grpSp>
      <p:sp>
        <p:nvSpPr>
          <p:cNvPr id="13" name="TextBox 12"/>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Tree>
    <p:extLst>
      <p:ext uri="{BB962C8B-B14F-4D97-AF65-F5344CB8AC3E}">
        <p14:creationId xmlns="" xmlns:p14="http://schemas.microsoft.com/office/powerpoint/2010/main" val="3890534763"/>
      </p:ext>
    </p:extLst>
  </p:cSld>
  <p:clrMapOvr>
    <a:masterClrMapping/>
  </p:clrMapOvr>
  <p:transition spd="slow">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9" name="标题 1"/>
          <p:cNvSpPr txBox="1">
            <a:spLocks/>
          </p:cNvSpPr>
          <p:nvPr/>
        </p:nvSpPr>
        <p:spPr>
          <a:xfrm>
            <a:off x="3782727" y="1383847"/>
            <a:ext cx="6421721" cy="1143000"/>
          </a:xfrm>
          <a:prstGeom prst="rect">
            <a:avLst/>
          </a:prstGeom>
        </p:spPr>
        <p:txBody>
          <a:bodyPr/>
          <a:lstStyle>
            <a:lvl1pPr algn="l" rtl="0" fontAlgn="base">
              <a:lnSpc>
                <a:spcPct val="90000"/>
              </a:lnSpc>
              <a:spcBef>
                <a:spcPct val="0"/>
              </a:spcBef>
              <a:spcAft>
                <a:spcPct val="0"/>
              </a:spcAft>
              <a:defRPr sz="4400" kern="1200">
                <a:solidFill>
                  <a:schemeClr val="tx1"/>
                </a:solidFill>
                <a:latin typeface="+mj-lt"/>
                <a:ea typeface="+mj-ea"/>
                <a:cs typeface="等线 Light" charset="0"/>
              </a:defRPr>
            </a:lvl1pPr>
            <a:lvl2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2pPr>
            <a:lvl3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3pPr>
            <a:lvl4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4pPr>
            <a:lvl5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5pPr>
            <a:lvl6pPr marL="4572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6pPr>
            <a:lvl7pPr marL="9144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7pPr>
            <a:lvl8pPr marL="13716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8pPr>
            <a:lvl9pPr marL="18288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9pPr>
          </a:lstStyle>
          <a:p>
            <a:r>
              <a:rPr lang="en-US" altLang="zh-CN" sz="4000" b="1" dirty="0" smtClean="0">
                <a:solidFill>
                  <a:schemeClr val="accent1">
                    <a:lumMod val="50000"/>
                  </a:schemeClr>
                </a:solidFill>
                <a:latin typeface="Calibri" pitchFamily="34" charset="0"/>
              </a:rPr>
              <a:t>2.6 </a:t>
            </a:r>
            <a:r>
              <a:rPr lang="zh-CN" altLang="en-US" sz="4000" b="1" dirty="0" smtClean="0">
                <a:solidFill>
                  <a:schemeClr val="accent1">
                    <a:lumMod val="50000"/>
                  </a:schemeClr>
                </a:solidFill>
                <a:latin typeface="Calibri" pitchFamily="34" charset="0"/>
              </a:rPr>
              <a:t>避免学术不端行为</a:t>
            </a:r>
            <a:endParaRPr lang="zh-CN" altLang="en-US" sz="4000" b="1" dirty="0">
              <a:solidFill>
                <a:schemeClr val="accent1">
                  <a:lumMod val="50000"/>
                </a:schemeClr>
              </a:solidFill>
              <a:latin typeface="Calibri" pitchFamily="34" charset="0"/>
            </a:endParaRPr>
          </a:p>
        </p:txBody>
      </p:sp>
      <p:sp>
        <p:nvSpPr>
          <p:cNvPr id="11" name="内容占位符 2"/>
          <p:cNvSpPr txBox="1">
            <a:spLocks/>
          </p:cNvSpPr>
          <p:nvPr/>
        </p:nvSpPr>
        <p:spPr>
          <a:xfrm>
            <a:off x="3858078" y="2456542"/>
            <a:ext cx="6208486" cy="3429908"/>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Font typeface="Wingdings" pitchFamily="2" charset="2"/>
              <a:buChar char="ü"/>
            </a:pPr>
            <a:r>
              <a:rPr lang="zh-CN" altLang="en-US" b="1" dirty="0" smtClean="0"/>
              <a:t>  定义</a:t>
            </a:r>
            <a:endParaRPr lang="en-US" altLang="zh-CN" b="1" dirty="0" smtClean="0"/>
          </a:p>
          <a:p>
            <a:pPr>
              <a:lnSpc>
                <a:spcPct val="150000"/>
              </a:lnSpc>
              <a:spcBef>
                <a:spcPts val="0"/>
              </a:spcBef>
              <a:buFont typeface="Wingdings" pitchFamily="2" charset="2"/>
              <a:buChar char="ü"/>
            </a:pPr>
            <a:r>
              <a:rPr lang="zh-CN" altLang="en-US" b="1" dirty="0" smtClean="0"/>
              <a:t>  七种学术不端行为</a:t>
            </a:r>
            <a:endParaRPr lang="en-US" altLang="zh-CN" b="1" dirty="0" smtClean="0"/>
          </a:p>
          <a:p>
            <a:pPr>
              <a:lnSpc>
                <a:spcPct val="150000"/>
              </a:lnSpc>
              <a:spcBef>
                <a:spcPts val="0"/>
              </a:spcBef>
              <a:buFont typeface="Wingdings" pitchFamily="2" charset="2"/>
              <a:buChar char="ü"/>
            </a:pPr>
            <a:r>
              <a:rPr lang="zh-CN" altLang="en-US" b="1" dirty="0" smtClean="0"/>
              <a:t>  产生原因</a:t>
            </a:r>
            <a:endParaRPr lang="en-US" altLang="zh-CN" b="1" dirty="0" smtClean="0"/>
          </a:p>
          <a:p>
            <a:pPr>
              <a:lnSpc>
                <a:spcPct val="150000"/>
              </a:lnSpc>
              <a:spcBef>
                <a:spcPts val="0"/>
              </a:spcBef>
              <a:buFont typeface="Wingdings" pitchFamily="2" charset="2"/>
              <a:buChar char="ü"/>
            </a:pPr>
            <a:r>
              <a:rPr lang="en-US" altLang="zh-CN" b="1" dirty="0" smtClean="0"/>
              <a:t>  </a:t>
            </a:r>
            <a:r>
              <a:rPr lang="zh-CN" altLang="en-US" b="1" dirty="0" smtClean="0"/>
              <a:t>处理学术不端的</a:t>
            </a:r>
            <a:r>
              <a:rPr lang="en-US" altLang="zh-CN" b="1" dirty="0" smtClean="0"/>
              <a:t>4</a:t>
            </a:r>
            <a:r>
              <a:rPr lang="zh-CN" altLang="en-US" b="1" dirty="0" smtClean="0"/>
              <a:t>个重要文件</a:t>
            </a:r>
            <a:endParaRPr lang="en-US" altLang="zh-CN" b="1" dirty="0" smtClean="0"/>
          </a:p>
          <a:p>
            <a:pPr>
              <a:lnSpc>
                <a:spcPct val="150000"/>
              </a:lnSpc>
              <a:spcBef>
                <a:spcPts val="0"/>
              </a:spcBef>
              <a:buFont typeface="Wingdings" pitchFamily="2" charset="2"/>
              <a:buChar char="ü"/>
            </a:pPr>
            <a:r>
              <a:rPr lang="en-US" altLang="zh-CN" b="1" dirty="0" smtClean="0"/>
              <a:t>  2020</a:t>
            </a:r>
            <a:r>
              <a:rPr lang="zh-CN" altLang="en-US" b="1" dirty="0" smtClean="0"/>
              <a:t>年学术不端</a:t>
            </a:r>
            <a:r>
              <a:rPr lang="en-US" altLang="zh-CN" b="1" dirty="0" smtClean="0"/>
              <a:t>/</a:t>
            </a:r>
            <a:r>
              <a:rPr lang="zh-CN" altLang="en-US" b="1" dirty="0" smtClean="0"/>
              <a:t>撤稿典型案例 </a:t>
            </a:r>
            <a:endParaRPr lang="en-US" altLang="zh-CN" b="1" dirty="0" smtClean="0"/>
          </a:p>
          <a:p>
            <a:pPr>
              <a:lnSpc>
                <a:spcPct val="150000"/>
              </a:lnSpc>
              <a:spcBef>
                <a:spcPts val="0"/>
              </a:spcBef>
              <a:buFont typeface="Wingdings" pitchFamily="2" charset="2"/>
              <a:buChar char="ü"/>
            </a:pPr>
            <a:endParaRPr lang="en-US" altLang="zh-CN" b="1" dirty="0" smtClean="0"/>
          </a:p>
          <a:p>
            <a:pPr>
              <a:lnSpc>
                <a:spcPct val="150000"/>
              </a:lnSpc>
              <a:spcBef>
                <a:spcPts val="0"/>
              </a:spcBef>
              <a:buFont typeface="Wingdings" pitchFamily="2" charset="2"/>
              <a:buChar char="ü"/>
            </a:pPr>
            <a:endParaRPr lang="zh-CN" altLang="en-US" b="1" dirty="0"/>
          </a:p>
        </p:txBody>
      </p:sp>
    </p:spTree>
    <p:extLst>
      <p:ext uri="{BB962C8B-B14F-4D97-AF65-F5344CB8AC3E}">
        <p14:creationId xmlns="" xmlns:p14="http://schemas.microsoft.com/office/powerpoint/2010/main" val="1072537688"/>
      </p:ext>
    </p:extLst>
  </p:cSld>
  <p:clrMapOvr>
    <a:masterClrMapping/>
  </p:clrMapOvr>
  <p:transition spd="slow">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2074429" y="2379208"/>
            <a:ext cx="8229600"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Arial" pitchFamily="34" charset="0"/>
              <a:buNone/>
            </a:pPr>
            <a:r>
              <a:rPr lang="zh-CN" altLang="zh-CN" b="1" dirty="0" smtClean="0">
                <a:latin typeface="Calibri" pitchFamily="34" charset="0"/>
              </a:rPr>
              <a:t>学术不端行为</a:t>
            </a:r>
            <a:r>
              <a:rPr lang="zh-CN" altLang="en-US" b="1" dirty="0" smtClean="0">
                <a:latin typeface="Calibri" pitchFamily="34" charset="0"/>
              </a:rPr>
              <a:t>（</a:t>
            </a:r>
            <a:r>
              <a:rPr lang="zh-CN" altLang="zh-CN" b="1" dirty="0" smtClean="0">
                <a:latin typeface="Calibri" pitchFamily="34" charset="0"/>
              </a:rPr>
              <a:t>英文</a:t>
            </a:r>
            <a:r>
              <a:rPr lang="en-US" altLang="zh-CN" b="1" dirty="0" smtClean="0">
                <a:latin typeface="Calibri" pitchFamily="34" charset="0"/>
              </a:rPr>
              <a:t>:academic misconduct）</a:t>
            </a:r>
            <a:r>
              <a:rPr lang="zh-CN" altLang="zh-CN" b="1" dirty="0" smtClean="0">
                <a:latin typeface="Calibri" pitchFamily="34" charset="0"/>
              </a:rPr>
              <a:t>是指</a:t>
            </a:r>
            <a:r>
              <a:rPr lang="zh-CN" altLang="en-US" b="1" dirty="0" smtClean="0">
                <a:latin typeface="Calibri" pitchFamily="34" charset="0"/>
              </a:rPr>
              <a:t>，</a:t>
            </a:r>
            <a:r>
              <a:rPr lang="zh-CN" altLang="zh-CN" b="1" dirty="0" smtClean="0">
                <a:latin typeface="Calibri" pitchFamily="34" charset="0"/>
              </a:rPr>
              <a:t>在建议研究计划、从事科学研究、评审科学研究、报告研究结果中的捏造、篡改、剽窃、伪造学历或</a:t>
            </a:r>
            <a:r>
              <a:rPr lang="en-US" altLang="zh-CN" b="1" dirty="0" err="1" smtClean="0">
                <a:latin typeface="Calibri" pitchFamily="34" charset="0"/>
              </a:rPr>
              <a:t>工作经历</a:t>
            </a:r>
            <a:r>
              <a:rPr lang="zh-CN" altLang="en-US" b="1" dirty="0" smtClean="0">
                <a:latin typeface="Calibri" pitchFamily="34" charset="0"/>
              </a:rPr>
              <a:t>的行为</a:t>
            </a:r>
            <a:r>
              <a:rPr lang="zh-CN" altLang="zh-CN" b="1" dirty="0" smtClean="0">
                <a:latin typeface="Calibri" pitchFamily="34" charset="0"/>
              </a:rPr>
              <a:t>。这不包括诚实的错误和对事物的不同的解释和判断。</a:t>
            </a:r>
            <a:endParaRPr lang="zh-CN" altLang="en-US" b="1" dirty="0">
              <a:latin typeface="Calibri" pitchFamily="34" charset="0"/>
            </a:endParaRPr>
          </a:p>
        </p:txBody>
      </p:sp>
      <p:grpSp>
        <p:nvGrpSpPr>
          <p:cNvPr id="12" name="组合 11"/>
          <p:cNvGrpSpPr/>
          <p:nvPr/>
        </p:nvGrpSpPr>
        <p:grpSpPr>
          <a:xfrm>
            <a:off x="4536621" y="1316536"/>
            <a:ext cx="3106058"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定义</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3576087560"/>
      </p:ext>
    </p:extLst>
  </p:cSld>
  <p:clrMapOvr>
    <a:masterClrMapping/>
  </p:clrMapOvr>
  <p:transition spd="slow">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3" name="内容占位符 2"/>
          <p:cNvSpPr txBox="1">
            <a:spLocks/>
          </p:cNvSpPr>
          <p:nvPr/>
        </p:nvSpPr>
        <p:spPr>
          <a:xfrm>
            <a:off x="1830243" y="1796331"/>
            <a:ext cx="8585200" cy="4909269"/>
          </a:xfrm>
          <a:prstGeom prst="rect">
            <a:avLst/>
          </a:prstGeom>
        </p:spPr>
        <p:txBody>
          <a:bodyPr>
            <a:normAutofit fontScale="925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Font typeface="Arial" pitchFamily="34" charset="0"/>
              <a:buNone/>
            </a:pPr>
            <a:r>
              <a:rPr lang="zh-CN" altLang="zh-CN" b="1" dirty="0" smtClean="0"/>
              <a:t>《关于严肃处理高等学校学术不端行为的通知》列举了必须严肃处理的七种高校学术不端行为</a:t>
            </a:r>
            <a:r>
              <a:rPr lang="en-US" altLang="zh-CN" b="1" dirty="0" smtClean="0"/>
              <a:t>:</a:t>
            </a:r>
            <a:endParaRPr lang="zh-CN" altLang="zh-CN" b="1" dirty="0" smtClean="0"/>
          </a:p>
          <a:p>
            <a:pPr>
              <a:lnSpc>
                <a:spcPct val="150000"/>
              </a:lnSpc>
              <a:spcBef>
                <a:spcPts val="0"/>
              </a:spcBef>
              <a:buFont typeface="Arial" pitchFamily="34" charset="0"/>
              <a:buNone/>
            </a:pPr>
            <a:r>
              <a:rPr lang="zh-CN" altLang="zh-CN" b="1" dirty="0" smtClean="0"/>
              <a:t>一、抄袭、剽窃、侵吞他人学术成果</a:t>
            </a:r>
            <a:r>
              <a:rPr lang="en-US" altLang="zh-CN" b="1" dirty="0" smtClean="0"/>
              <a:t>;</a:t>
            </a:r>
            <a:endParaRPr lang="zh-CN" altLang="zh-CN" b="1" dirty="0" smtClean="0"/>
          </a:p>
          <a:p>
            <a:pPr>
              <a:lnSpc>
                <a:spcPct val="150000"/>
              </a:lnSpc>
              <a:spcBef>
                <a:spcPts val="0"/>
              </a:spcBef>
              <a:buFont typeface="Arial" pitchFamily="34" charset="0"/>
              <a:buNone/>
            </a:pPr>
            <a:r>
              <a:rPr lang="zh-CN" altLang="zh-CN" b="1" dirty="0" smtClean="0"/>
              <a:t>二、篡改他人学术成果</a:t>
            </a:r>
            <a:r>
              <a:rPr lang="en-US" altLang="zh-CN" b="1" dirty="0" smtClean="0"/>
              <a:t>;</a:t>
            </a:r>
            <a:endParaRPr lang="zh-CN" altLang="zh-CN" b="1" dirty="0" smtClean="0"/>
          </a:p>
          <a:p>
            <a:pPr>
              <a:lnSpc>
                <a:spcPct val="150000"/>
              </a:lnSpc>
              <a:spcBef>
                <a:spcPts val="0"/>
              </a:spcBef>
              <a:buFont typeface="Arial" pitchFamily="34" charset="0"/>
              <a:buNone/>
            </a:pPr>
            <a:r>
              <a:rPr lang="zh-CN" altLang="zh-CN" b="1" dirty="0" smtClean="0"/>
              <a:t>三、伪造或者篡改数据、文献，捏造事实</a:t>
            </a:r>
            <a:r>
              <a:rPr lang="en-US" altLang="zh-CN" b="1" dirty="0" smtClean="0"/>
              <a:t>;</a:t>
            </a:r>
            <a:endParaRPr lang="zh-CN" altLang="zh-CN" b="1" dirty="0" smtClean="0"/>
          </a:p>
          <a:p>
            <a:pPr>
              <a:lnSpc>
                <a:spcPct val="150000"/>
              </a:lnSpc>
              <a:spcBef>
                <a:spcPts val="0"/>
              </a:spcBef>
              <a:buFont typeface="Arial" pitchFamily="34" charset="0"/>
              <a:buNone/>
            </a:pPr>
            <a:r>
              <a:rPr lang="zh-CN" altLang="zh-CN" b="1" dirty="0" smtClean="0"/>
              <a:t>四、伪造注释</a:t>
            </a:r>
            <a:r>
              <a:rPr lang="en-US" altLang="zh-CN" b="1" dirty="0" smtClean="0"/>
              <a:t>;</a:t>
            </a:r>
            <a:endParaRPr lang="zh-CN" altLang="zh-CN" b="1" dirty="0" smtClean="0"/>
          </a:p>
          <a:p>
            <a:pPr>
              <a:lnSpc>
                <a:spcPct val="150000"/>
              </a:lnSpc>
              <a:spcBef>
                <a:spcPts val="0"/>
              </a:spcBef>
              <a:buFont typeface="Arial" pitchFamily="34" charset="0"/>
              <a:buNone/>
            </a:pPr>
            <a:r>
              <a:rPr lang="zh-CN" altLang="zh-CN" b="1" dirty="0" smtClean="0"/>
              <a:t>五、未参加创作，在他人学术成果上署名</a:t>
            </a:r>
            <a:r>
              <a:rPr lang="en-US" altLang="zh-CN" b="1" dirty="0" smtClean="0"/>
              <a:t>;</a:t>
            </a:r>
            <a:endParaRPr lang="zh-CN" altLang="zh-CN" b="1" dirty="0" smtClean="0"/>
          </a:p>
          <a:p>
            <a:pPr>
              <a:lnSpc>
                <a:spcPct val="150000"/>
              </a:lnSpc>
              <a:spcBef>
                <a:spcPts val="0"/>
              </a:spcBef>
              <a:buFont typeface="Arial" pitchFamily="34" charset="0"/>
              <a:buNone/>
            </a:pPr>
            <a:r>
              <a:rPr lang="zh-CN" altLang="zh-CN" b="1" dirty="0" smtClean="0"/>
              <a:t>六、未经他人许可，不当使用他人署名</a:t>
            </a:r>
            <a:r>
              <a:rPr lang="en-US" altLang="zh-CN" b="1" dirty="0" smtClean="0"/>
              <a:t>;</a:t>
            </a:r>
            <a:endParaRPr lang="zh-CN" altLang="zh-CN" b="1" dirty="0" smtClean="0"/>
          </a:p>
          <a:p>
            <a:pPr>
              <a:lnSpc>
                <a:spcPct val="150000"/>
              </a:lnSpc>
              <a:spcBef>
                <a:spcPts val="0"/>
              </a:spcBef>
              <a:buFont typeface="Arial" pitchFamily="34" charset="0"/>
              <a:buNone/>
            </a:pPr>
            <a:r>
              <a:rPr lang="zh-CN" altLang="zh-CN" b="1" dirty="0" smtClean="0"/>
              <a:t>七、其他学术不端行为。</a:t>
            </a:r>
          </a:p>
          <a:p>
            <a:pPr>
              <a:lnSpc>
                <a:spcPct val="150000"/>
              </a:lnSpc>
              <a:spcBef>
                <a:spcPts val="0"/>
              </a:spcBef>
            </a:pPr>
            <a:endParaRPr lang="zh-CN" altLang="en-US" b="1" dirty="0"/>
          </a:p>
        </p:txBody>
      </p:sp>
      <p:grpSp>
        <p:nvGrpSpPr>
          <p:cNvPr id="14" name="组合 13"/>
          <p:cNvGrpSpPr/>
          <p:nvPr/>
        </p:nvGrpSpPr>
        <p:grpSpPr>
          <a:xfrm>
            <a:off x="2821465" y="874486"/>
            <a:ext cx="6669142" cy="1255674"/>
            <a:chOff x="-1508790" y="1476094"/>
            <a:chExt cx="8796572" cy="1255674"/>
          </a:xfrm>
        </p:grpSpPr>
        <p:sp>
          <p:nvSpPr>
            <p:cNvPr id="15" name="圆角矩形 14"/>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6"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七种学术不端行为</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2442738179"/>
      </p:ext>
    </p:extLst>
  </p:cSld>
  <p:clrMapOvr>
    <a:masterClrMapping/>
  </p:clrMapOvr>
  <p:transition spd="slow">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1850572" y="2113150"/>
            <a:ext cx="8363272"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spcAft>
                <a:spcPts val="1200"/>
              </a:spcAft>
              <a:buFont typeface="Arial" pitchFamily="34" charset="0"/>
              <a:buNone/>
            </a:pPr>
            <a:r>
              <a:rPr lang="zh-CN" altLang="zh-CN" b="1" dirty="0" smtClean="0"/>
              <a:t>学术不端行为出现的制度原因</a:t>
            </a:r>
            <a:r>
              <a:rPr lang="zh-CN" altLang="en-US" b="1" dirty="0" smtClean="0"/>
              <a:t>：</a:t>
            </a:r>
            <a:endParaRPr lang="zh-CN" altLang="zh-CN" b="1" dirty="0" smtClean="0"/>
          </a:p>
          <a:p>
            <a:pPr marL="363538" indent="-363538">
              <a:lnSpc>
                <a:spcPct val="150000"/>
              </a:lnSpc>
              <a:spcBef>
                <a:spcPts val="0"/>
              </a:spcBef>
            </a:pPr>
            <a:r>
              <a:rPr lang="zh-CN" altLang="zh-CN" b="1" dirty="0" smtClean="0"/>
              <a:t>首先，利益驱动导致学术不端行为的出现</a:t>
            </a:r>
            <a:r>
              <a:rPr lang="en-US" altLang="zh-CN" b="1" dirty="0" smtClean="0"/>
              <a:t> </a:t>
            </a:r>
            <a:endParaRPr lang="zh-CN" altLang="zh-CN" b="1" dirty="0" smtClean="0"/>
          </a:p>
          <a:p>
            <a:pPr marL="363538" indent="-363538">
              <a:lnSpc>
                <a:spcPct val="150000"/>
              </a:lnSpc>
              <a:spcBef>
                <a:spcPts val="0"/>
              </a:spcBef>
            </a:pPr>
            <a:r>
              <a:rPr lang="zh-CN" altLang="en-US" b="1" dirty="0" smtClean="0"/>
              <a:t>其次</a:t>
            </a:r>
            <a:r>
              <a:rPr lang="zh-CN" altLang="zh-CN" b="1" dirty="0" smtClean="0"/>
              <a:t>，学术法律教育制度不健全，学术研究者学术法律观念淡薄</a:t>
            </a:r>
          </a:p>
          <a:p>
            <a:pPr marL="363538" indent="-363538">
              <a:lnSpc>
                <a:spcPct val="150000"/>
              </a:lnSpc>
              <a:spcBef>
                <a:spcPts val="0"/>
              </a:spcBef>
            </a:pPr>
            <a:r>
              <a:rPr lang="zh-CN" altLang="en-US" b="1" dirty="0" smtClean="0"/>
              <a:t>再次</a:t>
            </a:r>
            <a:r>
              <a:rPr lang="zh-CN" altLang="zh-CN" b="1" dirty="0" smtClean="0"/>
              <a:t>，学术监督和惩罚制度的缺失</a:t>
            </a:r>
          </a:p>
          <a:p>
            <a:endParaRPr lang="zh-CN" altLang="en-US" b="1" dirty="0"/>
          </a:p>
        </p:txBody>
      </p:sp>
      <p:grpSp>
        <p:nvGrpSpPr>
          <p:cNvPr id="12" name="组合 11"/>
          <p:cNvGrpSpPr/>
          <p:nvPr/>
        </p:nvGrpSpPr>
        <p:grpSpPr>
          <a:xfrm>
            <a:off x="4292725" y="1110216"/>
            <a:ext cx="3593849"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产生原因</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2030489905"/>
      </p:ext>
    </p:extLst>
  </p:cSld>
  <p:clrMapOvr>
    <a:masterClrMapping/>
  </p:clrMapOvr>
  <p:transition spd="slow">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1" y="1804307"/>
            <a:ext cx="11968842" cy="505369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indent="-363538">
              <a:lnSpc>
                <a:spcPct val="150000"/>
              </a:lnSpc>
              <a:spcBef>
                <a:spcPts val="0"/>
              </a:spcBef>
            </a:pPr>
            <a:r>
              <a:rPr lang="zh-CN" altLang="en-US" b="1" dirty="0" smtClean="0"/>
              <a:t>科技部：科学技术活动违规行为处理暂行规定，</a:t>
            </a:r>
            <a:r>
              <a:rPr lang="en-US" altLang="zh-CN" b="1" dirty="0" smtClean="0"/>
              <a:t>2010</a:t>
            </a:r>
            <a:r>
              <a:rPr lang="zh-CN" altLang="en-US" b="1" dirty="0" smtClean="0"/>
              <a:t>年</a:t>
            </a:r>
            <a:r>
              <a:rPr lang="en-US" altLang="zh-CN" b="1" dirty="0" smtClean="0"/>
              <a:t>9</a:t>
            </a:r>
            <a:r>
              <a:rPr lang="zh-CN" altLang="en-US" b="1" dirty="0" smtClean="0"/>
              <a:t>月</a:t>
            </a:r>
            <a:r>
              <a:rPr lang="en-US" altLang="zh-CN" b="1" dirty="0" smtClean="0"/>
              <a:t>1</a:t>
            </a:r>
            <a:r>
              <a:rPr lang="zh-CN" altLang="en-US" b="1" dirty="0" smtClean="0"/>
              <a:t>日起施行</a:t>
            </a:r>
          </a:p>
          <a:p>
            <a:pPr marL="363538" indent="-363538">
              <a:lnSpc>
                <a:spcPct val="150000"/>
              </a:lnSpc>
              <a:spcBef>
                <a:spcPts val="0"/>
              </a:spcBef>
            </a:pPr>
            <a:r>
              <a:rPr lang="zh-CN" altLang="en-US" b="1" dirty="0" smtClean="0"/>
              <a:t>科技部、自然科学基金委：关于进一步压实国家科技计划（专项、基金等）任务承担单位科研作风学风和科研诚信主体责任的通知，</a:t>
            </a:r>
            <a:r>
              <a:rPr lang="en-US" altLang="zh-CN" b="1" dirty="0" smtClean="0"/>
              <a:t>2020</a:t>
            </a:r>
            <a:r>
              <a:rPr lang="zh-CN" altLang="en-US" b="1" dirty="0" smtClean="0"/>
              <a:t>年</a:t>
            </a:r>
            <a:r>
              <a:rPr lang="en-US" altLang="zh-CN" b="1" dirty="0" smtClean="0"/>
              <a:t>7</a:t>
            </a:r>
            <a:r>
              <a:rPr lang="zh-CN" altLang="en-US" b="1" dirty="0" smtClean="0"/>
              <a:t>月</a:t>
            </a:r>
            <a:r>
              <a:rPr lang="en-US" altLang="zh-CN" b="1" dirty="0" smtClean="0"/>
              <a:t>29</a:t>
            </a:r>
            <a:r>
              <a:rPr lang="zh-CN" altLang="en-US" b="1" dirty="0" smtClean="0"/>
              <a:t>日施行</a:t>
            </a:r>
            <a:endParaRPr lang="zh-CN" altLang="zh-CN" b="1" dirty="0" smtClean="0"/>
          </a:p>
          <a:p>
            <a:pPr marL="363538" indent="-363538">
              <a:lnSpc>
                <a:spcPct val="150000"/>
              </a:lnSpc>
              <a:spcBef>
                <a:spcPts val="0"/>
              </a:spcBef>
            </a:pPr>
            <a:r>
              <a:rPr lang="zh-CN" altLang="en-US" b="1" dirty="0" smtClean="0"/>
              <a:t>教育部、发改委、财政部：关于加快新时代研究生教育改革发展的意见，</a:t>
            </a:r>
            <a:r>
              <a:rPr lang="en-US" altLang="zh-CN" b="1" dirty="0" smtClean="0"/>
              <a:t>2020</a:t>
            </a:r>
            <a:r>
              <a:rPr lang="zh-CN" altLang="en-US" b="1" dirty="0" smtClean="0"/>
              <a:t>年</a:t>
            </a:r>
            <a:r>
              <a:rPr lang="en-US" altLang="zh-CN" b="1" dirty="0" smtClean="0"/>
              <a:t>9</a:t>
            </a:r>
            <a:r>
              <a:rPr lang="zh-CN" altLang="en-US" b="1" dirty="0" smtClean="0"/>
              <a:t>月</a:t>
            </a:r>
            <a:r>
              <a:rPr lang="en-US" altLang="zh-CN" b="1" dirty="0" smtClean="0"/>
              <a:t>22</a:t>
            </a:r>
            <a:r>
              <a:rPr lang="zh-CN" altLang="en-US" b="1" dirty="0" smtClean="0"/>
              <a:t>日施行</a:t>
            </a:r>
            <a:endParaRPr lang="en-US" altLang="zh-CN" b="1" dirty="0" smtClean="0"/>
          </a:p>
          <a:p>
            <a:pPr marL="363538" indent="-363538">
              <a:lnSpc>
                <a:spcPct val="150000"/>
              </a:lnSpc>
              <a:spcBef>
                <a:spcPts val="0"/>
              </a:spcBef>
            </a:pPr>
            <a:r>
              <a:rPr lang="zh-CN" altLang="en-US" b="1" dirty="0" smtClean="0"/>
              <a:t>新闻出版行业标准</a:t>
            </a:r>
            <a:r>
              <a:rPr lang="en-US" altLang="zh-CN" b="1" dirty="0" smtClean="0"/>
              <a:t>CY/T 174-2019：</a:t>
            </a:r>
            <a:r>
              <a:rPr lang="zh-CN" altLang="en-US" b="1" dirty="0" smtClean="0"/>
              <a:t>期刊学术不端行为界定，</a:t>
            </a:r>
            <a:r>
              <a:rPr lang="en-US" altLang="zh-CN" b="1" dirty="0" smtClean="0"/>
              <a:t>2019</a:t>
            </a:r>
            <a:r>
              <a:rPr lang="zh-CN" altLang="en-US" b="1" dirty="0" smtClean="0"/>
              <a:t>年</a:t>
            </a:r>
            <a:r>
              <a:rPr lang="en-US" altLang="zh-CN" b="1" dirty="0" smtClean="0"/>
              <a:t>7</a:t>
            </a:r>
            <a:r>
              <a:rPr lang="zh-CN" altLang="en-US" b="1" dirty="0" smtClean="0"/>
              <a:t>月日施行</a:t>
            </a:r>
            <a:endParaRPr lang="zh-CN" altLang="zh-CN" b="1" dirty="0" smtClean="0"/>
          </a:p>
        </p:txBody>
      </p:sp>
      <p:grpSp>
        <p:nvGrpSpPr>
          <p:cNvPr id="3" name="组合 11"/>
          <p:cNvGrpSpPr/>
          <p:nvPr/>
        </p:nvGrpSpPr>
        <p:grpSpPr>
          <a:xfrm>
            <a:off x="3118759" y="1053066"/>
            <a:ext cx="6147706" cy="713258"/>
            <a:chOff x="-4122495" y="1476094"/>
            <a:chExt cx="16226612" cy="713258"/>
          </a:xfrm>
        </p:grpSpPr>
        <p:sp>
          <p:nvSpPr>
            <p:cNvPr id="13" name="圆角矩形 12"/>
            <p:cNvSpPr/>
            <p:nvPr/>
          </p:nvSpPr>
          <p:spPr>
            <a:xfrm>
              <a:off x="-4122495" y="1476094"/>
              <a:ext cx="16226612"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3942645" y="1588768"/>
              <a:ext cx="15347336" cy="581417"/>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处理学术不端的</a:t>
              </a:r>
              <a:r>
                <a:rPr lang="en-US" altLang="zh-CN" sz="3200" b="1" dirty="0" smtClean="0">
                  <a:solidFill>
                    <a:schemeClr val="bg1"/>
                  </a:solidFill>
                  <a:latin typeface="Calibri" pitchFamily="34" charset="0"/>
                  <a:ea typeface="宋体" pitchFamily="2" charset="-122"/>
                </a:rPr>
                <a:t>4 </a:t>
              </a:r>
              <a:r>
                <a:rPr lang="zh-CN" altLang="en-US" sz="3200" b="1" dirty="0" smtClean="0">
                  <a:solidFill>
                    <a:schemeClr val="bg1"/>
                  </a:solidFill>
                  <a:latin typeface="Calibri" pitchFamily="34" charset="0"/>
                  <a:ea typeface="宋体" pitchFamily="2" charset="-122"/>
                </a:rPr>
                <a:t>个重要文件 </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2030489905"/>
      </p:ext>
    </p:extLst>
  </p:cSld>
  <p:clrMapOvr>
    <a:masterClrMapping/>
  </p:clrMapOvr>
  <p:transition spd="slow">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1" y="1804307"/>
            <a:ext cx="11968842" cy="505369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indent="-363538">
              <a:lnSpc>
                <a:spcPct val="150000"/>
              </a:lnSpc>
              <a:spcBef>
                <a:spcPts val="0"/>
              </a:spcBef>
            </a:pPr>
            <a:r>
              <a:rPr lang="zh-CN" altLang="en-US" b="1" dirty="0" smtClean="0"/>
              <a:t>徐中民冰川冻土杂志吹嘘师娘的文章被撤稿，主编引咎辞职</a:t>
            </a:r>
            <a:endParaRPr lang="en-US" altLang="zh-CN" b="1" dirty="0" smtClean="0"/>
          </a:p>
          <a:p>
            <a:pPr marL="363538" indent="-363538">
              <a:lnSpc>
                <a:spcPct val="150000"/>
              </a:lnSpc>
              <a:spcBef>
                <a:spcPts val="0"/>
              </a:spcBef>
            </a:pPr>
            <a:r>
              <a:rPr lang="zh-CN" altLang="en-US" b="1" dirty="0" smtClean="0"/>
              <a:t>江苏大学戴美凤团队抄袭本科生的文章，不写出处，被撤稿；武汉大学舒红兵团队图片使用不规范</a:t>
            </a:r>
            <a:endParaRPr lang="en-US" altLang="zh-CN" b="1" dirty="0" smtClean="0"/>
          </a:p>
          <a:p>
            <a:pPr marL="363538" indent="-363538">
              <a:lnSpc>
                <a:spcPct val="150000"/>
              </a:lnSpc>
              <a:spcBef>
                <a:spcPts val="0"/>
              </a:spcBef>
            </a:pPr>
            <a:r>
              <a:rPr lang="zh-CN" altLang="en-US" b="1" dirty="0" smtClean="0"/>
              <a:t>中央戏剧学院仝卓伪造身份信息，学籍被撤销</a:t>
            </a:r>
            <a:endParaRPr lang="en-US" altLang="zh-CN" b="1" dirty="0" smtClean="0"/>
          </a:p>
          <a:p>
            <a:pPr marL="363538" indent="-363538">
              <a:lnSpc>
                <a:spcPct val="150000"/>
              </a:lnSpc>
              <a:spcBef>
                <a:spcPts val="0"/>
              </a:spcBef>
            </a:pPr>
            <a:r>
              <a:rPr lang="zh-CN" altLang="en-US" b="1" dirty="0" smtClean="0"/>
              <a:t>昆明</a:t>
            </a:r>
            <a:r>
              <a:rPr lang="en-US" altLang="zh-CN" b="1" dirty="0" smtClean="0"/>
              <a:t>6</a:t>
            </a:r>
            <a:r>
              <a:rPr lang="zh-CN" altLang="en-US" b="1" dirty="0" smtClean="0"/>
              <a:t>年级小学生写高难度医学论文，父母过度帮助</a:t>
            </a:r>
            <a:endParaRPr lang="en-US" altLang="zh-CN" b="1" dirty="0" smtClean="0"/>
          </a:p>
          <a:p>
            <a:pPr marL="363538" indent="-363538">
              <a:lnSpc>
                <a:spcPct val="150000"/>
              </a:lnSpc>
              <a:spcBef>
                <a:spcPts val="0"/>
              </a:spcBef>
            </a:pPr>
            <a:r>
              <a:rPr lang="zh-CN" altLang="en-US" b="1" dirty="0" smtClean="0"/>
              <a:t>中国地质大学邢立达等的</a:t>
            </a:r>
            <a:r>
              <a:rPr lang="en-US" altLang="zh-CN" b="1" dirty="0" smtClean="0"/>
              <a:t>Nature</a:t>
            </a:r>
            <a:r>
              <a:rPr lang="zh-CN" altLang="en-US" b="1" dirty="0" smtClean="0"/>
              <a:t>论文被撤稿</a:t>
            </a:r>
            <a:endParaRPr lang="en-US" altLang="zh-CN" b="1" dirty="0" smtClean="0"/>
          </a:p>
          <a:p>
            <a:pPr marL="363538" indent="-363538">
              <a:lnSpc>
                <a:spcPct val="150000"/>
              </a:lnSpc>
              <a:spcBef>
                <a:spcPts val="0"/>
              </a:spcBef>
            </a:pPr>
            <a:r>
              <a:rPr lang="zh-CN" altLang="en-US" b="1" dirty="0" smtClean="0"/>
              <a:t>中科院神经所杨辉剽窃美国加州大学圣地亚哥分校付向东研究成果</a:t>
            </a:r>
            <a:endParaRPr lang="zh-CN" altLang="zh-CN" b="1" dirty="0" smtClean="0"/>
          </a:p>
        </p:txBody>
      </p:sp>
      <p:grpSp>
        <p:nvGrpSpPr>
          <p:cNvPr id="3" name="组合 11"/>
          <p:cNvGrpSpPr/>
          <p:nvPr/>
        </p:nvGrpSpPr>
        <p:grpSpPr>
          <a:xfrm>
            <a:off x="3118759" y="1053066"/>
            <a:ext cx="6147706" cy="713258"/>
            <a:chOff x="-4122495" y="1476094"/>
            <a:chExt cx="16226612" cy="713258"/>
          </a:xfrm>
        </p:grpSpPr>
        <p:sp>
          <p:nvSpPr>
            <p:cNvPr id="13" name="圆角矩形 12"/>
            <p:cNvSpPr/>
            <p:nvPr/>
          </p:nvSpPr>
          <p:spPr>
            <a:xfrm>
              <a:off x="-4122495" y="1476094"/>
              <a:ext cx="16226612"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3200" dirty="0" smtClean="0"/>
                <a:t>2020</a:t>
              </a:r>
              <a:r>
                <a:rPr lang="zh-CN" altLang="en-US" sz="3200" dirty="0" smtClean="0"/>
                <a:t>年学术不端</a:t>
              </a:r>
              <a:r>
                <a:rPr lang="en-US" altLang="zh-CN" sz="3200" dirty="0" smtClean="0"/>
                <a:t>/</a:t>
              </a:r>
              <a:r>
                <a:rPr lang="zh-CN" altLang="en-US" sz="3200" dirty="0" smtClean="0"/>
                <a:t>撤稿典型案例</a:t>
              </a:r>
              <a:endParaRPr lang="zh-CN" altLang="en-US" sz="3200" dirty="0"/>
            </a:p>
          </p:txBody>
        </p:sp>
        <p:sp>
          <p:nvSpPr>
            <p:cNvPr id="14" name="标题 1"/>
            <p:cNvSpPr txBox="1">
              <a:spLocks/>
            </p:cNvSpPr>
            <p:nvPr/>
          </p:nvSpPr>
          <p:spPr>
            <a:xfrm>
              <a:off x="-3942645" y="1588768"/>
              <a:ext cx="15347336" cy="581417"/>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2030489905"/>
      </p:ext>
    </p:extLst>
  </p:cSld>
  <p:clrMapOvr>
    <a:masterClrMapping/>
  </p:clrMapOvr>
  <p:transition spd="slow">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0" y="1804307"/>
            <a:ext cx="12191999" cy="505369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indent="-363538">
              <a:lnSpc>
                <a:spcPct val="150000"/>
              </a:lnSpc>
              <a:spcBef>
                <a:spcPts val="0"/>
              </a:spcBef>
            </a:pPr>
            <a:r>
              <a:rPr lang="zh-CN" altLang="en-US" b="1" dirty="0" smtClean="0"/>
              <a:t>杭州师范大学教师郭彦努抄袭豆瓣论文受处分</a:t>
            </a:r>
            <a:endParaRPr lang="en-US" altLang="zh-CN" b="1" dirty="0" smtClean="0"/>
          </a:p>
          <a:p>
            <a:pPr marL="363538" indent="-363538">
              <a:lnSpc>
                <a:spcPct val="150000"/>
              </a:lnSpc>
              <a:spcBef>
                <a:spcPts val="0"/>
              </a:spcBef>
            </a:pPr>
            <a:r>
              <a:rPr lang="zh-CN" altLang="en-US" b="1" dirty="0" smtClean="0"/>
              <a:t>中国地质大学宋怀兵的</a:t>
            </a:r>
            <a:r>
              <a:rPr lang="en-US" altLang="zh-CN" b="1" dirty="0" smtClean="0"/>
              <a:t>Science</a:t>
            </a:r>
            <a:r>
              <a:rPr lang="zh-CN" altLang="en-US" b="1" dirty="0" smtClean="0"/>
              <a:t>论文被撤稿</a:t>
            </a:r>
            <a:endParaRPr lang="en-US" altLang="zh-CN" b="1" dirty="0" smtClean="0"/>
          </a:p>
          <a:p>
            <a:pPr marL="363538" indent="-363538">
              <a:lnSpc>
                <a:spcPct val="150000"/>
              </a:lnSpc>
              <a:spcBef>
                <a:spcPts val="0"/>
              </a:spcBef>
            </a:pPr>
            <a:r>
              <a:rPr lang="zh-CN" altLang="en-US" b="1" dirty="0" smtClean="0"/>
              <a:t>青岛大学桂日军由于严重学术不端，被撤稿</a:t>
            </a:r>
            <a:r>
              <a:rPr lang="en-US" altLang="zh-CN" b="1" dirty="0" smtClean="0"/>
              <a:t>13</a:t>
            </a:r>
            <a:r>
              <a:rPr lang="zh-CN" altLang="en-US" b="1" dirty="0" smtClean="0"/>
              <a:t>篇</a:t>
            </a:r>
            <a:endParaRPr lang="en-US" altLang="zh-CN" b="1" dirty="0" smtClean="0"/>
          </a:p>
          <a:p>
            <a:pPr marL="363538" indent="-363538">
              <a:lnSpc>
                <a:spcPct val="150000"/>
              </a:lnSpc>
              <a:spcBef>
                <a:spcPts val="0"/>
              </a:spcBef>
            </a:pPr>
            <a:r>
              <a:rPr lang="zh-CN" altLang="en-US" b="1" dirty="0" smtClean="0"/>
              <a:t>涉嫌论文买卖，中国学者在</a:t>
            </a:r>
            <a:r>
              <a:rPr lang="en-US" altLang="zh-CN" b="1" dirty="0" smtClean="0"/>
              <a:t>55</a:t>
            </a:r>
            <a:r>
              <a:rPr lang="zh-CN" altLang="en-US" b="1" dirty="0" smtClean="0"/>
              <a:t>个国际期刊上发表的</a:t>
            </a:r>
            <a:r>
              <a:rPr lang="en-US" altLang="zh-CN" b="1" dirty="0" smtClean="0"/>
              <a:t>576</a:t>
            </a:r>
            <a:r>
              <a:rPr lang="zh-CN" altLang="en-US" b="1" dirty="0" smtClean="0"/>
              <a:t>篇医学论文被撤稿</a:t>
            </a:r>
            <a:endParaRPr lang="en-US" altLang="zh-CN" b="1" dirty="0" smtClean="0"/>
          </a:p>
          <a:p>
            <a:pPr marL="363538" indent="-363538">
              <a:lnSpc>
                <a:spcPct val="150000"/>
              </a:lnSpc>
              <a:spcBef>
                <a:spcPts val="0"/>
              </a:spcBef>
            </a:pPr>
            <a:r>
              <a:rPr lang="zh-CN" altLang="en-US" b="1" dirty="0" smtClean="0"/>
              <a:t>涉嫌论文买卖，</a:t>
            </a:r>
            <a:r>
              <a:rPr lang="en-US" altLang="zh-CN" b="1" dirty="0" smtClean="0"/>
              <a:t>100</a:t>
            </a:r>
            <a:r>
              <a:rPr lang="zh-CN" altLang="en-US" b="1" dirty="0" smtClean="0"/>
              <a:t>多张图片拼接成</a:t>
            </a:r>
            <a:r>
              <a:rPr lang="en-US" altLang="zh-CN" b="1" dirty="0" smtClean="0"/>
              <a:t>121</a:t>
            </a:r>
            <a:r>
              <a:rPr lang="zh-CN" altLang="en-US" b="1" dirty="0" smtClean="0"/>
              <a:t>篇论文（医学），</a:t>
            </a:r>
            <a:r>
              <a:rPr lang="en-US" altLang="zh-CN" b="1" dirty="0" smtClean="0"/>
              <a:t>74</a:t>
            </a:r>
            <a:r>
              <a:rPr lang="zh-CN" altLang="en-US" b="1" dirty="0" smtClean="0"/>
              <a:t>篇被撤稿，其余</a:t>
            </a:r>
            <a:r>
              <a:rPr lang="en-US" altLang="zh-CN" b="1" dirty="0" smtClean="0"/>
              <a:t>47</a:t>
            </a:r>
            <a:r>
              <a:rPr lang="zh-CN" altLang="en-US" b="1" dirty="0" smtClean="0"/>
              <a:t>篇等待处理</a:t>
            </a:r>
            <a:endParaRPr lang="en-US" altLang="zh-CN" b="1" dirty="0" smtClean="0"/>
          </a:p>
          <a:p>
            <a:pPr marL="363538" indent="-363538">
              <a:lnSpc>
                <a:spcPct val="150000"/>
              </a:lnSpc>
              <a:spcBef>
                <a:spcPts val="0"/>
              </a:spcBef>
            </a:pPr>
            <a:r>
              <a:rPr lang="zh-CN" altLang="en-US" b="1" dirty="0" smtClean="0"/>
              <a:t>天津大学张裕卿及女张丝萌涉嫌严重学术不端，学校解除张裕卿聘用合同</a:t>
            </a:r>
            <a:endParaRPr lang="en-US" altLang="zh-CN" b="1" dirty="0" smtClean="0"/>
          </a:p>
          <a:p>
            <a:pPr marL="363538" indent="-363538">
              <a:lnSpc>
                <a:spcPct val="150000"/>
              </a:lnSpc>
              <a:spcBef>
                <a:spcPts val="0"/>
              </a:spcBef>
            </a:pPr>
            <a:endParaRPr lang="zh-CN" altLang="zh-CN" b="1" dirty="0" smtClean="0"/>
          </a:p>
        </p:txBody>
      </p:sp>
      <p:grpSp>
        <p:nvGrpSpPr>
          <p:cNvPr id="3" name="组合 11"/>
          <p:cNvGrpSpPr/>
          <p:nvPr/>
        </p:nvGrpSpPr>
        <p:grpSpPr>
          <a:xfrm>
            <a:off x="3118759" y="1053066"/>
            <a:ext cx="6147706" cy="713258"/>
            <a:chOff x="-4122495" y="1476094"/>
            <a:chExt cx="16226612" cy="713258"/>
          </a:xfrm>
        </p:grpSpPr>
        <p:sp>
          <p:nvSpPr>
            <p:cNvPr id="13" name="圆角矩形 12"/>
            <p:cNvSpPr/>
            <p:nvPr/>
          </p:nvSpPr>
          <p:spPr>
            <a:xfrm>
              <a:off x="-4122495" y="1476094"/>
              <a:ext cx="16226612"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zh-CN" sz="3200" dirty="0" smtClean="0"/>
                <a:t>2020</a:t>
              </a:r>
              <a:r>
                <a:rPr lang="zh-CN" altLang="en-US" sz="3200" dirty="0" smtClean="0"/>
                <a:t>年学术不端</a:t>
              </a:r>
              <a:r>
                <a:rPr lang="en-US" altLang="zh-CN" sz="3200" dirty="0" smtClean="0"/>
                <a:t>/</a:t>
              </a:r>
              <a:r>
                <a:rPr lang="zh-CN" altLang="en-US" sz="3200" dirty="0" smtClean="0"/>
                <a:t>撤稿典型案例</a:t>
              </a:r>
              <a:endParaRPr lang="zh-CN" altLang="en-US" sz="3200" dirty="0"/>
            </a:p>
          </p:txBody>
        </p:sp>
        <p:sp>
          <p:nvSpPr>
            <p:cNvPr id="14" name="标题 1"/>
            <p:cNvSpPr txBox="1">
              <a:spLocks/>
            </p:cNvSpPr>
            <p:nvPr/>
          </p:nvSpPr>
          <p:spPr>
            <a:xfrm>
              <a:off x="-3942645" y="1588768"/>
              <a:ext cx="15347336" cy="581417"/>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2030489905"/>
      </p:ext>
    </p:extLst>
  </p:cSld>
  <p:clrMapOvr>
    <a:masterClrMapping/>
  </p:clrMapOvr>
  <p:transition spd="slow">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形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261600" y="174625"/>
            <a:ext cx="1257300"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文本框 11"/>
          <p:cNvSpPr txBox="1"/>
          <p:nvPr/>
        </p:nvSpPr>
        <p:spPr>
          <a:xfrm>
            <a:off x="1558144" y="2105561"/>
            <a:ext cx="2531462" cy="2646878"/>
          </a:xfrm>
          <a:prstGeom prst="rect">
            <a:avLst/>
          </a:prstGeom>
          <a:noFill/>
        </p:spPr>
        <p:txBody>
          <a:bodyPr wrap="none">
            <a:spAutoFit/>
          </a:bodyPr>
          <a:lstStyle/>
          <a:p>
            <a:pPr fontAlgn="auto">
              <a:spcBef>
                <a:spcPts val="0"/>
              </a:spcBef>
              <a:spcAft>
                <a:spcPts val="0"/>
              </a:spcAft>
              <a:buFontTx/>
              <a:buNone/>
              <a:defRPr/>
            </a:pPr>
            <a:r>
              <a:rPr lang="en-US" altLang="zh-CN" sz="16600" spc="300" dirty="0">
                <a:gradFill>
                  <a:gsLst>
                    <a:gs pos="0">
                      <a:srgbClr val="1B6298"/>
                    </a:gs>
                    <a:gs pos="90000">
                      <a:schemeClr val="bg1"/>
                    </a:gs>
                  </a:gsLst>
                  <a:lin ang="5400000" scaled="1"/>
                </a:gradFill>
                <a:latin typeface="Impact" panose="020B0806030902050204" pitchFamily="34" charset="0"/>
                <a:ea typeface="微软雅黑" panose="020B0503020204020204" pitchFamily="34" charset="-122"/>
              </a:rPr>
              <a:t>03</a:t>
            </a:r>
            <a:endParaRPr lang="zh-CN" altLang="en-US" sz="16600" spc="300" dirty="0">
              <a:gradFill>
                <a:gsLst>
                  <a:gs pos="0">
                    <a:srgbClr val="1B6298"/>
                  </a:gs>
                  <a:gs pos="90000">
                    <a:schemeClr val="bg1"/>
                  </a:gs>
                </a:gsLst>
                <a:lin ang="5400000" scaled="1"/>
              </a:gradFill>
              <a:latin typeface="Impact" panose="020B0806030902050204" pitchFamily="34" charset="0"/>
              <a:ea typeface="微软雅黑" panose="020B0503020204020204" pitchFamily="34" charset="-122"/>
            </a:endParaRPr>
          </a:p>
        </p:txBody>
      </p:sp>
      <p:sp>
        <p:nvSpPr>
          <p:cNvPr id="13" name="标题 1"/>
          <p:cNvSpPr txBox="1"/>
          <p:nvPr/>
        </p:nvSpPr>
        <p:spPr>
          <a:xfrm>
            <a:off x="5253492" y="1928813"/>
            <a:ext cx="4036332" cy="1636712"/>
          </a:xfrm>
          <a:prstGeom prst="rect">
            <a:avLst/>
          </a:prstGeom>
        </p:spPr>
        <p:txBody>
          <a:bodyPr lIns="0" anchor="ctr">
            <a:normAutofit/>
          </a:bodyPr>
          <a:lstStyle>
            <a:lvl1pPr algn="l" defTabSz="914400" rtl="0" eaLnBrk="1" latinLnBrk="0" hangingPunct="1">
              <a:lnSpc>
                <a:spcPct val="90000"/>
              </a:lnSpc>
              <a:spcBef>
                <a:spcPct val="0"/>
              </a:spcBef>
              <a:buNone/>
              <a:defRPr sz="4000" b="1" kern="1200" spc="100" baseline="0">
                <a:solidFill>
                  <a:schemeClr val="tx1">
                    <a:lumMod val="75000"/>
                    <a:lumOff val="25000"/>
                  </a:schemeClr>
                </a:solidFill>
                <a:latin typeface="+mj-lt"/>
                <a:ea typeface="+mj-ea"/>
                <a:cs typeface="+mj-cs"/>
              </a:defRPr>
            </a:lvl1pPr>
          </a:lstStyle>
          <a:p>
            <a:pPr fontAlgn="auto">
              <a:spcAft>
                <a:spcPts val="0"/>
              </a:spcAft>
              <a:buFontTx/>
              <a:buNone/>
              <a:defRPr/>
            </a:pPr>
            <a:r>
              <a:rPr lang="zh-CN" altLang="en-US" dirty="0" smtClean="0">
                <a:solidFill>
                  <a:sysClr val="windowText" lastClr="000000">
                    <a:lumMod val="75000"/>
                    <a:lumOff val="25000"/>
                  </a:sysClr>
                </a:solidFill>
                <a:latin typeface="微软雅黑" pitchFamily="34" charset="-122"/>
                <a:ea typeface="微软雅黑" pitchFamily="34" charset="-122"/>
              </a:rPr>
              <a:t>审稿意见回复</a:t>
            </a:r>
            <a:endParaRPr lang="zh-CN" altLang="en-US" dirty="0">
              <a:solidFill>
                <a:sysClr val="windowText" lastClr="000000">
                  <a:lumMod val="75000"/>
                  <a:lumOff val="25000"/>
                </a:sysClr>
              </a:solidFill>
              <a:latin typeface="微软雅黑" pitchFamily="34" charset="-122"/>
              <a:ea typeface="微软雅黑" pitchFamily="34" charset="-122"/>
            </a:endParaRPr>
          </a:p>
        </p:txBody>
      </p:sp>
      <p:cxnSp>
        <p:nvCxnSpPr>
          <p:cNvPr id="15" name="直接连接符 14"/>
          <p:cNvCxnSpPr>
            <a:cxnSpLocks noChangeShapeType="1"/>
          </p:cNvCxnSpPr>
          <p:nvPr/>
        </p:nvCxnSpPr>
        <p:spPr bwMode="auto">
          <a:xfrm>
            <a:off x="4793796" y="1859643"/>
            <a:ext cx="0" cy="2571750"/>
          </a:xfrm>
          <a:prstGeom prst="line">
            <a:avLst/>
          </a:prstGeom>
          <a:noFill/>
          <a:ln w="12700">
            <a:solidFill>
              <a:srgbClr val="7F7F7F"/>
            </a:solidFill>
            <a:prstDash val="dashDot"/>
            <a:miter lim="800000"/>
            <a:headEnd/>
            <a:tailEnd/>
          </a:ln>
          <a:extLst>
            <a:ext uri="{909E8E84-426E-40DD-AFC4-6F175D3DCCD1}">
              <a14:hiddenFill xmlns="" xmlns:a14="http://schemas.microsoft.com/office/drawing/2010/main">
                <a:noFill/>
              </a14:hiddenFill>
            </a:ext>
          </a:extLst>
        </p:spPr>
      </p:cxnSp>
      <p:sp>
        <p:nvSpPr>
          <p:cNvPr id="16" name="矩形 15"/>
          <p:cNvSpPr/>
          <p:nvPr/>
        </p:nvSpPr>
        <p:spPr>
          <a:xfrm>
            <a:off x="5559425" y="3432175"/>
            <a:ext cx="720725" cy="101600"/>
          </a:xfrm>
          <a:prstGeom prst="rect">
            <a:avLst/>
          </a:prstGeom>
          <a:gradFill>
            <a:gsLst>
              <a:gs pos="0">
                <a:srgbClr val="1B6298"/>
              </a:gs>
              <a:gs pos="100000">
                <a:srgbClr val="5C307D"/>
              </a:gs>
            </a:gsLst>
            <a:lin ang="0" scaled="0"/>
          </a:gradFill>
          <a:ln w="12700" cap="flat" cmpd="sng" algn="ctr">
            <a:noFill/>
            <a:prstDash val="solid"/>
            <a:miter lim="800000"/>
          </a:ln>
          <a:effectLst/>
        </p:spPr>
        <p:txBody>
          <a:bodyPr anchor="ctr"/>
          <a:lstStyle/>
          <a:p>
            <a:pPr algn="ctr" fontAlgn="auto">
              <a:spcBef>
                <a:spcPts val="0"/>
              </a:spcBef>
              <a:spcAft>
                <a:spcPts val="0"/>
              </a:spcAft>
              <a:buFontTx/>
              <a:buNone/>
              <a:defRPr/>
            </a:pPr>
            <a:endParaRPr lang="zh-CN" altLang="en-US" kern="0">
              <a:solidFill>
                <a:prstClr val="white"/>
              </a:solidFill>
              <a:latin typeface="Arial" panose="020B0604020202020204"/>
              <a:ea typeface="微软雅黑" panose="020B0503020204020204" pitchFamily="34" charset="-122"/>
            </a:endParaRPr>
          </a:p>
        </p:txBody>
      </p:sp>
      <p:sp>
        <p:nvSpPr>
          <p:cNvPr id="17" name="文本框 16"/>
          <p:cNvSpPr txBox="1"/>
          <p:nvPr/>
        </p:nvSpPr>
        <p:spPr>
          <a:xfrm>
            <a:off x="660400" y="6583363"/>
            <a:ext cx="1941513" cy="246062"/>
          </a:xfrm>
          <a:prstGeom prst="rect">
            <a:avLst/>
          </a:prstGeom>
          <a:noFill/>
        </p:spPr>
        <p:txBody>
          <a:bodyPr wrap="none">
            <a:spAutoFit/>
          </a:bodyPr>
          <a:lstStyle/>
          <a:p>
            <a:pPr fontAlgn="auto">
              <a:spcBef>
                <a:spcPts val="0"/>
              </a:spcBef>
              <a:spcAft>
                <a:spcPts val="0"/>
              </a:spcAft>
              <a:buFontTx/>
              <a:buNone/>
              <a:defRPr/>
            </a:pPr>
            <a:r>
              <a:rPr lang="zh-CN" altLang="en-US" sz="1000" spc="600" dirty="0">
                <a:solidFill>
                  <a:prstClr val="white"/>
                </a:solidFill>
                <a:latin typeface="微软雅黑" panose="020B0503020204020204" pitchFamily="34" charset="-122"/>
                <a:ea typeface="微软雅黑" panose="020B0503020204020204" pitchFamily="34" charset="-122"/>
              </a:rPr>
              <a:t>自强不息 厚德载物</a:t>
            </a:r>
          </a:p>
        </p:txBody>
      </p:sp>
      <p:sp>
        <p:nvSpPr>
          <p:cNvPr id="18" name="矩形 17"/>
          <p:cNvSpPr/>
          <p:nvPr/>
        </p:nvSpPr>
        <p:spPr>
          <a:xfrm>
            <a:off x="0" y="6570663"/>
            <a:ext cx="12192000" cy="287337"/>
          </a:xfrm>
          <a:prstGeom prst="rect">
            <a:avLst/>
          </a:prstGeom>
          <a:solidFill>
            <a:srgbClr val="1C6299"/>
          </a:solidFill>
          <a:ln w="12700" cap="flat" cmpd="sng" algn="ctr">
            <a:noFill/>
            <a:prstDash val="solid"/>
            <a:miter lim="800000"/>
          </a:ln>
          <a:effectLst/>
        </p:spPr>
        <p:txBody>
          <a:bodyPr anchor="ctr"/>
          <a:lstStyle/>
          <a:p>
            <a:pPr algn="ctr" fontAlgn="auto">
              <a:spcBef>
                <a:spcPts val="0"/>
              </a:spcBef>
              <a:spcAft>
                <a:spcPts val="0"/>
              </a:spcAft>
              <a:buFontTx/>
              <a:buNone/>
              <a:defRPr/>
            </a:pPr>
            <a:endParaRPr lang="zh-CN" altLang="en-US" kern="0">
              <a:solidFill>
                <a:prstClr val="white"/>
              </a:solidFill>
              <a:latin typeface="Arial" panose="020B0604020202020204"/>
              <a:ea typeface="微软雅黑" panose="020B0503020204020204" pitchFamily="34" charset="-122"/>
            </a:endParaRPr>
          </a:p>
        </p:txBody>
      </p:sp>
      <p:sp>
        <p:nvSpPr>
          <p:cNvPr id="19" name="文本框 18"/>
          <p:cNvSpPr txBox="1"/>
          <p:nvPr/>
        </p:nvSpPr>
        <p:spPr>
          <a:xfrm>
            <a:off x="593725" y="6583363"/>
            <a:ext cx="2032000" cy="246062"/>
          </a:xfrm>
          <a:prstGeom prst="rect">
            <a:avLst/>
          </a:prstGeom>
          <a:noFill/>
        </p:spPr>
        <p:txBody>
          <a:bodyPr wrap="none">
            <a:spAutoFit/>
          </a:bodyPr>
          <a:lstStyle/>
          <a:p>
            <a:pPr fontAlgn="auto">
              <a:defRPr/>
            </a:pPr>
            <a:r>
              <a:rPr lang="zh-CN" altLang="en-US" sz="1000" spc="600" noProof="1">
                <a:solidFill>
                  <a:prstClr val="white"/>
                </a:solidFill>
                <a:latin typeface="微软雅黑" panose="020B0503020204020204" pitchFamily="34" charset="-122"/>
                <a:ea typeface="微软雅黑" panose="020B0503020204020204" pitchFamily="34" charset="-122"/>
              </a:rPr>
              <a:t>知行合一、经世致用</a:t>
            </a:r>
            <a:endParaRPr lang="zh-CN" altLang="en-US" sz="1000" spc="600" dirty="0">
              <a:solidFill>
                <a:prstClr val="white"/>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9137650" y="6583363"/>
            <a:ext cx="2484438" cy="246062"/>
          </a:xfrm>
          <a:prstGeom prst="rect">
            <a:avLst/>
          </a:prstGeom>
          <a:noFill/>
        </p:spPr>
        <p:txBody>
          <a:bodyPr wrap="none">
            <a:spAutoFit/>
          </a:bodyPr>
          <a:lstStyle/>
          <a:p>
            <a:pPr algn="r" fontAlgn="auto">
              <a:defRPr/>
            </a:pPr>
            <a:r>
              <a:rPr lang="en-US" altLang="zh-CN" sz="1000" spc="300" noProof="1">
                <a:solidFill>
                  <a:prstClr val="white"/>
                </a:solidFill>
                <a:latin typeface="Arial" panose="020B0604020202020204" pitchFamily="34" charset="0"/>
                <a:ea typeface="微软雅黑" panose="020B0503020204020204" pitchFamily="34" charset="-122"/>
                <a:cs typeface="Arial" panose="020B0604020202020204" pitchFamily="34" charset="0"/>
              </a:rPr>
              <a:t>Central South University</a:t>
            </a:r>
            <a:endParaRPr lang="zh-CN" altLang="en-US" sz="1000" spc="3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任意多边形: 形状 20"/>
          <p:cNvSpPr/>
          <p:nvPr/>
        </p:nvSpPr>
        <p:spPr>
          <a:xfrm flipH="1">
            <a:off x="0" y="0"/>
            <a:ext cx="12192000" cy="723900"/>
          </a:xfrm>
          <a:custGeom>
            <a:avLst/>
            <a:gdLst>
              <a:gd name="connsiteX0" fmla="*/ 12192000 w 12192000"/>
              <a:gd name="connsiteY0" fmla="*/ 0 h 723900"/>
              <a:gd name="connsiteX1" fmla="*/ 2755900 w 12192000"/>
              <a:gd name="connsiteY1" fmla="*/ 0 h 723900"/>
              <a:gd name="connsiteX2" fmla="*/ 4 w 12192000"/>
              <a:gd name="connsiteY2" fmla="*/ 0 h 723900"/>
              <a:gd name="connsiteX3" fmla="*/ 0 w 12192000"/>
              <a:gd name="connsiteY3" fmla="*/ 0 h 723900"/>
              <a:gd name="connsiteX4" fmla="*/ 0 w 12192000"/>
              <a:gd name="connsiteY4" fmla="*/ 723900 h 723900"/>
              <a:gd name="connsiteX5" fmla="*/ 1987354 w 12192000"/>
              <a:gd name="connsiteY5" fmla="*/ 723900 h 723900"/>
              <a:gd name="connsiteX6" fmla="*/ 2038350 w 12192000"/>
              <a:gd name="connsiteY6" fmla="*/ 717550 h 723900"/>
              <a:gd name="connsiteX7" fmla="*/ 2753650 w 12192000"/>
              <a:gd name="connsiteY7" fmla="*/ 288000 h 723900"/>
              <a:gd name="connsiteX8" fmla="*/ 12192000 w 12192000"/>
              <a:gd name="connsiteY8" fmla="*/ 2880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723900">
                <a:moveTo>
                  <a:pt x="12192000" y="0"/>
                </a:moveTo>
                <a:lnTo>
                  <a:pt x="2755900" y="0"/>
                </a:lnTo>
                <a:lnTo>
                  <a:pt x="4" y="0"/>
                </a:lnTo>
                <a:lnTo>
                  <a:pt x="0" y="0"/>
                </a:lnTo>
                <a:lnTo>
                  <a:pt x="0" y="723900"/>
                </a:lnTo>
                <a:lnTo>
                  <a:pt x="1987354" y="723900"/>
                </a:lnTo>
                <a:lnTo>
                  <a:pt x="2038350" y="717550"/>
                </a:lnTo>
                <a:cubicBezTo>
                  <a:pt x="2497291" y="642783"/>
                  <a:pt x="2432975" y="321492"/>
                  <a:pt x="2753650" y="288000"/>
                </a:cubicBezTo>
                <a:cubicBezTo>
                  <a:pt x="3074325" y="254508"/>
                  <a:pt x="9045883" y="288000"/>
                  <a:pt x="12192000" y="288000"/>
                </a:cubicBezTo>
                <a:close/>
              </a:path>
            </a:pathLst>
          </a:custGeom>
          <a:solidFill>
            <a:srgbClr val="1C6299"/>
          </a:solidFill>
          <a:ln w="12700" cap="flat" cmpd="sng" algn="ctr">
            <a:noFill/>
            <a:prstDash val="solid"/>
            <a:miter lim="800000"/>
          </a:ln>
          <a:effectLst/>
        </p:spPr>
        <p:txBody>
          <a:bodyPr anchor="ctr"/>
          <a:lstStyle/>
          <a:p>
            <a:pPr algn="ctr" fontAlgn="auto">
              <a:spcBef>
                <a:spcPts val="0"/>
              </a:spcBef>
              <a:spcAft>
                <a:spcPts val="0"/>
              </a:spcAft>
              <a:buFontTx/>
              <a:buNone/>
              <a:defRPr/>
            </a:pPr>
            <a:endParaRPr lang="zh-CN" altLang="en-US" kern="0">
              <a:solidFill>
                <a:prstClr val="white"/>
              </a:solidFill>
              <a:latin typeface="Arial" panose="020B0604020202020204"/>
              <a:ea typeface="微软雅黑" panose="020B0503020204020204" pitchFamily="34" charset="-122"/>
            </a:endParaRPr>
          </a:p>
        </p:txBody>
      </p:sp>
      <p:sp>
        <p:nvSpPr>
          <p:cNvPr id="23" name="椭圆 22"/>
          <p:cNvSpPr/>
          <p:nvPr/>
        </p:nvSpPr>
        <p:spPr>
          <a:xfrm>
            <a:off x="8916988" y="596900"/>
            <a:ext cx="6453187" cy="5937250"/>
          </a:xfrm>
          <a:prstGeom prst="ellipse">
            <a:avLst/>
          </a:prstGeom>
          <a:blipFill dpi="0" rotWithShape="1">
            <a:blip r:embed="rId4" cstate="print">
              <a:alphaModFix amt="1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defTabSz="963930" fontAlgn="auto">
              <a:spcBef>
                <a:spcPts val="0"/>
              </a:spcBef>
              <a:spcAft>
                <a:spcPts val="0"/>
              </a:spcAft>
            </a:pPr>
            <a:endParaRPr lang="zh-CN" altLang="en-US" sz="1900" noProof="1">
              <a:solidFill>
                <a:prstClr val="white"/>
              </a:solidFill>
              <a:latin typeface="Calibri" panose="020F0502020204030204"/>
              <a:ea typeface="宋体" panose="02010600030101010101" pitchFamily="2" charset="-122"/>
            </a:endParaRPr>
          </a:p>
        </p:txBody>
      </p:sp>
      <p:sp>
        <p:nvSpPr>
          <p:cNvPr id="14" name="TextBox 13"/>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bg1"/>
                </a:solidFill>
              </a:rPr>
              <a:t>《</a:t>
            </a:r>
            <a:r>
              <a:rPr lang="zh-CN" altLang="en-US" sz="1600" b="1" dirty="0" smtClean="0">
                <a:solidFill>
                  <a:schemeClr val="bg1"/>
                </a:solidFill>
              </a:rPr>
              <a:t>中国有色金属学报（英文版）</a:t>
            </a:r>
            <a:r>
              <a:rPr lang="en-US" altLang="zh-CN" sz="1600" b="1" dirty="0" smtClean="0">
                <a:solidFill>
                  <a:schemeClr val="bg1"/>
                </a:solidFill>
              </a:rPr>
              <a:t>》</a:t>
            </a:r>
            <a:r>
              <a:rPr lang="zh-CN" altLang="en-US" sz="1600" b="1" dirty="0" smtClean="0">
                <a:solidFill>
                  <a:schemeClr val="bg1"/>
                </a:solidFill>
              </a:rPr>
              <a:t>编辑部</a:t>
            </a:r>
            <a:endParaRPr lang="en-US" altLang="zh-CN" sz="1600" b="1" dirty="0" smtClean="0">
              <a:solidFill>
                <a:schemeClr val="bg1"/>
              </a:solidFill>
              <a:latin typeface="宋体" pitchFamily="2" charset="-122"/>
              <a:ea typeface="宋体" pitchFamily="2" charset="-122"/>
            </a:endParaRPr>
          </a:p>
          <a:p>
            <a:endParaRPr lang="zh-CN" altLang="en-US" sz="1600" dirty="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anim calcmode="lin" valueType="num">
                                      <p:cBhvr>
                                        <p:cTn id="10" dur="500" fill="hold"/>
                                        <p:tgtEl>
                                          <p:spTgt spid="12"/>
                                        </p:tgtEl>
                                        <p:attrNameLst>
                                          <p:attrName>ppt_x</p:attrName>
                                        </p:attrNameLst>
                                      </p:cBhvr>
                                      <p:tavLst>
                                        <p:tav tm="0">
                                          <p:val>
                                            <p:fltVal val="0.5"/>
                                          </p:val>
                                        </p:tav>
                                        <p:tav tm="100000">
                                          <p:val>
                                            <p:strVal val="#ppt_x"/>
                                          </p:val>
                                        </p:tav>
                                      </p:tavLst>
                                    </p:anim>
                                    <p:anim calcmode="lin" valueType="num">
                                      <p:cBhvr>
                                        <p:cTn id="11" dur="500" fill="hold"/>
                                        <p:tgtEl>
                                          <p:spTgt spid="1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anim calcmode="lin" valueType="num">
                                      <p:cBhvr>
                                        <p:cTn id="17" dur="500" fill="hold"/>
                                        <p:tgtEl>
                                          <p:spTgt spid="15"/>
                                        </p:tgtEl>
                                        <p:attrNameLst>
                                          <p:attrName>ppt_x</p:attrName>
                                        </p:attrNameLst>
                                      </p:cBhvr>
                                      <p:tavLst>
                                        <p:tav tm="0">
                                          <p:val>
                                            <p:fltVal val="0.5"/>
                                          </p:val>
                                        </p:tav>
                                        <p:tav tm="100000">
                                          <p:val>
                                            <p:strVal val="#ppt_x"/>
                                          </p:val>
                                        </p:tav>
                                      </p:tavLst>
                                    </p:anim>
                                    <p:anim calcmode="lin" valueType="num">
                                      <p:cBhvr>
                                        <p:cTn id="18" dur="500" fill="hold"/>
                                        <p:tgtEl>
                                          <p:spTgt spid="15"/>
                                        </p:tgtEl>
                                        <p:attrNameLst>
                                          <p:attrName>ppt_y</p:attrName>
                                        </p:attrNameLst>
                                      </p:cBhvr>
                                      <p:tavLst>
                                        <p:tav tm="0">
                                          <p:val>
                                            <p:fltVal val="0.5"/>
                                          </p:val>
                                        </p:tav>
                                        <p:tav tm="100000">
                                          <p:val>
                                            <p:strVal val="#ppt_y"/>
                                          </p:val>
                                        </p:tav>
                                      </p:tavLst>
                                    </p:anim>
                                  </p:childTnLst>
                                </p:cTn>
                              </p:par>
                            </p:childTnLst>
                          </p:cTn>
                        </p:par>
                        <p:par>
                          <p:cTn id="19" fill="hold" nodeType="afterGroup">
                            <p:stCondLst>
                              <p:cond delay="75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750"/>
                                        <p:tgtEl>
                                          <p:spTgt spid="13"/>
                                        </p:tgtEl>
                                      </p:cBhvr>
                                    </p:animEffect>
                                    <p:anim calcmode="lin" valueType="num">
                                      <p:cBhvr>
                                        <p:cTn id="23" dur="750" fill="hold"/>
                                        <p:tgtEl>
                                          <p:spTgt spid="13"/>
                                        </p:tgtEl>
                                        <p:attrNameLst>
                                          <p:attrName>ppt_x</p:attrName>
                                        </p:attrNameLst>
                                      </p:cBhvr>
                                      <p:tavLst>
                                        <p:tav tm="0">
                                          <p:val>
                                            <p:strVal val="#ppt_x"/>
                                          </p:val>
                                        </p:tav>
                                        <p:tav tm="100000">
                                          <p:val>
                                            <p:strVal val="#ppt_x"/>
                                          </p:val>
                                        </p:tav>
                                      </p:tavLst>
                                    </p:anim>
                                    <p:anim calcmode="lin" valueType="num">
                                      <p:cBhvr>
                                        <p:cTn id="24" dur="75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750"/>
                                        <p:tgtEl>
                                          <p:spTgt spid="16"/>
                                        </p:tgtEl>
                                      </p:cBhvr>
                                    </p:animEffect>
                                    <p:anim calcmode="lin" valueType="num">
                                      <p:cBhvr>
                                        <p:cTn id="28" dur="750" fill="hold"/>
                                        <p:tgtEl>
                                          <p:spTgt spid="16"/>
                                        </p:tgtEl>
                                        <p:attrNameLst>
                                          <p:attrName>ppt_x</p:attrName>
                                        </p:attrNameLst>
                                      </p:cBhvr>
                                      <p:tavLst>
                                        <p:tav tm="0">
                                          <p:val>
                                            <p:strVal val="#ppt_x"/>
                                          </p:val>
                                        </p:tav>
                                        <p:tav tm="100000">
                                          <p:val>
                                            <p:strVal val="#ppt_x"/>
                                          </p:val>
                                        </p:tav>
                                      </p:tavLst>
                                    </p:anim>
                                    <p:anim calcmode="lin" valueType="num">
                                      <p:cBhvr>
                                        <p:cTn id="29"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审稿意见回复</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3</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9" name="内容占位符 2"/>
          <p:cNvSpPr txBox="1">
            <a:spLocks/>
          </p:cNvSpPr>
          <p:nvPr/>
        </p:nvSpPr>
        <p:spPr>
          <a:xfrm>
            <a:off x="3144894" y="1603827"/>
            <a:ext cx="5889512" cy="4045857"/>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altLang="zh-CN" b="1" dirty="0" smtClean="0">
                <a:solidFill>
                  <a:schemeClr val="accent1">
                    <a:lumMod val="50000"/>
                  </a:schemeClr>
                </a:solidFill>
                <a:latin typeface="Calibri" pitchFamily="34" charset="0"/>
                <a:ea typeface="黑体" pitchFamily="49" charset="-122"/>
              </a:rPr>
              <a:t>3.1  </a:t>
            </a:r>
            <a:r>
              <a:rPr lang="zh-CN" altLang="en-US" b="1" dirty="0" smtClean="0">
                <a:solidFill>
                  <a:schemeClr val="accent1">
                    <a:lumMod val="50000"/>
                  </a:schemeClr>
                </a:solidFill>
                <a:latin typeface="Calibri" pitchFamily="34" charset="0"/>
                <a:ea typeface="黑体" pitchFamily="49" charset="-122"/>
              </a:rPr>
              <a:t>修改稿</a:t>
            </a:r>
            <a:r>
              <a:rPr lang="en-US" altLang="zh-CN" b="1" dirty="0" smtClean="0">
                <a:solidFill>
                  <a:schemeClr val="accent1">
                    <a:lumMod val="50000"/>
                  </a:schemeClr>
                </a:solidFill>
                <a:latin typeface="Calibri" pitchFamily="34" charset="0"/>
                <a:ea typeface="黑体" pitchFamily="49" charset="-122"/>
              </a:rPr>
              <a:t>cover letter</a:t>
            </a:r>
          </a:p>
          <a:p>
            <a:pPr marL="0" indent="0">
              <a:lnSpc>
                <a:spcPct val="150000"/>
              </a:lnSpc>
              <a:spcBef>
                <a:spcPts val="0"/>
              </a:spcBef>
              <a:buNone/>
            </a:pPr>
            <a:r>
              <a:rPr lang="en-US" altLang="zh-CN" b="1" dirty="0" smtClean="0">
                <a:solidFill>
                  <a:schemeClr val="accent1">
                    <a:lumMod val="50000"/>
                  </a:schemeClr>
                </a:solidFill>
                <a:latin typeface="Calibri" pitchFamily="34" charset="0"/>
                <a:ea typeface="黑体" pitchFamily="49" charset="-122"/>
              </a:rPr>
              <a:t>3.2  </a:t>
            </a:r>
            <a:r>
              <a:rPr lang="zh-CN" altLang="zh-CN" b="1" dirty="0" smtClean="0">
                <a:solidFill>
                  <a:schemeClr val="accent1">
                    <a:lumMod val="50000"/>
                  </a:schemeClr>
                </a:solidFill>
                <a:latin typeface="Calibri" pitchFamily="34" charset="0"/>
                <a:ea typeface="黑体" pitchFamily="49" charset="-122"/>
              </a:rPr>
              <a:t>检查清单</a:t>
            </a:r>
          </a:p>
          <a:p>
            <a:pPr marL="0" indent="0">
              <a:lnSpc>
                <a:spcPct val="150000"/>
              </a:lnSpc>
              <a:spcBef>
                <a:spcPts val="0"/>
              </a:spcBef>
              <a:buNone/>
            </a:pPr>
            <a:r>
              <a:rPr lang="en-US" altLang="zh-CN" b="1" dirty="0" smtClean="0">
                <a:solidFill>
                  <a:schemeClr val="accent1">
                    <a:lumMod val="50000"/>
                  </a:schemeClr>
                </a:solidFill>
                <a:latin typeface="Calibri" pitchFamily="34" charset="0"/>
                <a:ea typeface="黑体" pitchFamily="49" charset="-122"/>
              </a:rPr>
              <a:t>3.3  </a:t>
            </a:r>
            <a:r>
              <a:rPr lang="zh-CN" altLang="en-US" b="1" dirty="0" smtClean="0">
                <a:solidFill>
                  <a:schemeClr val="accent1">
                    <a:lumMod val="50000"/>
                  </a:schemeClr>
                </a:solidFill>
                <a:latin typeface="Calibri" pitchFamily="34" charset="0"/>
                <a:ea typeface="黑体" pitchFamily="49" charset="-122"/>
              </a:rPr>
              <a:t>处理审稿意见建议遵循的流程</a:t>
            </a:r>
            <a:endParaRPr lang="en-US" altLang="zh-CN" b="1" dirty="0" smtClean="0">
              <a:solidFill>
                <a:schemeClr val="accent1">
                  <a:lumMod val="50000"/>
                </a:schemeClr>
              </a:solidFill>
              <a:latin typeface="Calibri" pitchFamily="34" charset="0"/>
              <a:ea typeface="黑体" pitchFamily="49" charset="-122"/>
            </a:endParaRPr>
          </a:p>
          <a:p>
            <a:pPr marL="0" indent="0">
              <a:lnSpc>
                <a:spcPct val="150000"/>
              </a:lnSpc>
              <a:spcBef>
                <a:spcPts val="0"/>
              </a:spcBef>
              <a:buNone/>
            </a:pPr>
            <a:r>
              <a:rPr lang="en-US" altLang="zh-CN" b="1" dirty="0" smtClean="0">
                <a:solidFill>
                  <a:schemeClr val="accent1">
                    <a:lumMod val="50000"/>
                  </a:schemeClr>
                </a:solidFill>
                <a:latin typeface="Calibri" pitchFamily="34" charset="0"/>
                <a:ea typeface="黑体" pitchFamily="49" charset="-122"/>
              </a:rPr>
              <a:t>3.4  </a:t>
            </a:r>
            <a:r>
              <a:rPr lang="zh-CN" altLang="en-US" b="1" dirty="0" smtClean="0">
                <a:solidFill>
                  <a:schemeClr val="accent1">
                    <a:lumMod val="50000"/>
                  </a:schemeClr>
                </a:solidFill>
                <a:latin typeface="Calibri" pitchFamily="34" charset="0"/>
                <a:ea typeface="黑体" pitchFamily="49" charset="-122"/>
              </a:rPr>
              <a:t>具体操作举例</a:t>
            </a:r>
            <a:endParaRPr lang="en-US" altLang="zh-CN" b="1" dirty="0" smtClean="0">
              <a:solidFill>
                <a:schemeClr val="accent1">
                  <a:lumMod val="50000"/>
                </a:schemeClr>
              </a:solidFill>
              <a:latin typeface="Calibri" pitchFamily="34" charset="0"/>
              <a:ea typeface="黑体" pitchFamily="49" charset="-122"/>
            </a:endParaRPr>
          </a:p>
          <a:p>
            <a:pPr marL="0" indent="0">
              <a:lnSpc>
                <a:spcPct val="150000"/>
              </a:lnSpc>
              <a:spcBef>
                <a:spcPts val="0"/>
              </a:spcBef>
              <a:buNone/>
            </a:pPr>
            <a:r>
              <a:rPr lang="en-US" altLang="zh-CN" b="1" dirty="0" smtClean="0">
                <a:solidFill>
                  <a:schemeClr val="accent1">
                    <a:lumMod val="50000"/>
                  </a:schemeClr>
                </a:solidFill>
                <a:latin typeface="Calibri" pitchFamily="34" charset="0"/>
                <a:ea typeface="黑体" pitchFamily="49" charset="-122"/>
              </a:rPr>
              <a:t>3.5  </a:t>
            </a:r>
            <a:r>
              <a:rPr lang="zh-CN" altLang="en-US" b="1" dirty="0" smtClean="0">
                <a:solidFill>
                  <a:schemeClr val="accent1">
                    <a:lumMod val="50000"/>
                  </a:schemeClr>
                </a:solidFill>
                <a:latin typeface="Calibri" pitchFamily="34" charset="0"/>
                <a:ea typeface="黑体" pitchFamily="49" charset="-122"/>
              </a:rPr>
              <a:t>常用句型</a:t>
            </a:r>
            <a:endParaRPr lang="en-US" altLang="zh-CN" b="1" dirty="0" smtClean="0">
              <a:solidFill>
                <a:schemeClr val="accent1">
                  <a:lumMod val="50000"/>
                </a:schemeClr>
              </a:solidFill>
              <a:latin typeface="Calibri" pitchFamily="34" charset="0"/>
              <a:ea typeface="黑体" pitchFamily="49" charset="-122"/>
            </a:endParaRPr>
          </a:p>
          <a:p>
            <a:pPr>
              <a:lnSpc>
                <a:spcPct val="150000"/>
              </a:lnSpc>
              <a:spcBef>
                <a:spcPts val="0"/>
              </a:spcBef>
            </a:pPr>
            <a:endParaRPr lang="zh-CN" altLang="en-US" b="1" dirty="0">
              <a:solidFill>
                <a:schemeClr val="accent1">
                  <a:lumMod val="50000"/>
                </a:schemeClr>
              </a:solidFill>
              <a:latin typeface="Calibri" pitchFamily="34" charset="0"/>
              <a:ea typeface="黑体" pitchFamily="49" charset="-122"/>
            </a:endParaRPr>
          </a:p>
        </p:txBody>
      </p:sp>
    </p:spTree>
    <p:extLst>
      <p:ext uri="{BB962C8B-B14F-4D97-AF65-F5344CB8AC3E}">
        <p14:creationId xmlns="" xmlns:p14="http://schemas.microsoft.com/office/powerpoint/2010/main" val="3231765804"/>
      </p:ext>
    </p:extLst>
  </p:cSld>
  <p:clrMapOvr>
    <a:masterClrMapping/>
  </p:clrMapOvr>
  <p:transition spd="slow">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审稿意见回复</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3</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812800" y="1364343"/>
            <a:ext cx="10706100" cy="6632242"/>
          </a:xfrm>
          <a:prstGeom prst="rect">
            <a:avLst/>
          </a:prstGeom>
        </p:spPr>
        <p:txBody>
          <a:bodyPr>
            <a:normAutofit fontScale="550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ts val="0"/>
              </a:spcBef>
              <a:buFont typeface="Arial" pitchFamily="34" charset="0"/>
              <a:buNone/>
            </a:pPr>
            <a:r>
              <a:rPr lang="zh-CN" altLang="en-US" b="1" dirty="0" smtClean="0">
                <a:latin typeface="Calibri" pitchFamily="34" charset="0"/>
              </a:rPr>
              <a:t>    </a:t>
            </a:r>
            <a:endParaRPr lang="zh-CN" altLang="zh-CN" b="1" dirty="0" smtClean="0">
              <a:latin typeface="Calibri" pitchFamily="34" charset="0"/>
            </a:endParaRPr>
          </a:p>
          <a:p>
            <a:pPr indent="33338">
              <a:lnSpc>
                <a:spcPct val="160000"/>
              </a:lnSpc>
              <a:spcBef>
                <a:spcPts val="0"/>
              </a:spcBef>
              <a:buFont typeface="Arial" pitchFamily="34" charset="0"/>
              <a:buNone/>
            </a:pPr>
            <a:r>
              <a:rPr lang="en-US" altLang="zh-CN" b="1" dirty="0" smtClean="0">
                <a:latin typeface="Calibri" pitchFamily="34" charset="0"/>
              </a:rPr>
              <a:t>Dear </a:t>
            </a:r>
            <a:r>
              <a:rPr lang="en-US" altLang="zh-CN" b="1" dirty="0" err="1" smtClean="0">
                <a:latin typeface="Calibri" pitchFamily="34" charset="0"/>
              </a:rPr>
              <a:t>Dr</a:t>
            </a:r>
            <a:r>
              <a:rPr lang="en-US" altLang="zh-CN" b="1" dirty="0" smtClean="0">
                <a:latin typeface="Calibri" pitchFamily="34" charset="0"/>
              </a:rPr>
              <a:t>/ Prof..</a:t>
            </a:r>
            <a:r>
              <a:rPr lang="zh-CN" altLang="zh-CN" b="1" dirty="0" smtClean="0">
                <a:latin typeface="Calibri" pitchFamily="34" charset="0"/>
              </a:rPr>
              <a:t>（写上负责你文章编辑的姓名，显得尊重，因为第一次的投稿不知道具体负责的编辑，只能用通用的</a:t>
            </a:r>
            <a:r>
              <a:rPr lang="en-US" altLang="zh-CN" b="1" dirty="0" smtClean="0">
                <a:latin typeface="Calibri" pitchFamily="34" charset="0"/>
              </a:rPr>
              <a:t>Editors</a:t>
            </a:r>
            <a:r>
              <a:rPr lang="zh-CN" altLang="zh-CN" b="1" dirty="0" smtClean="0">
                <a:latin typeface="Calibri" pitchFamily="34" charset="0"/>
              </a:rPr>
              <a:t>）</a:t>
            </a:r>
            <a:r>
              <a:rPr lang="en-US" altLang="zh-CN" b="1" dirty="0" smtClean="0">
                <a:latin typeface="Calibri" pitchFamily="34" charset="0"/>
              </a:rPr>
              <a:t>:</a:t>
            </a:r>
            <a:br>
              <a:rPr lang="en-US" altLang="zh-CN" b="1" dirty="0" smtClean="0">
                <a:latin typeface="Calibri" pitchFamily="34" charset="0"/>
              </a:rPr>
            </a:br>
            <a:r>
              <a:rPr lang="en-US" altLang="zh-CN" b="1" dirty="0" smtClean="0">
                <a:latin typeface="Calibri" pitchFamily="34" charset="0"/>
              </a:rPr>
              <a:t>On behalf of my co-authors, we thank you very much for giving us an opportunity to revise our manuscript, we appreciate editor and reviewers very much for their positive and constructive comments and suggestions on our manuscript entitled “Paper Title”. (ID: </a:t>
            </a:r>
            <a:r>
              <a:rPr lang="zh-CN" altLang="zh-CN" b="1" dirty="0" smtClean="0">
                <a:latin typeface="Calibri" pitchFamily="34" charset="0"/>
              </a:rPr>
              <a:t>文章稿号</a:t>
            </a:r>
            <a:r>
              <a:rPr lang="en-US" altLang="zh-CN" b="1" dirty="0" smtClean="0">
                <a:latin typeface="Calibri" pitchFamily="34" charset="0"/>
              </a:rPr>
              <a:t>).</a:t>
            </a:r>
            <a:br>
              <a:rPr lang="en-US" altLang="zh-CN" b="1" dirty="0" smtClean="0">
                <a:latin typeface="Calibri" pitchFamily="34" charset="0"/>
              </a:rPr>
            </a:br>
            <a:r>
              <a:rPr lang="en-US" altLang="zh-CN" b="1" dirty="0" smtClean="0">
                <a:latin typeface="Calibri" pitchFamily="34" charset="0"/>
              </a:rPr>
              <a:t>We have studied reviewer’s comments carefully and have made revision which marked in red in the paper. We have tried our best to revise our manuscript according to the comments. Attached please find the revised version, which we would like to submit for your kind consideration.</a:t>
            </a:r>
            <a:br>
              <a:rPr lang="en-US" altLang="zh-CN" b="1" dirty="0" smtClean="0">
                <a:latin typeface="Calibri" pitchFamily="34" charset="0"/>
              </a:rPr>
            </a:br>
            <a:r>
              <a:rPr lang="en-US" altLang="zh-CN" b="1" dirty="0" smtClean="0">
                <a:latin typeface="Calibri" pitchFamily="34" charset="0"/>
              </a:rPr>
              <a:t>We would like to express our great appreciation to you and reviewers for comments on our paper. Looking forward to hearing from you.</a:t>
            </a:r>
            <a:br>
              <a:rPr lang="en-US" altLang="zh-CN" b="1" dirty="0" smtClean="0">
                <a:latin typeface="Calibri" pitchFamily="34" charset="0"/>
              </a:rPr>
            </a:br>
            <a:r>
              <a:rPr lang="en-US" altLang="zh-CN" b="1" dirty="0" smtClean="0">
                <a:latin typeface="Calibri" pitchFamily="34" charset="0"/>
              </a:rPr>
              <a:t>Thank you and best regards.</a:t>
            </a:r>
            <a:br>
              <a:rPr lang="en-US" altLang="zh-CN" b="1" dirty="0" smtClean="0">
                <a:latin typeface="Calibri" pitchFamily="34" charset="0"/>
              </a:rPr>
            </a:br>
            <a:r>
              <a:rPr lang="en-US" altLang="zh-CN" b="1" dirty="0" smtClean="0">
                <a:latin typeface="Calibri" pitchFamily="34" charset="0"/>
              </a:rPr>
              <a:t>Yours sincerely,</a:t>
            </a:r>
            <a:br>
              <a:rPr lang="en-US" altLang="zh-CN" b="1" dirty="0" smtClean="0">
                <a:latin typeface="Calibri" pitchFamily="34" charset="0"/>
              </a:rPr>
            </a:br>
            <a:r>
              <a:rPr lang="en-US" altLang="zh-CN" b="1" dirty="0" smtClean="0">
                <a:latin typeface="Calibri" pitchFamily="34" charset="0"/>
              </a:rPr>
              <a:t>××××××</a:t>
            </a:r>
            <a:br>
              <a:rPr lang="en-US" altLang="zh-CN" b="1" dirty="0" smtClean="0">
                <a:latin typeface="Calibri" pitchFamily="34" charset="0"/>
              </a:rPr>
            </a:br>
            <a:r>
              <a:rPr lang="en-US" altLang="zh-CN" b="1" dirty="0" smtClean="0">
                <a:latin typeface="Calibri" pitchFamily="34" charset="0"/>
              </a:rPr>
              <a:t>Corresponding author:</a:t>
            </a:r>
            <a:br>
              <a:rPr lang="en-US" altLang="zh-CN" b="1" dirty="0" smtClean="0">
                <a:latin typeface="Calibri" pitchFamily="34" charset="0"/>
              </a:rPr>
            </a:br>
            <a:r>
              <a:rPr lang="en-US" altLang="zh-CN" b="1" dirty="0" smtClean="0">
                <a:latin typeface="Calibri" pitchFamily="34" charset="0"/>
              </a:rPr>
              <a:t>Name: ×××</a:t>
            </a:r>
            <a:br>
              <a:rPr lang="en-US" altLang="zh-CN" b="1" dirty="0" smtClean="0">
                <a:latin typeface="Calibri" pitchFamily="34" charset="0"/>
              </a:rPr>
            </a:br>
            <a:r>
              <a:rPr lang="en-US" altLang="zh-CN" b="1" dirty="0" smtClean="0">
                <a:latin typeface="Calibri" pitchFamily="34" charset="0"/>
              </a:rPr>
              <a:t>E-mail: ××××@××××</a:t>
            </a:r>
            <a:br>
              <a:rPr lang="en-US" altLang="zh-CN" b="1" dirty="0" smtClean="0">
                <a:latin typeface="Calibri" pitchFamily="34" charset="0"/>
              </a:rPr>
            </a:br>
            <a:endParaRPr lang="zh-CN" altLang="en-US" b="1" dirty="0">
              <a:latin typeface="Calibri" pitchFamily="34" charset="0"/>
            </a:endParaRPr>
          </a:p>
        </p:txBody>
      </p:sp>
      <p:grpSp>
        <p:nvGrpSpPr>
          <p:cNvPr id="12" name="组合 11"/>
          <p:cNvGrpSpPr/>
          <p:nvPr/>
        </p:nvGrpSpPr>
        <p:grpSpPr>
          <a:xfrm>
            <a:off x="4292725" y="876300"/>
            <a:ext cx="3593849"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修改稿</a:t>
              </a:r>
              <a:r>
                <a:rPr lang="en-US" altLang="zh-CN" sz="3200" b="1" dirty="0" smtClean="0">
                  <a:solidFill>
                    <a:schemeClr val="bg1"/>
                  </a:solidFill>
                  <a:latin typeface="Calibri" pitchFamily="34" charset="0"/>
                  <a:ea typeface="宋体" pitchFamily="2" charset="-122"/>
                </a:rPr>
                <a:t>cover letter</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291237403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标题 1"/>
          <p:cNvSpPr txBox="1">
            <a:spLocks/>
          </p:cNvSpPr>
          <p:nvPr/>
        </p:nvSpPr>
        <p:spPr>
          <a:xfrm>
            <a:off x="1974850" y="1195608"/>
            <a:ext cx="8229600" cy="1143000"/>
          </a:xfrm>
          <a:prstGeom prst="rect">
            <a:avLst/>
          </a:prstGeom>
        </p:spPr>
        <p:txBody>
          <a:bodyPr>
            <a:noAutofit/>
          </a:bodyPr>
          <a:lstStyle>
            <a:lvl1pPr algn="l" rtl="0" fontAlgn="base">
              <a:lnSpc>
                <a:spcPct val="90000"/>
              </a:lnSpc>
              <a:spcBef>
                <a:spcPct val="0"/>
              </a:spcBef>
              <a:spcAft>
                <a:spcPct val="0"/>
              </a:spcAft>
              <a:defRPr sz="4400" kern="1200">
                <a:solidFill>
                  <a:schemeClr val="tx1"/>
                </a:solidFill>
                <a:latin typeface="+mj-lt"/>
                <a:ea typeface="+mj-ea"/>
                <a:cs typeface="等线 Light" charset="0"/>
              </a:defRPr>
            </a:lvl1pPr>
            <a:lvl2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2pPr>
            <a:lvl3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3pPr>
            <a:lvl4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4pPr>
            <a:lvl5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5pPr>
            <a:lvl6pPr marL="4572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6pPr>
            <a:lvl7pPr marL="9144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7pPr>
            <a:lvl8pPr marL="13716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8pPr>
            <a:lvl9pPr marL="18288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9pPr>
          </a:lstStyle>
          <a:p>
            <a:r>
              <a:rPr lang="en-US" altLang="zh-CN"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 1.2  </a:t>
            </a:r>
            <a:r>
              <a:rPr lang="zh-CN" altLang="en-US"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题名、摘要和关键词</a:t>
            </a:r>
            <a:r>
              <a:rPr lang="en-US" altLang="zh-CN"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
            </a:r>
            <a:br>
              <a:rPr lang="en-US" altLang="zh-CN"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br>
            <a:endParaRPr lang="zh-CN" altLang="en-US" sz="4000" b="1" dirty="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endParaRPr>
          </a:p>
        </p:txBody>
      </p:sp>
      <p:sp>
        <p:nvSpPr>
          <p:cNvPr id="2" name="TextBox 1"/>
          <p:cNvSpPr txBox="1"/>
          <p:nvPr/>
        </p:nvSpPr>
        <p:spPr>
          <a:xfrm>
            <a:off x="1974850" y="1915886"/>
            <a:ext cx="2756807" cy="523220"/>
          </a:xfrm>
          <a:prstGeom prst="rect">
            <a:avLst/>
          </a:prstGeom>
          <a:noFill/>
        </p:spPr>
        <p:txBody>
          <a:bodyPr wrap="square" rtlCol="0">
            <a:spAutoFit/>
          </a:bodyPr>
          <a:lstStyle/>
          <a:p>
            <a:pPr marL="457200" indent="-457200">
              <a:buFont typeface="Wingdings" pitchFamily="2" charset="2"/>
              <a:buChar char="ü"/>
            </a:pPr>
            <a:r>
              <a:rPr lang="zh-CN" altLang="en-US" sz="2800" b="1" dirty="0" smtClean="0">
                <a:effectLst>
                  <a:outerShdw blurRad="38100" dist="38100" dir="2700000" algn="tl">
                    <a:srgbClr val="000000">
                      <a:alpha val="43137"/>
                    </a:srgbClr>
                  </a:outerShdw>
                </a:effectLst>
                <a:latin typeface="宋体" pitchFamily="2" charset="-122"/>
                <a:ea typeface="宋体" pitchFamily="2" charset="-122"/>
              </a:rPr>
              <a:t> 题名</a:t>
            </a:r>
            <a:endParaRPr lang="zh-CN" altLang="en-US" sz="2800" b="1" dirty="0">
              <a:effectLst>
                <a:outerShdw blurRad="38100" dist="38100" dir="2700000" algn="tl">
                  <a:srgbClr val="000000">
                    <a:alpha val="43137"/>
                  </a:srgbClr>
                </a:outerShdw>
              </a:effectLst>
              <a:latin typeface="宋体" pitchFamily="2" charset="-122"/>
              <a:ea typeface="宋体" pitchFamily="2" charset="-122"/>
            </a:endParaRPr>
          </a:p>
        </p:txBody>
      </p:sp>
      <p:sp>
        <p:nvSpPr>
          <p:cNvPr id="3" name="TextBox 2"/>
          <p:cNvSpPr txBox="1"/>
          <p:nvPr/>
        </p:nvSpPr>
        <p:spPr>
          <a:xfrm>
            <a:off x="1974850" y="3411563"/>
            <a:ext cx="1856921" cy="523220"/>
          </a:xfrm>
          <a:prstGeom prst="rect">
            <a:avLst/>
          </a:prstGeom>
          <a:noFill/>
        </p:spPr>
        <p:txBody>
          <a:bodyPr wrap="square" rtlCol="0">
            <a:spAutoFit/>
          </a:bodyPr>
          <a:lstStyle/>
          <a:p>
            <a:pPr marL="457200" indent="-457200">
              <a:buFont typeface="Wingdings" pitchFamily="2" charset="2"/>
              <a:buChar char="ü"/>
            </a:pPr>
            <a:r>
              <a:rPr lang="zh-CN" altLang="en-US" sz="2800" b="1" dirty="0" smtClean="0">
                <a:effectLst>
                  <a:outerShdw blurRad="38100" dist="38100" dir="2700000" algn="tl">
                    <a:srgbClr val="000000">
                      <a:alpha val="43137"/>
                    </a:srgbClr>
                  </a:outerShdw>
                </a:effectLst>
                <a:latin typeface="宋体" pitchFamily="2" charset="-122"/>
                <a:ea typeface="宋体" pitchFamily="2" charset="-122"/>
              </a:rPr>
              <a:t> 摘要</a:t>
            </a:r>
            <a:endParaRPr lang="zh-CN" altLang="en-US" sz="2800" b="1" dirty="0">
              <a:effectLst>
                <a:outerShdw blurRad="38100" dist="38100" dir="2700000" algn="tl">
                  <a:srgbClr val="000000">
                    <a:alpha val="43137"/>
                  </a:srgbClr>
                </a:outerShdw>
              </a:effectLst>
              <a:latin typeface="宋体" pitchFamily="2" charset="-122"/>
              <a:ea typeface="宋体" pitchFamily="2" charset="-122"/>
            </a:endParaRPr>
          </a:p>
        </p:txBody>
      </p:sp>
      <p:sp>
        <p:nvSpPr>
          <p:cNvPr id="4" name="TextBox 3"/>
          <p:cNvSpPr txBox="1"/>
          <p:nvPr/>
        </p:nvSpPr>
        <p:spPr>
          <a:xfrm>
            <a:off x="1974850" y="4860469"/>
            <a:ext cx="2176236" cy="523220"/>
          </a:xfrm>
          <a:prstGeom prst="rect">
            <a:avLst/>
          </a:prstGeom>
          <a:noFill/>
        </p:spPr>
        <p:txBody>
          <a:bodyPr wrap="square" rtlCol="0">
            <a:spAutoFit/>
          </a:bodyPr>
          <a:lstStyle/>
          <a:p>
            <a:pPr marL="457200" indent="-457200">
              <a:buFont typeface="Wingdings" pitchFamily="2" charset="2"/>
              <a:buChar char="ü"/>
            </a:pPr>
            <a:r>
              <a:rPr lang="zh-CN" altLang="en-US" sz="2800" b="1" dirty="0" smtClean="0">
                <a:effectLst>
                  <a:outerShdw blurRad="38100" dist="38100" dir="2700000" algn="tl">
                    <a:srgbClr val="000000">
                      <a:alpha val="43137"/>
                    </a:srgbClr>
                  </a:outerShdw>
                </a:effectLst>
                <a:latin typeface="宋体" pitchFamily="2" charset="-122"/>
                <a:ea typeface="宋体" pitchFamily="2" charset="-122"/>
              </a:rPr>
              <a:t> 关键词</a:t>
            </a:r>
            <a:endParaRPr lang="zh-CN" altLang="en-US" sz="2800" b="1" dirty="0">
              <a:effectLst>
                <a:outerShdw blurRad="38100" dist="38100" dir="2700000" algn="tl">
                  <a:srgbClr val="000000">
                    <a:alpha val="43137"/>
                  </a:srgbClr>
                </a:outerShdw>
              </a:effectLst>
              <a:latin typeface="宋体" pitchFamily="2" charset="-122"/>
              <a:ea typeface="宋体" pitchFamily="2" charset="-122"/>
            </a:endParaRPr>
          </a:p>
        </p:txBody>
      </p:sp>
      <p:sp>
        <p:nvSpPr>
          <p:cNvPr id="13" name="内容占位符 2"/>
          <p:cNvSpPr txBox="1">
            <a:spLocks/>
          </p:cNvSpPr>
          <p:nvPr/>
        </p:nvSpPr>
        <p:spPr>
          <a:xfrm>
            <a:off x="2590797" y="2656816"/>
            <a:ext cx="8229600" cy="802305"/>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smtClean="0">
                <a:solidFill>
                  <a:schemeClr val="accent1">
                    <a:lumMod val="50000"/>
                  </a:schemeClr>
                </a:solidFill>
                <a:latin typeface="宋体" pitchFamily="2" charset="-122"/>
                <a:ea typeface="宋体" pitchFamily="2" charset="-122"/>
              </a:rPr>
              <a:t>题名的要求 、题名的常见问题</a:t>
            </a:r>
            <a:endParaRPr lang="zh-CN" altLang="en-US" b="1" dirty="0">
              <a:solidFill>
                <a:schemeClr val="accent1">
                  <a:lumMod val="50000"/>
                </a:schemeClr>
              </a:solidFill>
              <a:latin typeface="宋体" pitchFamily="2" charset="-122"/>
              <a:ea typeface="宋体" pitchFamily="2" charset="-122"/>
            </a:endParaRPr>
          </a:p>
        </p:txBody>
      </p:sp>
      <p:sp>
        <p:nvSpPr>
          <p:cNvPr id="14" name="TextBox 13"/>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5" name="TextBox 4"/>
          <p:cNvSpPr txBox="1"/>
          <p:nvPr/>
        </p:nvSpPr>
        <p:spPr>
          <a:xfrm>
            <a:off x="2598057" y="4165599"/>
            <a:ext cx="7736116" cy="954107"/>
          </a:xfrm>
          <a:prstGeom prst="rect">
            <a:avLst/>
          </a:prstGeom>
          <a:noFill/>
        </p:spPr>
        <p:txBody>
          <a:bodyPr wrap="square" rtlCol="0">
            <a:spAutoFit/>
          </a:bodyPr>
          <a:lstStyle/>
          <a:p>
            <a:r>
              <a:rPr lang="zh-CN" altLang="en-US" sz="2800" b="1" dirty="0">
                <a:solidFill>
                  <a:schemeClr val="accent1">
                    <a:lumMod val="50000"/>
                  </a:schemeClr>
                </a:solidFill>
                <a:latin typeface="宋体" pitchFamily="2" charset="-122"/>
                <a:ea typeface="宋体" pitchFamily="2" charset="-122"/>
              </a:rPr>
              <a:t>摘要的重要性、好摘要的普遍特征、结构式摘要</a:t>
            </a:r>
          </a:p>
          <a:p>
            <a:endParaRPr lang="zh-CN" altLang="en-US" sz="2800" b="1" dirty="0">
              <a:solidFill>
                <a:schemeClr val="accent1">
                  <a:lumMod val="50000"/>
                </a:schemeClr>
              </a:solidFill>
              <a:latin typeface="Calibri" pitchFamily="34" charset="0"/>
            </a:endParaRPr>
          </a:p>
        </p:txBody>
      </p:sp>
      <p:sp>
        <p:nvSpPr>
          <p:cNvPr id="6" name="TextBox 5"/>
          <p:cNvSpPr txBox="1"/>
          <p:nvPr/>
        </p:nvSpPr>
        <p:spPr>
          <a:xfrm>
            <a:off x="2598056" y="5573485"/>
            <a:ext cx="6749143" cy="954107"/>
          </a:xfrm>
          <a:prstGeom prst="rect">
            <a:avLst/>
          </a:prstGeom>
          <a:noFill/>
        </p:spPr>
        <p:txBody>
          <a:bodyPr wrap="square" rtlCol="0">
            <a:spAutoFit/>
          </a:bodyPr>
          <a:lstStyle/>
          <a:p>
            <a:r>
              <a:rPr lang="zh-CN" altLang="en-US" sz="2800" b="1" dirty="0">
                <a:solidFill>
                  <a:schemeClr val="accent1">
                    <a:lumMod val="50000"/>
                  </a:schemeClr>
                </a:solidFill>
                <a:latin typeface="宋体" pitchFamily="2" charset="-122"/>
                <a:ea typeface="宋体" pitchFamily="2" charset="-122"/>
              </a:rPr>
              <a:t>关键词作用、关键词类型、关键词标引</a:t>
            </a:r>
          </a:p>
          <a:p>
            <a:endParaRPr lang="zh-CN" altLang="en-US" sz="2800" b="1" dirty="0">
              <a:solidFill>
                <a:schemeClr val="accent1">
                  <a:lumMod val="50000"/>
                </a:schemeClr>
              </a:solidFill>
              <a:latin typeface="宋体" pitchFamily="2" charset="-122"/>
              <a:ea typeface="宋体" pitchFamily="2" charset="-122"/>
            </a:endParaRPr>
          </a:p>
        </p:txBody>
      </p:sp>
    </p:spTree>
    <p:extLst>
      <p:ext uri="{BB962C8B-B14F-4D97-AF65-F5344CB8AC3E}">
        <p14:creationId xmlns="" xmlns:p14="http://schemas.microsoft.com/office/powerpoint/2010/main" val="769266334"/>
      </p:ext>
    </p:extLst>
  </p:cSld>
  <p:clrMapOvr>
    <a:masterClrMapping/>
  </p:clrMapOvr>
  <p:transition spd="slow">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a:solidFill>
                    <a:srgbClr val="FFFFFF"/>
                  </a:solidFill>
                  <a:latin typeface="微软雅黑" pitchFamily="34" charset="-122"/>
                  <a:ea typeface="微软雅黑" pitchFamily="34" charset="-122"/>
                </a:rPr>
                <a:t>3</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831124" y="1597003"/>
            <a:ext cx="10552823" cy="5464440"/>
          </a:xfrm>
          <a:prstGeom prst="rect">
            <a:avLst/>
          </a:prstGeom>
        </p:spPr>
        <p:txBody>
          <a:bodyPr>
            <a:normAutofit fontScale="700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spcBef>
                <a:spcPts val="1200"/>
              </a:spcBef>
              <a:buFont typeface="Arial" pitchFamily="34" charset="0"/>
              <a:buNone/>
            </a:pPr>
            <a:r>
              <a:rPr lang="zh-CN" altLang="zh-CN" b="1" dirty="0" smtClean="0">
                <a:solidFill>
                  <a:schemeClr val="accent2"/>
                </a:solidFill>
                <a:latin typeface="Calibri" pitchFamily="34" charset="0"/>
              </a:rPr>
              <a:t>写作修改方向</a:t>
            </a:r>
          </a:p>
          <a:p>
            <a:pPr>
              <a:lnSpc>
                <a:spcPct val="170000"/>
              </a:lnSpc>
              <a:spcBef>
                <a:spcPts val="1200"/>
              </a:spcBef>
            </a:pPr>
            <a:r>
              <a:rPr lang="en-US" altLang="zh-CN" b="1" dirty="0" smtClean="0">
                <a:latin typeface="Calibri" pitchFamily="34" charset="0"/>
              </a:rPr>
              <a:t>Make a list of changes you mention in your letter and make sure you’ve made all the changes in your draft!</a:t>
            </a:r>
            <a:endParaRPr lang="zh-CN" altLang="zh-CN" b="1" dirty="0" smtClean="0">
              <a:latin typeface="Calibri" pitchFamily="34" charset="0"/>
            </a:endParaRPr>
          </a:p>
          <a:p>
            <a:pPr>
              <a:lnSpc>
                <a:spcPct val="170000"/>
              </a:lnSpc>
              <a:spcBef>
                <a:spcPts val="1200"/>
              </a:spcBef>
            </a:pPr>
            <a:r>
              <a:rPr lang="en-US" altLang="zh-CN" b="1" dirty="0" smtClean="0">
                <a:latin typeface="Calibri" pitchFamily="34" charset="0"/>
              </a:rPr>
              <a:t>Make sure you’ve thanked the editor and reviewers for their time.</a:t>
            </a:r>
            <a:endParaRPr lang="zh-CN" altLang="zh-CN" b="1" dirty="0" smtClean="0">
              <a:latin typeface="Calibri" pitchFamily="34" charset="0"/>
            </a:endParaRPr>
          </a:p>
          <a:p>
            <a:pPr>
              <a:lnSpc>
                <a:spcPct val="170000"/>
              </a:lnSpc>
              <a:spcBef>
                <a:spcPts val="1200"/>
              </a:spcBef>
            </a:pPr>
            <a:r>
              <a:rPr lang="en-US" altLang="zh-CN" b="1" dirty="0" smtClean="0">
                <a:latin typeface="Calibri" pitchFamily="34" charset="0"/>
              </a:rPr>
              <a:t>Make sure you are sending the right version of your manuscript</a:t>
            </a:r>
            <a:endParaRPr lang="zh-CN" altLang="zh-CN" b="1" dirty="0" smtClean="0">
              <a:latin typeface="Calibri" pitchFamily="34" charset="0"/>
            </a:endParaRPr>
          </a:p>
          <a:p>
            <a:pPr>
              <a:lnSpc>
                <a:spcPct val="170000"/>
              </a:lnSpc>
              <a:spcBef>
                <a:spcPts val="1200"/>
              </a:spcBef>
            </a:pPr>
            <a:r>
              <a:rPr lang="en-US" altLang="zh-CN" b="1" dirty="0" smtClean="0">
                <a:latin typeface="Calibri" pitchFamily="34" charset="0"/>
              </a:rPr>
              <a:t>Did you copy and paste ALL the original comments from the editor and reviewers? Did you answer or address ALL those comments?</a:t>
            </a:r>
            <a:endParaRPr lang="zh-CN" altLang="zh-CN" b="1" dirty="0" smtClean="0">
              <a:latin typeface="Calibri" pitchFamily="34" charset="0"/>
            </a:endParaRPr>
          </a:p>
          <a:p>
            <a:pPr>
              <a:lnSpc>
                <a:spcPct val="170000"/>
              </a:lnSpc>
              <a:spcBef>
                <a:spcPts val="1200"/>
              </a:spcBef>
            </a:pPr>
            <a:r>
              <a:rPr lang="en-US" altLang="zh-CN" b="1" dirty="0" smtClean="0">
                <a:latin typeface="Calibri" pitchFamily="34" charset="0"/>
              </a:rPr>
              <a:t>Did you include page and line references, where appropriate?</a:t>
            </a:r>
            <a:endParaRPr lang="zh-CN" altLang="zh-CN" b="1" dirty="0" smtClean="0">
              <a:latin typeface="Calibri" pitchFamily="34" charset="0"/>
            </a:endParaRPr>
          </a:p>
          <a:p>
            <a:pPr>
              <a:lnSpc>
                <a:spcPct val="170000"/>
              </a:lnSpc>
              <a:spcBef>
                <a:spcPts val="1200"/>
              </a:spcBef>
            </a:pPr>
            <a:r>
              <a:rPr lang="en-US" altLang="zh-CN" b="1" dirty="0" smtClean="0">
                <a:latin typeface="Calibri" pitchFamily="34" charset="0"/>
              </a:rPr>
              <a:t>Did you include all new figures and other visual aids (and mention them in the rebuttal letter)?</a:t>
            </a:r>
            <a:endParaRPr lang="zh-CN" altLang="zh-CN" b="1" dirty="0" smtClean="0">
              <a:latin typeface="Calibri" pitchFamily="34" charset="0"/>
            </a:endParaRPr>
          </a:p>
          <a:p>
            <a:pPr>
              <a:lnSpc>
                <a:spcPct val="170000"/>
              </a:lnSpc>
              <a:spcBef>
                <a:spcPts val="1200"/>
              </a:spcBef>
            </a:pPr>
            <a:endParaRPr lang="zh-CN" altLang="en-US" b="1" dirty="0">
              <a:latin typeface="Calibri" pitchFamily="34" charset="0"/>
            </a:endParaRPr>
          </a:p>
        </p:txBody>
      </p:sp>
      <p:grpSp>
        <p:nvGrpSpPr>
          <p:cNvPr id="12" name="组合 11"/>
          <p:cNvGrpSpPr/>
          <p:nvPr/>
        </p:nvGrpSpPr>
        <p:grpSpPr>
          <a:xfrm>
            <a:off x="4292725" y="876300"/>
            <a:ext cx="3593849"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检查清单</a:t>
              </a:r>
              <a:endParaRPr lang="zh-CN" altLang="en-US" sz="3200" b="1" dirty="0">
                <a:solidFill>
                  <a:schemeClr val="bg1"/>
                </a:solidFill>
                <a:latin typeface="Calibri" pitchFamily="34" charset="0"/>
                <a:ea typeface="宋体" pitchFamily="2" charset="-122"/>
              </a:endParaRPr>
            </a:p>
          </p:txBody>
        </p:sp>
      </p:grpSp>
      <p:sp>
        <p:nvSpPr>
          <p:cNvPr id="15"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审稿意见回复</a:t>
            </a:r>
            <a:endParaRPr lang="zh-CN" altLang="en-US" sz="3200" dirty="0">
              <a:latin typeface="宋体" pitchFamily="2" charset="-122"/>
              <a:ea typeface="宋体" pitchFamily="2" charset="-122"/>
            </a:endParaRPr>
          </a:p>
        </p:txBody>
      </p:sp>
    </p:spTree>
    <p:extLst>
      <p:ext uri="{BB962C8B-B14F-4D97-AF65-F5344CB8AC3E}">
        <p14:creationId xmlns="" xmlns:p14="http://schemas.microsoft.com/office/powerpoint/2010/main" val="1526487304"/>
      </p:ext>
    </p:extLst>
  </p:cSld>
  <p:clrMapOvr>
    <a:masterClrMapping/>
  </p:clrMapOvr>
  <p:transition spd="slow">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审稿意见回复</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3</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4860951" y="2159377"/>
            <a:ext cx="2493169" cy="2062655"/>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Font typeface="Wingdings" pitchFamily="2" charset="2"/>
              <a:buChar char="ü"/>
            </a:pPr>
            <a:r>
              <a:rPr lang="en-US" altLang="zh-CN" b="1" dirty="0" smtClean="0"/>
              <a:t>  </a:t>
            </a:r>
            <a:r>
              <a:rPr lang="zh-CN" altLang="zh-CN" b="1" dirty="0" smtClean="0"/>
              <a:t>礼貌回应</a:t>
            </a:r>
            <a:endParaRPr lang="en-US" altLang="zh-CN" b="1" dirty="0" smtClean="0"/>
          </a:p>
          <a:p>
            <a:pPr>
              <a:lnSpc>
                <a:spcPct val="150000"/>
              </a:lnSpc>
              <a:spcBef>
                <a:spcPts val="0"/>
              </a:spcBef>
              <a:buFont typeface="Wingdings" pitchFamily="2" charset="2"/>
              <a:buChar char="ü"/>
            </a:pPr>
            <a:r>
              <a:rPr lang="en-US" altLang="zh-CN" b="1" dirty="0" smtClean="0"/>
              <a:t>  </a:t>
            </a:r>
            <a:r>
              <a:rPr lang="zh-CN" altLang="zh-CN" b="1" dirty="0" smtClean="0"/>
              <a:t>逐条回应</a:t>
            </a:r>
            <a:endParaRPr lang="en-US" altLang="zh-CN" b="1" dirty="0" smtClean="0"/>
          </a:p>
          <a:p>
            <a:pPr>
              <a:lnSpc>
                <a:spcPct val="150000"/>
              </a:lnSpc>
              <a:spcBef>
                <a:spcPts val="0"/>
              </a:spcBef>
              <a:buFont typeface="Wingdings" pitchFamily="2" charset="2"/>
              <a:buChar char="ü"/>
            </a:pPr>
            <a:r>
              <a:rPr lang="en-US" altLang="zh-CN" b="1" dirty="0" smtClean="0"/>
              <a:t>  </a:t>
            </a:r>
            <a:r>
              <a:rPr lang="zh-CN" altLang="zh-CN" b="1" dirty="0" smtClean="0"/>
              <a:t>有理有据</a:t>
            </a:r>
          </a:p>
          <a:p>
            <a:pPr>
              <a:buFont typeface="Wingdings" pitchFamily="2" charset="2"/>
              <a:buChar char="ü"/>
            </a:pPr>
            <a:endParaRPr lang="zh-CN" altLang="en-US" b="1" dirty="0"/>
          </a:p>
        </p:txBody>
      </p:sp>
      <p:grpSp>
        <p:nvGrpSpPr>
          <p:cNvPr id="16" name="组合 15"/>
          <p:cNvGrpSpPr/>
          <p:nvPr/>
        </p:nvGrpSpPr>
        <p:grpSpPr>
          <a:xfrm>
            <a:off x="4292725" y="876300"/>
            <a:ext cx="3593849" cy="1255674"/>
            <a:chOff x="-1508790" y="1476094"/>
            <a:chExt cx="8796572" cy="1255674"/>
          </a:xfrm>
        </p:grpSpPr>
        <p:sp>
          <p:nvSpPr>
            <p:cNvPr id="17" name="圆角矩形 16"/>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8"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建议流程</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4093222109"/>
      </p:ext>
    </p:extLst>
  </p:cSld>
  <p:clrMapOvr>
    <a:masterClrMapping/>
  </p:clrMapOvr>
  <p:transition spd="slow">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审稿意见回复</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3</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16" name="组合 15"/>
          <p:cNvGrpSpPr/>
          <p:nvPr/>
        </p:nvGrpSpPr>
        <p:grpSpPr>
          <a:xfrm>
            <a:off x="4292725" y="876300"/>
            <a:ext cx="3593849" cy="1255674"/>
            <a:chOff x="-1508790" y="1476094"/>
            <a:chExt cx="8796572" cy="1255674"/>
          </a:xfrm>
        </p:grpSpPr>
        <p:sp>
          <p:nvSpPr>
            <p:cNvPr id="17" name="圆角矩形 16"/>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8"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建议流程</a:t>
              </a:r>
              <a:endParaRPr lang="zh-CN" altLang="en-US" sz="3200" b="1" dirty="0">
                <a:solidFill>
                  <a:schemeClr val="bg1"/>
                </a:solidFill>
                <a:latin typeface="Calibri" pitchFamily="34" charset="0"/>
                <a:ea typeface="宋体" pitchFamily="2" charset="-122"/>
              </a:endParaRPr>
            </a:p>
          </p:txBody>
        </p:sp>
      </p:grpSp>
      <p:grpSp>
        <p:nvGrpSpPr>
          <p:cNvPr id="3" name="组合 2"/>
          <p:cNvGrpSpPr/>
          <p:nvPr/>
        </p:nvGrpSpPr>
        <p:grpSpPr>
          <a:xfrm>
            <a:off x="1717476" y="2131974"/>
            <a:ext cx="8708572" cy="3989561"/>
            <a:chOff x="2670629" y="1635294"/>
            <a:chExt cx="8708572" cy="3309077"/>
          </a:xfrm>
        </p:grpSpPr>
        <p:sp>
          <p:nvSpPr>
            <p:cNvPr id="2" name="圆角矩形 1"/>
            <p:cNvSpPr/>
            <p:nvPr/>
          </p:nvSpPr>
          <p:spPr>
            <a:xfrm>
              <a:off x="2670629" y="1635294"/>
              <a:ext cx="8708572" cy="330907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2" name="内容占位符 2"/>
            <p:cNvSpPr txBox="1">
              <a:spLocks/>
            </p:cNvSpPr>
            <p:nvPr/>
          </p:nvSpPr>
          <p:spPr>
            <a:xfrm>
              <a:off x="2910115" y="1673536"/>
              <a:ext cx="8229600" cy="2824268"/>
            </a:xfrm>
            <a:prstGeom prst="rect">
              <a:avLst/>
            </a:prstGeom>
          </p:spPr>
          <p:txBody>
            <a:bodyPr>
              <a:no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Font typeface="Arial" pitchFamily="34" charset="0"/>
                <a:buNone/>
              </a:pPr>
              <a:r>
                <a:rPr lang="en-US" altLang="zh-CN" b="1" dirty="0" smtClean="0"/>
                <a:t> </a:t>
              </a:r>
              <a:r>
                <a:rPr lang="zh-CN" altLang="zh-CN" b="1" dirty="0" smtClean="0">
                  <a:solidFill>
                    <a:schemeClr val="accent2"/>
                  </a:solidFill>
                </a:rPr>
                <a:t>礼貌回应</a:t>
              </a:r>
              <a:r>
                <a:rPr lang="zh-CN" altLang="en-US" b="1" dirty="0" smtClean="0">
                  <a:solidFill>
                    <a:schemeClr val="accent2"/>
                  </a:solidFill>
                </a:rPr>
                <a:t>：</a:t>
              </a:r>
              <a:r>
                <a:rPr lang="zh-CN" altLang="zh-CN" b="1" dirty="0" smtClean="0"/>
                <a:t>不要侮辱审稿人、编辑，或者期刊出版商。言语不礼貌绝对不可能推动文章的发表进程。作为编辑，我们会尽可能地阻止和减少审稿人的不当评论。如果仍有漏网之鱼，请尽量不要</a:t>
              </a:r>
              <a:r>
                <a:rPr lang="en-US" altLang="zh-CN" b="1" dirty="0" smtClean="0"/>
                <a:t>“</a:t>
              </a:r>
              <a:r>
                <a:rPr lang="zh-CN" altLang="zh-CN" b="1" dirty="0" smtClean="0"/>
                <a:t>上钩</a:t>
              </a:r>
              <a:r>
                <a:rPr lang="en-US" altLang="zh-CN" b="1" dirty="0" smtClean="0"/>
                <a:t>”</a:t>
              </a:r>
              <a:r>
                <a:rPr lang="zh-CN" altLang="zh-CN" b="1" dirty="0" smtClean="0"/>
                <a:t>进行答复，取而代之的是，您应该重点解决真正的问题。</a:t>
              </a:r>
            </a:p>
            <a:p>
              <a:endParaRPr lang="zh-CN" altLang="en-US" dirty="0"/>
            </a:p>
          </p:txBody>
        </p:sp>
      </p:grpSp>
    </p:spTree>
    <p:extLst>
      <p:ext uri="{BB962C8B-B14F-4D97-AF65-F5344CB8AC3E}">
        <p14:creationId xmlns="" xmlns:p14="http://schemas.microsoft.com/office/powerpoint/2010/main" val="3029327255"/>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5"/>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审稿意见回复</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3</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16" name="组合 15"/>
          <p:cNvGrpSpPr/>
          <p:nvPr/>
        </p:nvGrpSpPr>
        <p:grpSpPr>
          <a:xfrm>
            <a:off x="4292725" y="876300"/>
            <a:ext cx="3593849" cy="1255674"/>
            <a:chOff x="-1508790" y="1476094"/>
            <a:chExt cx="8796572" cy="1255674"/>
          </a:xfrm>
        </p:grpSpPr>
        <p:sp>
          <p:nvSpPr>
            <p:cNvPr id="17" name="圆角矩形 16"/>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8"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建议流程</a:t>
              </a:r>
              <a:endParaRPr lang="zh-CN" altLang="en-US" sz="3200" b="1" dirty="0">
                <a:solidFill>
                  <a:schemeClr val="bg1"/>
                </a:solidFill>
                <a:latin typeface="Calibri" pitchFamily="34" charset="0"/>
                <a:ea typeface="宋体" pitchFamily="2" charset="-122"/>
              </a:endParaRPr>
            </a:p>
          </p:txBody>
        </p:sp>
      </p:grpSp>
      <p:grpSp>
        <p:nvGrpSpPr>
          <p:cNvPr id="5" name="组合 4"/>
          <p:cNvGrpSpPr/>
          <p:nvPr/>
        </p:nvGrpSpPr>
        <p:grpSpPr>
          <a:xfrm>
            <a:off x="1563404" y="2438054"/>
            <a:ext cx="9052492" cy="3560308"/>
            <a:chOff x="1834968" y="2907945"/>
            <a:chExt cx="8724577" cy="3560308"/>
          </a:xfrm>
        </p:grpSpPr>
        <p:sp>
          <p:nvSpPr>
            <p:cNvPr id="4" name="圆角矩形 3"/>
            <p:cNvSpPr/>
            <p:nvPr/>
          </p:nvSpPr>
          <p:spPr>
            <a:xfrm>
              <a:off x="1834968" y="2907945"/>
              <a:ext cx="8723086" cy="356030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13" name="内容占位符 2"/>
            <p:cNvSpPr txBox="1">
              <a:spLocks/>
            </p:cNvSpPr>
            <p:nvPr/>
          </p:nvSpPr>
          <p:spPr>
            <a:xfrm>
              <a:off x="1890236" y="3038571"/>
              <a:ext cx="8669309" cy="3333989"/>
            </a:xfrm>
            <a:prstGeom prst="rect">
              <a:avLst/>
            </a:prstGeom>
          </p:spPr>
          <p:txBody>
            <a:bodyPr>
              <a:normAutofit fontScale="925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None/>
              </a:pPr>
              <a:r>
                <a:rPr lang="en-US" altLang="zh-CN" b="1" dirty="0" smtClean="0">
                  <a:solidFill>
                    <a:schemeClr val="accent2"/>
                  </a:solidFill>
                </a:rPr>
                <a:t> </a:t>
              </a:r>
              <a:r>
                <a:rPr lang="zh-CN" altLang="zh-CN" b="1" dirty="0" smtClean="0">
                  <a:solidFill>
                    <a:schemeClr val="accent2"/>
                  </a:solidFill>
                </a:rPr>
                <a:t>逐条回应</a:t>
              </a:r>
              <a:r>
                <a:rPr lang="zh-CN" altLang="en-US" b="1" dirty="0" smtClean="0"/>
                <a:t>主要包括两个方面</a:t>
              </a:r>
              <a:r>
                <a:rPr lang="en-US" altLang="zh-CN" b="1" dirty="0" smtClean="0">
                  <a:sym typeface="Wingdings" pitchFamily="2" charset="2"/>
                </a:rPr>
                <a:t>: </a:t>
              </a:r>
            </a:p>
            <a:p>
              <a:pPr marL="565150" indent="-768350">
                <a:lnSpc>
                  <a:spcPct val="150000"/>
                </a:lnSpc>
                <a:spcBef>
                  <a:spcPts val="0"/>
                </a:spcBef>
                <a:buNone/>
              </a:pPr>
              <a:r>
                <a:rPr lang="en-US" altLang="zh-CN" b="1" dirty="0" smtClean="0">
                  <a:sym typeface="Wingdings" pitchFamily="2" charset="2"/>
                </a:rPr>
                <a:t>(1)</a:t>
              </a:r>
              <a:r>
                <a:rPr lang="zh-CN" altLang="zh-CN" b="1" dirty="0" smtClean="0"/>
                <a:t>对所有意见都进行回复，以及对每一条意见都尽可能充分地回复。</a:t>
              </a:r>
              <a:endParaRPr lang="en-US" altLang="zh-CN" b="1" dirty="0" smtClean="0"/>
            </a:p>
            <a:p>
              <a:pPr marL="565150" indent="-768350">
                <a:lnSpc>
                  <a:spcPct val="150000"/>
                </a:lnSpc>
                <a:spcBef>
                  <a:spcPts val="0"/>
                </a:spcBef>
                <a:buNone/>
              </a:pPr>
              <a:r>
                <a:rPr lang="en-US" altLang="zh-CN" b="1" dirty="0" smtClean="0"/>
                <a:t>(2)</a:t>
              </a:r>
              <a:r>
                <a:rPr lang="zh-CN" altLang="en-US" b="1" dirty="0" smtClean="0"/>
                <a:t>当不同</a:t>
              </a:r>
              <a:r>
                <a:rPr lang="zh-CN" altLang="zh-CN" b="1" dirty="0" smtClean="0"/>
                <a:t>审稿人意见</a:t>
              </a:r>
              <a:r>
                <a:rPr lang="zh-CN" altLang="en-US" b="1" dirty="0" smtClean="0"/>
                <a:t>相反</a:t>
              </a:r>
              <a:r>
                <a:rPr lang="zh-CN" altLang="zh-CN" b="1" dirty="0" smtClean="0"/>
                <a:t>，</a:t>
              </a:r>
              <a:r>
                <a:rPr lang="zh-CN" altLang="en-US" b="1" dirty="0" smtClean="0"/>
                <a:t>甚至审稿人的意见存在误解或明显错误时，</a:t>
              </a:r>
              <a:r>
                <a:rPr lang="zh-CN" altLang="zh-CN" b="1" dirty="0" smtClean="0"/>
                <a:t>您仍然应该对这些问题</a:t>
              </a:r>
              <a:r>
                <a:rPr lang="zh-CN" altLang="en-US" b="1" dirty="0" smtClean="0"/>
                <a:t>礼貌回应并</a:t>
              </a:r>
              <a:r>
                <a:rPr lang="zh-CN" altLang="zh-CN" b="1" dirty="0" smtClean="0"/>
                <a:t>加以说明。</a:t>
              </a:r>
              <a:endParaRPr lang="zh-CN" altLang="en-US" dirty="0"/>
            </a:p>
          </p:txBody>
        </p:sp>
      </p:grpSp>
    </p:spTree>
    <p:extLst>
      <p:ext uri="{BB962C8B-B14F-4D97-AF65-F5344CB8AC3E}">
        <p14:creationId xmlns="" xmlns:p14="http://schemas.microsoft.com/office/powerpoint/2010/main" val="39326628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审稿意见回复</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3</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16" name="组合 15"/>
          <p:cNvGrpSpPr/>
          <p:nvPr/>
        </p:nvGrpSpPr>
        <p:grpSpPr>
          <a:xfrm>
            <a:off x="4292725" y="876300"/>
            <a:ext cx="3593849" cy="1255674"/>
            <a:chOff x="-1508790" y="1476094"/>
            <a:chExt cx="8796572" cy="1255674"/>
          </a:xfrm>
        </p:grpSpPr>
        <p:sp>
          <p:nvSpPr>
            <p:cNvPr id="17" name="圆角矩形 16"/>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8"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建议流程</a:t>
              </a:r>
              <a:endParaRPr lang="zh-CN" altLang="en-US" sz="3200" b="1" dirty="0">
                <a:solidFill>
                  <a:schemeClr val="bg1"/>
                </a:solidFill>
                <a:latin typeface="Calibri" pitchFamily="34" charset="0"/>
                <a:ea typeface="宋体" pitchFamily="2" charset="-122"/>
              </a:endParaRPr>
            </a:p>
          </p:txBody>
        </p:sp>
      </p:grpSp>
      <p:grpSp>
        <p:nvGrpSpPr>
          <p:cNvPr id="7" name="组合 6"/>
          <p:cNvGrpSpPr/>
          <p:nvPr/>
        </p:nvGrpSpPr>
        <p:grpSpPr>
          <a:xfrm>
            <a:off x="1733108" y="2360420"/>
            <a:ext cx="8978446" cy="2753833"/>
            <a:chOff x="2540453" y="1989567"/>
            <a:chExt cx="8978446" cy="2753833"/>
          </a:xfrm>
        </p:grpSpPr>
        <p:sp>
          <p:nvSpPr>
            <p:cNvPr id="6" name="圆角矩形 5"/>
            <p:cNvSpPr/>
            <p:nvPr/>
          </p:nvSpPr>
          <p:spPr>
            <a:xfrm>
              <a:off x="2670628" y="2007243"/>
              <a:ext cx="8848271" cy="25733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 name="内容占位符 2"/>
            <p:cNvSpPr txBox="1">
              <a:spLocks/>
            </p:cNvSpPr>
            <p:nvPr/>
          </p:nvSpPr>
          <p:spPr>
            <a:xfrm>
              <a:off x="2540453" y="1989567"/>
              <a:ext cx="8824946" cy="2753833"/>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Font typeface="Arial" pitchFamily="34" charset="0"/>
                <a:buNone/>
              </a:pPr>
              <a:r>
                <a:rPr lang="en-US" altLang="zh-CN" dirty="0" smtClean="0"/>
                <a:t> </a:t>
              </a:r>
              <a:r>
                <a:rPr lang="zh-CN" altLang="zh-CN" b="1" dirty="0" smtClean="0">
                  <a:solidFill>
                    <a:schemeClr val="accent2"/>
                  </a:solidFill>
                </a:rPr>
                <a:t>有理有据</a:t>
              </a:r>
              <a:r>
                <a:rPr lang="zh-CN" altLang="en-US" b="1" dirty="0" smtClean="0"/>
                <a:t>：</a:t>
              </a:r>
              <a:r>
                <a:rPr lang="zh-CN" altLang="zh-CN" b="1" dirty="0" smtClean="0"/>
                <a:t>是指当您不同意审稿人的意见时，您必须提供证据。要做到这一点的最好方式是：提供正确的证据</a:t>
              </a:r>
              <a:r>
                <a:rPr lang="en-US" altLang="zh-CN" b="1" dirty="0" smtClean="0"/>
                <a:t>——</a:t>
              </a:r>
              <a:r>
                <a:rPr lang="zh-CN" altLang="en-US" b="1" dirty="0" smtClean="0">
                  <a:solidFill>
                    <a:schemeClr val="accent2"/>
                  </a:solidFill>
                </a:rPr>
                <a:t>实验数据</a:t>
              </a:r>
              <a:r>
                <a:rPr lang="zh-CN" altLang="en-US" b="1" dirty="0" smtClean="0"/>
                <a:t>或者</a:t>
              </a:r>
              <a:r>
                <a:rPr lang="zh-CN" altLang="zh-CN" b="1" dirty="0" smtClean="0">
                  <a:solidFill>
                    <a:schemeClr val="accent2"/>
                  </a:solidFill>
                </a:rPr>
                <a:t>引用其他发表的文献</a:t>
              </a:r>
              <a:r>
                <a:rPr lang="zh-CN" altLang="zh-CN" b="1" dirty="0" smtClean="0"/>
                <a:t>来支持您的观点。</a:t>
              </a:r>
            </a:p>
            <a:p>
              <a:pPr>
                <a:lnSpc>
                  <a:spcPct val="150000"/>
                </a:lnSpc>
                <a:spcBef>
                  <a:spcPts val="0"/>
                </a:spcBef>
              </a:pPr>
              <a:endParaRPr lang="zh-CN" altLang="en-US" dirty="0"/>
            </a:p>
          </p:txBody>
        </p:sp>
      </p:grpSp>
    </p:spTree>
    <p:extLst>
      <p:ext uri="{BB962C8B-B14F-4D97-AF65-F5344CB8AC3E}">
        <p14:creationId xmlns="" xmlns:p14="http://schemas.microsoft.com/office/powerpoint/2010/main" val="8079781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7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2"/>
          <p:cNvSpPr txBox="1">
            <a:spLocks noChangeArrowheads="1"/>
          </p:cNvSpPr>
          <p:nvPr/>
        </p:nvSpPr>
        <p:spPr bwMode="auto">
          <a:xfrm>
            <a:off x="233819" y="176213"/>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审稿意见回复</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3</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500856" y="2131974"/>
            <a:ext cx="11018044" cy="4525963"/>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73263" indent="-1973263">
              <a:lnSpc>
                <a:spcPct val="150000"/>
              </a:lnSpc>
              <a:spcBef>
                <a:spcPts val="0"/>
              </a:spcBef>
              <a:buFont typeface="Arial" pitchFamily="34" charset="0"/>
              <a:buNone/>
            </a:pPr>
            <a:r>
              <a:rPr lang="zh-CN" altLang="zh-CN" b="1" dirty="0" smtClean="0">
                <a:solidFill>
                  <a:schemeClr val="accent2"/>
                </a:solidFill>
                <a:latin typeface="Calibri" pitchFamily="34" charset="0"/>
              </a:rPr>
              <a:t>您想要说：</a:t>
            </a:r>
            <a:r>
              <a:rPr lang="zh-CN" altLang="zh-CN" b="1" dirty="0" smtClean="0">
                <a:latin typeface="Calibri" pitchFamily="34" charset="0"/>
              </a:rPr>
              <a:t>你之所以提出这个问题就是因为没理解我们写的东西</a:t>
            </a:r>
            <a:r>
              <a:rPr lang="zh-CN" altLang="en-US" b="1" dirty="0" smtClean="0">
                <a:latin typeface="Calibri" pitchFamily="34" charset="0"/>
              </a:rPr>
              <a:t>。</a:t>
            </a:r>
            <a:endParaRPr lang="en-US" altLang="zh-CN" b="1" dirty="0" smtClean="0">
              <a:latin typeface="Calibri" pitchFamily="34" charset="0"/>
            </a:endParaRPr>
          </a:p>
          <a:p>
            <a:pPr marL="1800225" indent="-1800225">
              <a:lnSpc>
                <a:spcPct val="150000"/>
              </a:lnSpc>
              <a:spcBef>
                <a:spcPts val="0"/>
              </a:spcBef>
              <a:buFont typeface="Arial" pitchFamily="34" charset="0"/>
              <a:buNone/>
            </a:pPr>
            <a:r>
              <a:rPr lang="zh-CN" altLang="zh-CN" b="1" dirty="0" smtClean="0">
                <a:solidFill>
                  <a:schemeClr val="accent2"/>
                </a:solidFill>
                <a:latin typeface="Calibri" pitchFamily="34" charset="0"/>
              </a:rPr>
              <a:t>建议您说：</a:t>
            </a:r>
            <a:r>
              <a:rPr lang="zh-CN" altLang="zh-CN" b="1" dirty="0" smtClean="0">
                <a:latin typeface="Calibri" pitchFamily="34" charset="0"/>
              </a:rPr>
              <a:t>我们有几处表述比预想的模糊，我们已对文本作出调整，使其更加清晰明确。</a:t>
            </a:r>
          </a:p>
          <a:p>
            <a:pPr marL="0" indent="0" algn="ctr">
              <a:lnSpc>
                <a:spcPct val="150000"/>
              </a:lnSpc>
              <a:spcBef>
                <a:spcPts val="0"/>
              </a:spcBef>
              <a:buFont typeface="Arial" pitchFamily="34" charset="0"/>
              <a:buNone/>
            </a:pPr>
            <a:r>
              <a:rPr lang="zh-CN" altLang="zh-CN" b="1" dirty="0" smtClean="0">
                <a:latin typeface="Calibri" pitchFamily="34" charset="0"/>
              </a:rPr>
              <a:t>（</a:t>
            </a:r>
            <a:r>
              <a:rPr lang="en-US" altLang="zh-CN" b="1" dirty="0" smtClean="0">
                <a:latin typeface="Calibri" pitchFamily="34" charset="0"/>
              </a:rPr>
              <a:t>Several statements that we made were more ambiguous than intended, and we have adjusted to the text to be clearer.</a:t>
            </a:r>
            <a:r>
              <a:rPr lang="zh-CN" altLang="zh-CN" b="1" dirty="0" smtClean="0">
                <a:latin typeface="Calibri" pitchFamily="34" charset="0"/>
              </a:rPr>
              <a:t>）</a:t>
            </a:r>
          </a:p>
          <a:p>
            <a:endParaRPr lang="zh-CN" altLang="en-US" b="1" dirty="0"/>
          </a:p>
        </p:txBody>
      </p:sp>
      <p:grpSp>
        <p:nvGrpSpPr>
          <p:cNvPr id="13" name="组合 12"/>
          <p:cNvGrpSpPr/>
          <p:nvPr/>
        </p:nvGrpSpPr>
        <p:grpSpPr>
          <a:xfrm>
            <a:off x="4292725" y="876300"/>
            <a:ext cx="3593849" cy="1255674"/>
            <a:chOff x="-1508790" y="1476094"/>
            <a:chExt cx="8796572" cy="1255674"/>
          </a:xfrm>
        </p:grpSpPr>
        <p:sp>
          <p:nvSpPr>
            <p:cNvPr id="14" name="圆角矩形 13"/>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5"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具体操作实例（一）</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2809641750"/>
      </p:ext>
    </p:extLst>
  </p:cSld>
  <p:clrMapOvr>
    <a:masterClrMapping/>
  </p:clrMapOvr>
  <p:transition spd="slow">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a:latin typeface="微软雅黑" pitchFamily="34" charset="-122"/>
                <a:ea typeface="微软雅黑" pitchFamily="34" charset="-122"/>
              </a:rPr>
              <a:t>审稿</a:t>
            </a:r>
            <a:r>
              <a:rPr lang="zh-CN" altLang="en-US" sz="3200" dirty="0" smtClean="0">
                <a:latin typeface="微软雅黑" pitchFamily="34" charset="-122"/>
                <a:ea typeface="微软雅黑" pitchFamily="34" charset="-122"/>
              </a:rPr>
              <a:t>意见回复</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3</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603505" y="1818290"/>
            <a:ext cx="10936514" cy="4525963"/>
          </a:xfrm>
          <a:prstGeom prst="rect">
            <a:avLst/>
          </a:prstGeom>
        </p:spPr>
        <p:txBody>
          <a:bodyPr>
            <a:normAutofit fontScale="925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87538" indent="-1887538">
              <a:lnSpc>
                <a:spcPct val="150000"/>
              </a:lnSpc>
              <a:spcBef>
                <a:spcPts val="0"/>
              </a:spcBef>
              <a:buFont typeface="Arial" pitchFamily="34" charset="0"/>
              <a:buNone/>
            </a:pPr>
            <a:r>
              <a:rPr lang="zh-CN" altLang="zh-CN" b="1" dirty="0" smtClean="0">
                <a:solidFill>
                  <a:schemeClr val="accent2"/>
                </a:solidFill>
                <a:latin typeface="Calibri" pitchFamily="34" charset="0"/>
              </a:rPr>
              <a:t>您想要说：</a:t>
            </a:r>
            <a:r>
              <a:rPr lang="zh-CN" altLang="zh-CN" b="1" dirty="0" smtClean="0">
                <a:latin typeface="Calibri" pitchFamily="34" charset="0"/>
              </a:rPr>
              <a:t>目前没人能回答那个问题</a:t>
            </a:r>
            <a:r>
              <a:rPr lang="zh-CN" altLang="en-US" b="1" dirty="0" smtClean="0">
                <a:latin typeface="Calibri" pitchFamily="34" charset="0"/>
              </a:rPr>
              <a:t>。</a:t>
            </a:r>
            <a:endParaRPr lang="en-US" altLang="zh-CN" b="1" dirty="0" smtClean="0">
              <a:latin typeface="Calibri" pitchFamily="34" charset="0"/>
            </a:endParaRPr>
          </a:p>
          <a:p>
            <a:pPr marL="1887538" indent="-1887538">
              <a:lnSpc>
                <a:spcPct val="150000"/>
              </a:lnSpc>
              <a:spcBef>
                <a:spcPts val="0"/>
              </a:spcBef>
              <a:buFont typeface="Arial" pitchFamily="34" charset="0"/>
              <a:buNone/>
            </a:pPr>
            <a:r>
              <a:rPr lang="zh-CN" altLang="zh-CN" b="1" dirty="0" smtClean="0">
                <a:solidFill>
                  <a:schemeClr val="accent2"/>
                </a:solidFill>
                <a:latin typeface="Calibri" pitchFamily="34" charset="0"/>
              </a:rPr>
              <a:t>建议您说：</a:t>
            </a:r>
            <a:r>
              <a:rPr lang="zh-CN" altLang="zh-CN" b="1" dirty="0" smtClean="0">
                <a:latin typeface="Calibri" pitchFamily="34" charset="0"/>
              </a:rPr>
              <a:t>这个问题很合理，我们也正积极寻找答案。或这是个很合理的重要问题，我们也很想获知结果。但我们暂时回答不了这个问题。</a:t>
            </a:r>
          </a:p>
          <a:p>
            <a:pPr>
              <a:lnSpc>
                <a:spcPct val="150000"/>
              </a:lnSpc>
              <a:spcBef>
                <a:spcPts val="0"/>
              </a:spcBef>
              <a:buFont typeface="Arial" pitchFamily="34" charset="0"/>
              <a:buNone/>
            </a:pPr>
            <a:r>
              <a:rPr lang="zh-CN" altLang="zh-CN" b="1" dirty="0" smtClean="0">
                <a:latin typeface="Calibri" pitchFamily="34" charset="0"/>
              </a:rPr>
              <a:t>（</a:t>
            </a:r>
            <a:r>
              <a:rPr lang="en-US" altLang="zh-CN" b="1" dirty="0" smtClean="0">
                <a:latin typeface="Calibri" pitchFamily="34" charset="0"/>
              </a:rPr>
              <a:t>This is a valid question, and we are actively pursuing the answer in our lab. OR This is a valid and important question, and we are curious what the results would be. However, we are unaware of any studies that provide the answer.</a:t>
            </a:r>
            <a:r>
              <a:rPr lang="zh-CN" altLang="zh-CN" b="1" dirty="0" smtClean="0">
                <a:latin typeface="Calibri" pitchFamily="34" charset="0"/>
              </a:rPr>
              <a:t>）</a:t>
            </a:r>
          </a:p>
          <a:p>
            <a:pPr>
              <a:lnSpc>
                <a:spcPct val="150000"/>
              </a:lnSpc>
              <a:spcBef>
                <a:spcPts val="0"/>
              </a:spcBef>
            </a:pPr>
            <a:endParaRPr lang="zh-CN" altLang="en-US" b="1" dirty="0">
              <a:latin typeface="Calibri" pitchFamily="34" charset="0"/>
            </a:endParaRPr>
          </a:p>
        </p:txBody>
      </p:sp>
      <p:grpSp>
        <p:nvGrpSpPr>
          <p:cNvPr id="12" name="组合 11"/>
          <p:cNvGrpSpPr/>
          <p:nvPr/>
        </p:nvGrpSpPr>
        <p:grpSpPr>
          <a:xfrm>
            <a:off x="4292725" y="876300"/>
            <a:ext cx="3593849"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具体操作实例（二）</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1594550149"/>
      </p:ext>
    </p:extLst>
  </p:cSld>
  <p:clrMapOvr>
    <a:masterClrMapping/>
  </p:clrMapOvr>
  <p:transition spd="slow">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审稿意见回复</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3</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1470478" y="1947862"/>
            <a:ext cx="9238343" cy="4525963"/>
          </a:xfrm>
          <a:prstGeom prst="rect">
            <a:avLst/>
          </a:prstGeom>
        </p:spPr>
        <p:txBody>
          <a:bodyPr>
            <a:normAutofit lnSpcReduction="1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Font typeface="Arial" pitchFamily="34" charset="0"/>
              <a:buNone/>
            </a:pPr>
            <a:r>
              <a:rPr lang="zh-CN" altLang="zh-CN" b="1" dirty="0" smtClean="0">
                <a:solidFill>
                  <a:schemeClr val="accent2"/>
                </a:solidFill>
                <a:latin typeface="Calibri" pitchFamily="34" charset="0"/>
              </a:rPr>
              <a:t>您想要说：</a:t>
            </a:r>
            <a:r>
              <a:rPr lang="zh-CN" altLang="zh-CN" b="1" dirty="0" smtClean="0">
                <a:latin typeface="Calibri" pitchFamily="34" charset="0"/>
              </a:rPr>
              <a:t>那种实验得花很久时间。</a:t>
            </a:r>
            <a:r>
              <a:rPr lang="en-US" altLang="zh-CN" b="1" dirty="0" smtClean="0">
                <a:latin typeface="Calibri" pitchFamily="34" charset="0"/>
              </a:rPr>
              <a:t> </a:t>
            </a:r>
          </a:p>
          <a:p>
            <a:pPr marL="1800225" indent="-1800225">
              <a:lnSpc>
                <a:spcPct val="150000"/>
              </a:lnSpc>
              <a:spcBef>
                <a:spcPts val="0"/>
              </a:spcBef>
              <a:buFont typeface="Arial" pitchFamily="34" charset="0"/>
              <a:buNone/>
            </a:pPr>
            <a:r>
              <a:rPr lang="zh-CN" altLang="zh-CN" b="1" dirty="0" smtClean="0">
                <a:solidFill>
                  <a:schemeClr val="accent2"/>
                </a:solidFill>
                <a:latin typeface="Calibri" pitchFamily="34" charset="0"/>
              </a:rPr>
              <a:t>建议您说：</a:t>
            </a:r>
            <a:r>
              <a:rPr lang="zh-CN" altLang="zh-CN" b="1" dirty="0" smtClean="0">
                <a:latin typeface="Calibri" pitchFamily="34" charset="0"/>
              </a:rPr>
              <a:t>建议中提及的实验十分有趣，能提供与</a:t>
            </a:r>
            <a:r>
              <a:rPr lang="en-US" altLang="zh-CN" b="1" dirty="0" smtClean="0">
                <a:latin typeface="Calibri" pitchFamily="34" charset="0"/>
              </a:rPr>
              <a:t>……</a:t>
            </a:r>
            <a:r>
              <a:rPr lang="zh-CN" altLang="zh-CN" b="1" dirty="0" smtClean="0">
                <a:latin typeface="Calibri" pitchFamily="34" charset="0"/>
              </a:rPr>
              <a:t>相关的其他信息（在这里引用评审人员的意见），但我们认为它超出了本研究的范围。</a:t>
            </a:r>
          </a:p>
          <a:p>
            <a:pPr algn="ctr">
              <a:lnSpc>
                <a:spcPct val="150000"/>
              </a:lnSpc>
              <a:spcBef>
                <a:spcPts val="0"/>
              </a:spcBef>
              <a:buFont typeface="Arial" pitchFamily="34" charset="0"/>
              <a:buNone/>
            </a:pPr>
            <a:r>
              <a:rPr lang="zh-CN" altLang="zh-CN" b="1" dirty="0" smtClean="0">
                <a:latin typeface="Calibri" pitchFamily="34" charset="0"/>
              </a:rPr>
              <a:t>（</a:t>
            </a:r>
            <a:r>
              <a:rPr lang="en-US" altLang="zh-CN" b="1" dirty="0" smtClean="0">
                <a:latin typeface="Calibri" pitchFamily="34" charset="0"/>
              </a:rPr>
              <a:t>The suggested experiment is interesting and would provide additional information about…, but we feel that it falls outside the scope of this study.</a:t>
            </a:r>
            <a:r>
              <a:rPr lang="zh-CN" altLang="zh-CN" b="1" dirty="0" smtClean="0">
                <a:latin typeface="Calibri" pitchFamily="34" charset="0"/>
              </a:rPr>
              <a:t>）</a:t>
            </a:r>
          </a:p>
          <a:p>
            <a:pPr>
              <a:lnSpc>
                <a:spcPct val="150000"/>
              </a:lnSpc>
              <a:spcBef>
                <a:spcPts val="0"/>
              </a:spcBef>
            </a:pPr>
            <a:endParaRPr lang="zh-CN" altLang="en-US" b="1" dirty="0">
              <a:latin typeface="Calibri" pitchFamily="34" charset="0"/>
            </a:endParaRPr>
          </a:p>
        </p:txBody>
      </p:sp>
      <p:grpSp>
        <p:nvGrpSpPr>
          <p:cNvPr id="12" name="组合 11"/>
          <p:cNvGrpSpPr/>
          <p:nvPr/>
        </p:nvGrpSpPr>
        <p:grpSpPr>
          <a:xfrm>
            <a:off x="4292725" y="876300"/>
            <a:ext cx="3593849"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具体操作实例（三）</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4190569799"/>
      </p:ext>
    </p:extLst>
  </p:cSld>
  <p:clrMapOvr>
    <a:masterClrMapping/>
  </p:clrMapOvr>
  <p:transition spd="slow">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审稿意见回复</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a:solidFill>
                    <a:srgbClr val="FFFFFF"/>
                  </a:solidFill>
                  <a:latin typeface="微软雅黑" pitchFamily="34" charset="-122"/>
                  <a:ea typeface="微软雅黑" pitchFamily="34" charset="-122"/>
                </a:rPr>
                <a:t>3</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983924" y="1851580"/>
            <a:ext cx="10175676" cy="4379688"/>
          </a:xfrm>
          <a:prstGeom prst="rect">
            <a:avLst/>
          </a:prstGeom>
        </p:spPr>
        <p:txBody>
          <a:bodyPr>
            <a:no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73263" indent="-1973263">
              <a:lnSpc>
                <a:spcPct val="150000"/>
              </a:lnSpc>
              <a:spcBef>
                <a:spcPts val="0"/>
              </a:spcBef>
              <a:buFont typeface="Arial" pitchFamily="34" charset="0"/>
              <a:buNone/>
            </a:pPr>
            <a:r>
              <a:rPr lang="en-US" altLang="zh-CN" b="1" dirty="0" smtClean="0">
                <a:latin typeface="Calibri" pitchFamily="34" charset="0"/>
              </a:rPr>
              <a:t> </a:t>
            </a:r>
            <a:r>
              <a:rPr lang="zh-CN" altLang="zh-CN" b="1" dirty="0" smtClean="0">
                <a:solidFill>
                  <a:schemeClr val="accent2"/>
                </a:solidFill>
                <a:latin typeface="Calibri" pitchFamily="34" charset="0"/>
              </a:rPr>
              <a:t>您想要说：</a:t>
            </a:r>
            <a:r>
              <a:rPr lang="zh-CN" altLang="zh-CN" b="1" dirty="0" smtClean="0">
                <a:latin typeface="Calibri" pitchFamily="34" charset="0"/>
              </a:rPr>
              <a:t>我们不是说已经证明了某项结论</a:t>
            </a:r>
            <a:r>
              <a:rPr lang="en-US" altLang="zh-CN" b="1" dirty="0" smtClean="0">
                <a:latin typeface="Calibri" pitchFamily="34" charset="0"/>
              </a:rPr>
              <a:t>——</a:t>
            </a:r>
            <a:r>
              <a:rPr lang="zh-CN" altLang="zh-CN" b="1" dirty="0" smtClean="0">
                <a:latin typeface="Calibri" pitchFamily="34" charset="0"/>
              </a:rPr>
              <a:t>那只是我们的假设！</a:t>
            </a:r>
            <a:endParaRPr lang="en-US" altLang="zh-CN" b="1" dirty="0" smtClean="0">
              <a:latin typeface="Calibri" pitchFamily="34" charset="0"/>
            </a:endParaRPr>
          </a:p>
          <a:p>
            <a:pPr marL="1800225" indent="-1800225">
              <a:lnSpc>
                <a:spcPct val="150000"/>
              </a:lnSpc>
              <a:spcBef>
                <a:spcPts val="0"/>
              </a:spcBef>
              <a:buFont typeface="Arial" pitchFamily="34" charset="0"/>
              <a:buNone/>
            </a:pPr>
            <a:r>
              <a:rPr lang="en-US" altLang="zh-CN" b="1" dirty="0" smtClean="0">
                <a:latin typeface="Calibri" pitchFamily="34" charset="0"/>
              </a:rPr>
              <a:t> </a:t>
            </a:r>
            <a:r>
              <a:rPr lang="zh-CN" altLang="zh-CN" b="1" dirty="0" smtClean="0">
                <a:solidFill>
                  <a:schemeClr val="accent2"/>
                </a:solidFill>
                <a:latin typeface="Calibri" pitchFamily="34" charset="0"/>
              </a:rPr>
              <a:t>建议您说：</a:t>
            </a:r>
            <a:r>
              <a:rPr lang="zh-CN" altLang="zh-CN" b="1" dirty="0" smtClean="0">
                <a:latin typeface="Calibri" pitchFamily="34" charset="0"/>
              </a:rPr>
              <a:t>我们同意这种解释目前只是推测，并且我们已对文本进行编辑，以说明本文结论仅由文中结果得出。</a:t>
            </a:r>
          </a:p>
          <a:p>
            <a:pPr algn="ctr">
              <a:lnSpc>
                <a:spcPct val="150000"/>
              </a:lnSpc>
              <a:spcBef>
                <a:spcPts val="0"/>
              </a:spcBef>
              <a:buFont typeface="Arial" pitchFamily="34" charset="0"/>
              <a:buNone/>
            </a:pPr>
            <a:r>
              <a:rPr lang="zh-CN" altLang="zh-CN" b="1" dirty="0" smtClean="0">
                <a:latin typeface="Calibri" pitchFamily="34" charset="0"/>
              </a:rPr>
              <a:t>（</a:t>
            </a:r>
            <a:r>
              <a:rPr lang="en-US" altLang="zh-CN" b="1" dirty="0" smtClean="0">
                <a:latin typeface="Calibri" pitchFamily="34" charset="0"/>
              </a:rPr>
              <a:t>We agree that this explanation is speculative at this time, and we have edited the text to state that our conclusion is only suggested by our results. </a:t>
            </a:r>
            <a:r>
              <a:rPr lang="zh-CN" altLang="zh-CN" b="1" dirty="0" smtClean="0">
                <a:latin typeface="Calibri" pitchFamily="34" charset="0"/>
              </a:rPr>
              <a:t>）</a:t>
            </a:r>
            <a:r>
              <a:rPr lang="en-US" altLang="zh-CN" b="1" dirty="0" smtClean="0">
                <a:latin typeface="Calibri" pitchFamily="34" charset="0"/>
              </a:rPr>
              <a:t/>
            </a:r>
            <a:br>
              <a:rPr lang="en-US" altLang="zh-CN" b="1" dirty="0" smtClean="0">
                <a:latin typeface="Calibri" pitchFamily="34" charset="0"/>
              </a:rPr>
            </a:br>
            <a:endParaRPr lang="zh-CN" altLang="en-US" b="1" dirty="0">
              <a:latin typeface="Calibri" pitchFamily="34" charset="0"/>
            </a:endParaRPr>
          </a:p>
        </p:txBody>
      </p:sp>
      <p:grpSp>
        <p:nvGrpSpPr>
          <p:cNvPr id="12" name="组合 11"/>
          <p:cNvGrpSpPr/>
          <p:nvPr/>
        </p:nvGrpSpPr>
        <p:grpSpPr>
          <a:xfrm>
            <a:off x="4292725" y="876300"/>
            <a:ext cx="3593849"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具体操作实例（四）</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3009712014"/>
      </p:ext>
    </p:extLst>
  </p:cSld>
  <p:clrMapOvr>
    <a:masterClrMapping/>
  </p:clrMapOvr>
  <p:transition spd="slow">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审稿意见回复</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3</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1354619" y="2131974"/>
            <a:ext cx="9434286"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Arial" pitchFamily="34" charset="0"/>
              <a:buNone/>
            </a:pPr>
            <a:r>
              <a:rPr lang="zh-CN" altLang="zh-CN" b="1" dirty="0" smtClean="0">
                <a:solidFill>
                  <a:schemeClr val="accent2"/>
                </a:solidFill>
                <a:latin typeface="Calibri" pitchFamily="34" charset="0"/>
              </a:rPr>
              <a:t>您想要说：</a:t>
            </a:r>
            <a:r>
              <a:rPr lang="zh-CN" altLang="zh-CN" b="1" dirty="0" smtClean="0">
                <a:latin typeface="Calibri" pitchFamily="34" charset="0"/>
              </a:rPr>
              <a:t>你根本没看懂我们写的东西才有这样的疑问。</a:t>
            </a:r>
            <a:endParaRPr lang="en-US" altLang="zh-CN" b="1" dirty="0" smtClean="0">
              <a:latin typeface="Calibri" pitchFamily="34" charset="0"/>
            </a:endParaRPr>
          </a:p>
          <a:p>
            <a:pPr marL="1800225" indent="-1800225">
              <a:lnSpc>
                <a:spcPct val="150000"/>
              </a:lnSpc>
              <a:spcBef>
                <a:spcPts val="0"/>
              </a:spcBef>
              <a:buFont typeface="Arial" pitchFamily="34" charset="0"/>
              <a:buNone/>
            </a:pPr>
            <a:r>
              <a:rPr lang="zh-CN" altLang="zh-CN" b="1" dirty="0" smtClean="0">
                <a:solidFill>
                  <a:schemeClr val="accent2"/>
                </a:solidFill>
                <a:latin typeface="Calibri" pitchFamily="34" charset="0"/>
              </a:rPr>
              <a:t>建议您说：</a:t>
            </a:r>
            <a:r>
              <a:rPr lang="zh-CN" altLang="zh-CN" b="1" dirty="0" smtClean="0">
                <a:latin typeface="Calibri" pitchFamily="34" charset="0"/>
              </a:rPr>
              <a:t>我们并非想表明 ，因此我们已修改了文本，以具体说明 。</a:t>
            </a:r>
          </a:p>
          <a:p>
            <a:pPr marL="0" indent="0" algn="ctr">
              <a:lnSpc>
                <a:spcPct val="150000"/>
              </a:lnSpc>
              <a:spcBef>
                <a:spcPts val="0"/>
              </a:spcBef>
              <a:buFont typeface="Arial" pitchFamily="34" charset="0"/>
              <a:buNone/>
            </a:pPr>
            <a:r>
              <a:rPr lang="zh-CN" altLang="zh-CN" b="1" dirty="0" smtClean="0">
                <a:latin typeface="Calibri" pitchFamily="34" charset="0"/>
              </a:rPr>
              <a:t>（</a:t>
            </a:r>
            <a:r>
              <a:rPr lang="en-US" altLang="zh-CN" b="1" dirty="0" smtClean="0">
                <a:latin typeface="Calibri" pitchFamily="34" charset="0"/>
              </a:rPr>
              <a:t>We did not intend to indicate, and we have therefore altered the text to specify that . </a:t>
            </a:r>
            <a:r>
              <a:rPr lang="zh-CN" altLang="zh-CN" b="1" dirty="0" smtClean="0">
                <a:latin typeface="Calibri" pitchFamily="34" charset="0"/>
              </a:rPr>
              <a:t>）</a:t>
            </a:r>
            <a:r>
              <a:rPr lang="en-US" altLang="zh-CN" b="1" dirty="0" smtClean="0">
                <a:latin typeface="Calibri" pitchFamily="34" charset="0"/>
              </a:rPr>
              <a:t/>
            </a:r>
            <a:br>
              <a:rPr lang="en-US" altLang="zh-CN" b="1" dirty="0" smtClean="0">
                <a:latin typeface="Calibri" pitchFamily="34" charset="0"/>
              </a:rPr>
            </a:br>
            <a:endParaRPr lang="zh-CN" altLang="en-US" b="1" dirty="0">
              <a:latin typeface="Calibri" pitchFamily="34" charset="0"/>
            </a:endParaRPr>
          </a:p>
        </p:txBody>
      </p:sp>
      <p:grpSp>
        <p:nvGrpSpPr>
          <p:cNvPr id="12" name="组合 11"/>
          <p:cNvGrpSpPr/>
          <p:nvPr/>
        </p:nvGrpSpPr>
        <p:grpSpPr>
          <a:xfrm>
            <a:off x="4292725" y="876300"/>
            <a:ext cx="3593849"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具体操作实例（五）</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1957573708"/>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0" name="内容占位符 2"/>
          <p:cNvSpPr txBox="1">
            <a:spLocks/>
          </p:cNvSpPr>
          <p:nvPr/>
        </p:nvSpPr>
        <p:spPr>
          <a:xfrm>
            <a:off x="1584786" y="2226552"/>
            <a:ext cx="8968740"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itchFamily="34" charset="0"/>
              <a:buNone/>
            </a:pPr>
            <a:r>
              <a:rPr lang="zh-CN" altLang="zh-CN" b="1" dirty="0" smtClean="0"/>
              <a:t>题名是一篇论文的总标题</a:t>
            </a:r>
            <a:r>
              <a:rPr lang="en-US" altLang="zh-CN" b="1" dirty="0" smtClean="0"/>
              <a:t>,</a:t>
            </a:r>
            <a:r>
              <a:rPr lang="zh-CN" altLang="zh-CN" b="1" dirty="0" smtClean="0"/>
              <a:t>也称篇名或文题，作为一篇论文的总名称，题名应该使读者能从中了解到该论文所要研究的核心内容和主要观点</a:t>
            </a:r>
            <a:r>
              <a:rPr lang="zh-CN" altLang="en-US" b="1" dirty="0" smtClean="0"/>
              <a:t>。</a:t>
            </a:r>
            <a:r>
              <a:rPr lang="zh-CN" altLang="zh-CN" b="1" dirty="0" smtClean="0"/>
              <a:t>撰写题名一定要准确、简洁、鲜明，既不能过于空泛和一般化，也不宜过于繁琐，使人得不出鲜明的印象。</a:t>
            </a:r>
            <a:endParaRPr lang="en-US" altLang="zh-CN" b="1" dirty="0" smtClean="0"/>
          </a:p>
          <a:p>
            <a:pPr>
              <a:lnSpc>
                <a:spcPct val="150000"/>
              </a:lnSpc>
              <a:buFont typeface="Arial" pitchFamily="34" charset="0"/>
              <a:buNone/>
            </a:pPr>
            <a:r>
              <a:rPr lang="en-US" altLang="zh-CN" b="1" dirty="0" smtClean="0"/>
              <a:t/>
            </a:r>
            <a:br>
              <a:rPr lang="en-US" altLang="zh-CN" b="1" dirty="0" smtClean="0"/>
            </a:br>
            <a:endParaRPr lang="zh-CN" altLang="en-US" b="1" dirty="0"/>
          </a:p>
        </p:txBody>
      </p:sp>
      <p:grpSp>
        <p:nvGrpSpPr>
          <p:cNvPr id="11" name="组合 10"/>
          <p:cNvGrpSpPr/>
          <p:nvPr/>
        </p:nvGrpSpPr>
        <p:grpSpPr>
          <a:xfrm>
            <a:off x="2679358" y="1032020"/>
            <a:ext cx="6820583" cy="1229002"/>
            <a:chOff x="-1029381" y="1476094"/>
            <a:chExt cx="8229600" cy="1229002"/>
          </a:xfrm>
        </p:grpSpPr>
        <p:sp>
          <p:nvSpPr>
            <p:cNvPr id="12" name="圆角矩形 11"/>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3" name="标题 1"/>
            <p:cNvSpPr txBox="1">
              <a:spLocks/>
            </p:cNvSpPr>
            <p:nvPr/>
          </p:nvSpPr>
          <p:spPr>
            <a:xfrm>
              <a:off x="-1029381" y="1562096"/>
              <a:ext cx="8229600" cy="1143000"/>
            </a:xfrm>
            <a:prstGeom prst="rect">
              <a:avLst/>
            </a:prstGeom>
          </p:spPr>
          <p:txBody>
            <a:bodyPr>
              <a:noAutofit/>
            </a:bodyPr>
            <a:lstStyle>
              <a:lvl1pPr algn="l" rtl="0" fontAlgn="base">
                <a:lnSpc>
                  <a:spcPct val="90000"/>
                </a:lnSpc>
                <a:spcBef>
                  <a:spcPct val="0"/>
                </a:spcBef>
                <a:spcAft>
                  <a:spcPct val="0"/>
                </a:spcAft>
                <a:defRPr sz="4400" kern="1200">
                  <a:solidFill>
                    <a:schemeClr val="tx1"/>
                  </a:solidFill>
                  <a:latin typeface="+mj-lt"/>
                  <a:ea typeface="+mj-ea"/>
                  <a:cs typeface="等线 Light" charset="0"/>
                </a:defRPr>
              </a:lvl1pPr>
              <a:lvl2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2pPr>
              <a:lvl3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3pPr>
              <a:lvl4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4pPr>
              <a:lvl5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5pPr>
              <a:lvl6pPr marL="4572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6pPr>
              <a:lvl7pPr marL="9144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7pPr>
              <a:lvl8pPr marL="13716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8pPr>
              <a:lvl9pPr marL="18288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9pPr>
            </a:lstStyle>
            <a:p>
              <a:pPr algn="ctr"/>
              <a:r>
                <a:rPr lang="zh-CN" altLang="en-US" sz="3200" b="1" dirty="0" smtClean="0">
                  <a:solidFill>
                    <a:schemeClr val="bg1"/>
                  </a:solidFill>
                  <a:latin typeface="Calibri" pitchFamily="34" charset="0"/>
                  <a:ea typeface="宋体" pitchFamily="2" charset="-122"/>
                </a:rPr>
                <a:t>题名的要求</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3895875862"/>
      </p:ext>
    </p:extLst>
  </p:cSld>
  <p:clrMapOvr>
    <a:masterClrMapping/>
  </p:clrMapOvr>
  <p:transition spd="slow">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审稿意见回复</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3</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1407885" y="1869681"/>
            <a:ext cx="9898743"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225" indent="-1800225">
              <a:lnSpc>
                <a:spcPct val="150000"/>
              </a:lnSpc>
              <a:spcBef>
                <a:spcPts val="0"/>
              </a:spcBef>
              <a:buFont typeface="Arial" pitchFamily="34" charset="0"/>
              <a:buNone/>
            </a:pPr>
            <a:r>
              <a:rPr lang="zh-CN" altLang="zh-CN" b="1" dirty="0" smtClean="0">
                <a:solidFill>
                  <a:schemeClr val="accent2"/>
                </a:solidFill>
                <a:latin typeface="Calibri" pitchFamily="34" charset="0"/>
              </a:rPr>
              <a:t>您想要说：</a:t>
            </a:r>
            <a:r>
              <a:rPr lang="zh-CN" altLang="zh-CN" b="1" dirty="0" smtClean="0">
                <a:latin typeface="Calibri" pitchFamily="34" charset="0"/>
              </a:rPr>
              <a:t>这个无关学术观点，不过是语言或者写作结构的问题罢了</a:t>
            </a:r>
            <a:r>
              <a:rPr lang="zh-CN" altLang="en-US" b="1" dirty="0" smtClean="0">
                <a:latin typeface="Calibri" pitchFamily="34" charset="0"/>
              </a:rPr>
              <a:t>。</a:t>
            </a:r>
            <a:endParaRPr lang="en-US" altLang="zh-CN" b="1" dirty="0" smtClean="0">
              <a:latin typeface="Calibri" pitchFamily="34" charset="0"/>
            </a:endParaRPr>
          </a:p>
          <a:p>
            <a:pPr marL="1800225" indent="-1800225">
              <a:lnSpc>
                <a:spcPct val="150000"/>
              </a:lnSpc>
              <a:spcBef>
                <a:spcPts val="0"/>
              </a:spcBef>
              <a:buFont typeface="Arial" pitchFamily="34" charset="0"/>
              <a:buNone/>
            </a:pPr>
            <a:r>
              <a:rPr lang="zh-CN" altLang="zh-CN" b="1" dirty="0" smtClean="0">
                <a:solidFill>
                  <a:schemeClr val="accent2"/>
                </a:solidFill>
                <a:latin typeface="Calibri" pitchFamily="34" charset="0"/>
              </a:rPr>
              <a:t>建议您说：</a:t>
            </a:r>
            <a:r>
              <a:rPr lang="zh-CN" altLang="zh-CN" b="1" dirty="0" smtClean="0">
                <a:latin typeface="Calibri" pitchFamily="34" charset="0"/>
              </a:rPr>
              <a:t>很抱歉出现这种语法失误，我们已根据您的建议更正了文本。如果可以提供语言编辑证书，更可以打消编辑对语言方面的疑虑，关注在研究发现的本身</a:t>
            </a:r>
            <a:r>
              <a:rPr lang="zh-CN" altLang="en-US" b="1" dirty="0" smtClean="0">
                <a:latin typeface="Calibri" pitchFamily="34" charset="0"/>
              </a:rPr>
              <a:t>。</a:t>
            </a:r>
            <a:endParaRPr lang="zh-CN" altLang="zh-CN" b="1" dirty="0" smtClean="0">
              <a:latin typeface="Calibri" pitchFamily="34" charset="0"/>
            </a:endParaRPr>
          </a:p>
          <a:p>
            <a:pPr marL="0" indent="0" algn="ctr">
              <a:lnSpc>
                <a:spcPct val="150000"/>
              </a:lnSpc>
              <a:spcBef>
                <a:spcPts val="0"/>
              </a:spcBef>
              <a:buFont typeface="Arial" pitchFamily="34" charset="0"/>
              <a:buNone/>
            </a:pPr>
            <a:r>
              <a:rPr lang="zh-CN" altLang="zh-CN" b="1" dirty="0" smtClean="0">
                <a:latin typeface="Calibri" pitchFamily="34" charset="0"/>
              </a:rPr>
              <a:t>（</a:t>
            </a:r>
            <a:r>
              <a:rPr lang="en-US" altLang="zh-CN" b="1" dirty="0" smtClean="0">
                <a:latin typeface="Calibri" pitchFamily="34" charset="0"/>
              </a:rPr>
              <a:t>We apologize for this error, and we have corrected the text as suggested.</a:t>
            </a:r>
            <a:r>
              <a:rPr lang="zh-CN" altLang="zh-CN" b="1" dirty="0" smtClean="0">
                <a:latin typeface="Calibri" pitchFamily="34" charset="0"/>
              </a:rPr>
              <a:t>）</a:t>
            </a:r>
          </a:p>
          <a:p>
            <a:endParaRPr lang="zh-CN" altLang="en-US" b="1" dirty="0"/>
          </a:p>
        </p:txBody>
      </p:sp>
      <p:grpSp>
        <p:nvGrpSpPr>
          <p:cNvPr id="12" name="组合 11"/>
          <p:cNvGrpSpPr/>
          <p:nvPr/>
        </p:nvGrpSpPr>
        <p:grpSpPr>
          <a:xfrm>
            <a:off x="4292725" y="876300"/>
            <a:ext cx="3593849"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具体操作实例（六）</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1748708530"/>
      </p:ext>
    </p:extLst>
  </p:cSld>
  <p:clrMapOvr>
    <a:masterClrMapping/>
  </p:clrMapOvr>
  <p:transition spd="slow">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审稿意见回复</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3</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1234622" y="1928192"/>
            <a:ext cx="9710056" cy="4525963"/>
          </a:xfrm>
          <a:prstGeom prst="rect">
            <a:avLst/>
          </a:prstGeom>
        </p:spPr>
        <p:txBody>
          <a:bodyPr>
            <a:normAutofit fontScale="925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87538" indent="-1887538">
              <a:lnSpc>
                <a:spcPct val="150000"/>
              </a:lnSpc>
              <a:spcBef>
                <a:spcPts val="0"/>
              </a:spcBef>
              <a:buFont typeface="Arial" pitchFamily="34" charset="0"/>
              <a:buNone/>
            </a:pPr>
            <a:r>
              <a:rPr lang="zh-CN" altLang="zh-CN" b="1" dirty="0" smtClean="0">
                <a:solidFill>
                  <a:schemeClr val="accent2"/>
                </a:solidFill>
                <a:latin typeface="Calibri" pitchFamily="34" charset="0"/>
              </a:rPr>
              <a:t>您想要说：</a:t>
            </a:r>
            <a:r>
              <a:rPr lang="zh-CN" altLang="zh-CN" b="1" dirty="0" smtClean="0">
                <a:latin typeface="Calibri" pitchFamily="34" charset="0"/>
              </a:rPr>
              <a:t>我的英文写作能力比审稿人的好竟然挑剔我的语法？</a:t>
            </a:r>
            <a:endParaRPr lang="en-US" altLang="zh-CN" b="1" dirty="0" smtClean="0">
              <a:latin typeface="Calibri" pitchFamily="34" charset="0"/>
            </a:endParaRPr>
          </a:p>
          <a:p>
            <a:pPr marL="1698625" indent="-1698625">
              <a:lnSpc>
                <a:spcPct val="150000"/>
              </a:lnSpc>
              <a:spcBef>
                <a:spcPts val="0"/>
              </a:spcBef>
              <a:buFont typeface="Arial" pitchFamily="34" charset="0"/>
              <a:buNone/>
            </a:pPr>
            <a:r>
              <a:rPr lang="zh-CN" altLang="zh-CN" b="1" dirty="0" smtClean="0">
                <a:solidFill>
                  <a:schemeClr val="accent2"/>
                </a:solidFill>
                <a:latin typeface="Calibri" pitchFamily="34" charset="0"/>
              </a:rPr>
              <a:t>建议您说：</a:t>
            </a:r>
            <a:r>
              <a:rPr lang="zh-CN" altLang="zh-CN" b="1" dirty="0" smtClean="0">
                <a:latin typeface="Calibri" pitchFamily="34" charset="0"/>
              </a:rPr>
              <a:t>我们的文稿已被英文母语的人完成了对语言的修改润色，提高可读性。同样的，如果可以提供语言编辑证书，更可以打消编辑对语言方面的疑虑，关注在研究发现的本身。</a:t>
            </a:r>
          </a:p>
          <a:p>
            <a:pPr marL="0" indent="0" algn="ctr">
              <a:lnSpc>
                <a:spcPct val="150000"/>
              </a:lnSpc>
              <a:spcBef>
                <a:spcPts val="0"/>
              </a:spcBef>
              <a:buFont typeface="Arial" pitchFamily="34" charset="0"/>
              <a:buNone/>
            </a:pPr>
            <a:r>
              <a:rPr lang="en-US" altLang="zh-CN" b="1" dirty="0" smtClean="0">
                <a:latin typeface="Calibri" pitchFamily="34" charset="0"/>
              </a:rPr>
              <a:t>   （Our manuscript has been reviewed by a native English speaker and revised to improve readability</a:t>
            </a:r>
            <a:r>
              <a:rPr lang="zh-CN" altLang="zh-CN" b="1" dirty="0" smtClean="0">
                <a:latin typeface="Calibri" pitchFamily="34" charset="0"/>
              </a:rPr>
              <a:t>）</a:t>
            </a:r>
          </a:p>
          <a:p>
            <a:pPr marL="0" indent="0">
              <a:lnSpc>
                <a:spcPct val="150000"/>
              </a:lnSpc>
              <a:spcBef>
                <a:spcPts val="0"/>
              </a:spcBef>
            </a:pPr>
            <a:endParaRPr lang="zh-CN" altLang="en-US" b="1" dirty="0">
              <a:latin typeface="Calibri" pitchFamily="34" charset="0"/>
            </a:endParaRPr>
          </a:p>
        </p:txBody>
      </p:sp>
      <p:grpSp>
        <p:nvGrpSpPr>
          <p:cNvPr id="12" name="组合 11"/>
          <p:cNvGrpSpPr/>
          <p:nvPr/>
        </p:nvGrpSpPr>
        <p:grpSpPr>
          <a:xfrm>
            <a:off x="4292725" y="876300"/>
            <a:ext cx="3593849"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具体操作实例（七）</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1952701198"/>
      </p:ext>
    </p:extLst>
  </p:cSld>
  <p:clrMapOvr>
    <a:masterClrMapping/>
  </p:clrMapOvr>
  <p:transition spd="slow">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审稿意见回复</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3</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12" name="组合 11"/>
          <p:cNvGrpSpPr/>
          <p:nvPr/>
        </p:nvGrpSpPr>
        <p:grpSpPr>
          <a:xfrm>
            <a:off x="4292725" y="876300"/>
            <a:ext cx="3593849"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常用句型（一）</a:t>
              </a:r>
              <a:endParaRPr lang="zh-CN" altLang="en-US" sz="3200" b="1" dirty="0">
                <a:solidFill>
                  <a:schemeClr val="bg1"/>
                </a:solidFill>
                <a:latin typeface="Calibri" pitchFamily="34" charset="0"/>
                <a:ea typeface="宋体" pitchFamily="2" charset="-122"/>
              </a:endParaRPr>
            </a:p>
          </p:txBody>
        </p:sp>
      </p:grpSp>
      <p:sp>
        <p:nvSpPr>
          <p:cNvPr id="15" name="内容占位符 2"/>
          <p:cNvSpPr txBox="1">
            <a:spLocks/>
          </p:cNvSpPr>
          <p:nvPr/>
        </p:nvSpPr>
        <p:spPr>
          <a:xfrm>
            <a:off x="1992736" y="1817914"/>
            <a:ext cx="8229600" cy="4525963"/>
          </a:xfrm>
          <a:prstGeom prst="rect">
            <a:avLst/>
          </a:prstGeom>
        </p:spPr>
        <p:txBody>
          <a:bodyPr>
            <a:normAutofit lnSpcReduction="1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Font typeface="Arial" pitchFamily="34" charset="0"/>
              <a:buNone/>
            </a:pPr>
            <a:r>
              <a:rPr lang="zh-CN" altLang="en-US" b="1" dirty="0" smtClean="0">
                <a:solidFill>
                  <a:schemeClr val="accent2"/>
                </a:solidFill>
                <a:latin typeface="Calibri" pitchFamily="34" charset="0"/>
              </a:rPr>
              <a:t>开头</a:t>
            </a:r>
            <a:endParaRPr lang="en-US" altLang="zh-CN" b="1" dirty="0" smtClean="0">
              <a:solidFill>
                <a:schemeClr val="accent2"/>
              </a:solidFill>
              <a:latin typeface="Calibri" pitchFamily="34" charset="0"/>
            </a:endParaRPr>
          </a:p>
          <a:p>
            <a:r>
              <a:rPr lang="en-US" altLang="zh-CN" b="1" dirty="0" smtClean="0">
                <a:latin typeface="Calibri" pitchFamily="34" charset="0"/>
              </a:rPr>
              <a:t>Thank you for providing these insights.</a:t>
            </a:r>
            <a:endParaRPr lang="zh-CN" altLang="zh-CN" b="1" dirty="0" smtClean="0">
              <a:latin typeface="Calibri" pitchFamily="34" charset="0"/>
            </a:endParaRPr>
          </a:p>
          <a:p>
            <a:r>
              <a:rPr lang="en-US" altLang="zh-CN" b="1" dirty="0" smtClean="0">
                <a:latin typeface="Calibri" pitchFamily="34" charset="0"/>
              </a:rPr>
              <a:t>Thank you for your suggestion.</a:t>
            </a:r>
            <a:endParaRPr lang="zh-CN" altLang="zh-CN" b="1" dirty="0" smtClean="0">
              <a:latin typeface="Calibri" pitchFamily="34" charset="0"/>
            </a:endParaRPr>
          </a:p>
          <a:p>
            <a:r>
              <a:rPr lang="en-US" altLang="zh-CN" b="1" dirty="0" smtClean="0">
                <a:latin typeface="Calibri" pitchFamily="34" charset="0"/>
              </a:rPr>
              <a:t>That is an interesting query.</a:t>
            </a:r>
            <a:endParaRPr lang="zh-CN" altLang="zh-CN" b="1" dirty="0" smtClean="0">
              <a:latin typeface="Calibri" pitchFamily="34" charset="0"/>
            </a:endParaRPr>
          </a:p>
          <a:p>
            <a:r>
              <a:rPr lang="en-US" altLang="zh-CN" b="1" dirty="0" smtClean="0">
                <a:latin typeface="Calibri" pitchFamily="34" charset="0"/>
              </a:rPr>
              <a:t>This is an interesting perspective.</a:t>
            </a:r>
            <a:endParaRPr lang="zh-CN" altLang="zh-CN" b="1" dirty="0" smtClean="0">
              <a:latin typeface="Calibri" pitchFamily="34" charset="0"/>
            </a:endParaRPr>
          </a:p>
          <a:p>
            <a:r>
              <a:rPr lang="en-US" altLang="zh-CN" b="1" dirty="0" smtClean="0">
                <a:latin typeface="Calibri" pitchFamily="34" charset="0"/>
              </a:rPr>
              <a:t>We agree with you.</a:t>
            </a:r>
            <a:endParaRPr lang="zh-CN" altLang="zh-CN" b="1" dirty="0" smtClean="0">
              <a:latin typeface="Calibri" pitchFamily="34" charset="0"/>
            </a:endParaRPr>
          </a:p>
          <a:p>
            <a:r>
              <a:rPr lang="en-US" altLang="zh-CN" b="1" dirty="0" smtClean="0">
                <a:latin typeface="Calibri" pitchFamily="34" charset="0"/>
              </a:rPr>
              <a:t>We agree with your assessment.</a:t>
            </a:r>
            <a:endParaRPr lang="zh-CN" altLang="zh-CN" b="1" dirty="0" smtClean="0">
              <a:latin typeface="Calibri" pitchFamily="34" charset="0"/>
            </a:endParaRPr>
          </a:p>
          <a:p>
            <a:r>
              <a:rPr lang="en-US" altLang="zh-CN" b="1" dirty="0" smtClean="0">
                <a:latin typeface="Calibri" pitchFamily="34" charset="0"/>
              </a:rPr>
              <a:t>You have raised an important question.</a:t>
            </a:r>
            <a:endParaRPr lang="zh-CN" altLang="zh-CN" b="1" dirty="0" smtClean="0">
              <a:latin typeface="Calibri" pitchFamily="34" charset="0"/>
            </a:endParaRPr>
          </a:p>
          <a:p>
            <a:r>
              <a:rPr lang="en-US" altLang="zh-CN" b="1" dirty="0" smtClean="0">
                <a:latin typeface="Calibri" pitchFamily="34" charset="0"/>
              </a:rPr>
              <a:t>You have asked an interesting question.</a:t>
            </a:r>
            <a:endParaRPr lang="zh-CN" altLang="zh-CN" b="1" dirty="0" smtClean="0">
              <a:latin typeface="Calibri" pitchFamily="34" charset="0"/>
            </a:endParaRPr>
          </a:p>
          <a:p>
            <a:endParaRPr lang="zh-CN" altLang="en-US" b="1" dirty="0">
              <a:latin typeface="Calibri" pitchFamily="34" charset="0"/>
            </a:endParaRPr>
          </a:p>
        </p:txBody>
      </p:sp>
    </p:spTree>
    <p:extLst>
      <p:ext uri="{BB962C8B-B14F-4D97-AF65-F5344CB8AC3E}">
        <p14:creationId xmlns="" xmlns:p14="http://schemas.microsoft.com/office/powerpoint/2010/main" val="2719338463"/>
      </p:ext>
    </p:extLst>
  </p:cSld>
  <p:clrMapOvr>
    <a:masterClrMapping/>
  </p:clrMapOvr>
  <p:transition spd="slow">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审稿意见回复</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3</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12" name="组合 11"/>
          <p:cNvGrpSpPr/>
          <p:nvPr/>
        </p:nvGrpSpPr>
        <p:grpSpPr>
          <a:xfrm>
            <a:off x="4292725" y="876300"/>
            <a:ext cx="3593849"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常用句型（</a:t>
              </a:r>
              <a:r>
                <a:rPr lang="zh-CN" altLang="en-US" sz="3200" b="1" dirty="0">
                  <a:solidFill>
                    <a:schemeClr val="bg1"/>
                  </a:solidFill>
                  <a:latin typeface="Calibri" pitchFamily="34" charset="0"/>
                  <a:ea typeface="宋体" pitchFamily="2" charset="-122"/>
                </a:rPr>
                <a:t>二</a:t>
              </a:r>
              <a:r>
                <a:rPr lang="zh-CN" altLang="en-US" sz="3200" b="1" dirty="0" smtClean="0">
                  <a:solidFill>
                    <a:schemeClr val="bg1"/>
                  </a:solidFill>
                  <a:latin typeface="Calibri" pitchFamily="34" charset="0"/>
                  <a:ea typeface="宋体" pitchFamily="2" charset="-122"/>
                </a:rPr>
                <a:t>）</a:t>
              </a:r>
              <a:endParaRPr lang="zh-CN" altLang="en-US" sz="3200" b="1" dirty="0">
                <a:solidFill>
                  <a:schemeClr val="bg1"/>
                </a:solidFill>
                <a:latin typeface="Calibri" pitchFamily="34" charset="0"/>
                <a:ea typeface="宋体" pitchFamily="2" charset="-122"/>
              </a:endParaRPr>
            </a:p>
          </p:txBody>
        </p:sp>
      </p:grpSp>
      <p:sp>
        <p:nvSpPr>
          <p:cNvPr id="15" name="内容占位符 2"/>
          <p:cNvSpPr txBox="1">
            <a:spLocks/>
          </p:cNvSpPr>
          <p:nvPr/>
        </p:nvSpPr>
        <p:spPr>
          <a:xfrm>
            <a:off x="2126341" y="1934028"/>
            <a:ext cx="8665705" cy="4525963"/>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Font typeface="Arial" pitchFamily="34" charset="0"/>
              <a:buNone/>
            </a:pPr>
            <a:r>
              <a:rPr lang="zh-CN" altLang="zh-CN" b="1" dirty="0" smtClean="0">
                <a:solidFill>
                  <a:schemeClr val="accent2"/>
                </a:solidFill>
                <a:latin typeface="Calibri" pitchFamily="34" charset="0"/>
              </a:rPr>
              <a:t>同意审稿或期刊编辑意见</a:t>
            </a:r>
          </a:p>
          <a:p>
            <a:r>
              <a:rPr lang="en-US" altLang="zh-CN" sz="2400" b="1" dirty="0" smtClean="0">
                <a:latin typeface="Calibri" pitchFamily="34" charset="0"/>
              </a:rPr>
              <a:t>We agree with you and have incorporated this suggestion throughout our paper.</a:t>
            </a:r>
            <a:endParaRPr lang="zh-CN" altLang="zh-CN" sz="2400" b="1" dirty="0" smtClean="0">
              <a:latin typeface="Calibri" pitchFamily="34" charset="0"/>
            </a:endParaRPr>
          </a:p>
          <a:p>
            <a:r>
              <a:rPr lang="en-US" altLang="zh-CN" sz="2400" b="1" dirty="0" smtClean="0">
                <a:latin typeface="Calibri" pitchFamily="34" charset="0"/>
              </a:rPr>
              <a:t>We have reflected this comment by… (page #, lines #-#).</a:t>
            </a:r>
            <a:endParaRPr lang="zh-CN" altLang="zh-CN" sz="2400" b="1" dirty="0" smtClean="0">
              <a:latin typeface="Calibri" pitchFamily="34" charset="0"/>
            </a:endParaRPr>
          </a:p>
          <a:p>
            <a:r>
              <a:rPr lang="en-US" altLang="zh-CN" sz="2400" b="1" dirty="0" smtClean="0">
                <a:latin typeface="Calibri" pitchFamily="34" charset="0"/>
              </a:rPr>
              <a:t>We have incorporated your comments by… (page #, lines #-#).</a:t>
            </a:r>
            <a:endParaRPr lang="zh-CN" altLang="zh-CN" sz="2400" b="1" dirty="0" smtClean="0">
              <a:latin typeface="Calibri" pitchFamily="34" charset="0"/>
            </a:endParaRPr>
          </a:p>
          <a:p>
            <a:r>
              <a:rPr lang="en-US" altLang="zh-CN" sz="2400" b="1" dirty="0" smtClean="0">
                <a:latin typeface="Calibri" pitchFamily="34" charset="0"/>
              </a:rPr>
              <a:t>We agree that…</a:t>
            </a:r>
            <a:endParaRPr lang="zh-CN" altLang="zh-CN" sz="2400" b="1" dirty="0" smtClean="0">
              <a:latin typeface="Calibri" pitchFamily="34" charset="0"/>
            </a:endParaRPr>
          </a:p>
          <a:p>
            <a:r>
              <a:rPr lang="en-US" altLang="zh-CN" sz="2400" b="1" dirty="0" smtClean="0">
                <a:latin typeface="Calibri" pitchFamily="34" charset="0"/>
              </a:rPr>
              <a:t>We have now [X] (page #, lines #-#) and [Y] (page #, lines #-#). We think these changes now better [Z]. We hope that you agree.</a:t>
            </a:r>
            <a:endParaRPr lang="zh-CN" altLang="zh-CN" sz="2400" b="1" dirty="0" smtClean="0">
              <a:latin typeface="Calibri" pitchFamily="34" charset="0"/>
            </a:endParaRPr>
          </a:p>
          <a:p>
            <a:endParaRPr lang="zh-CN" altLang="en-US" b="1" dirty="0">
              <a:latin typeface="Calibri" pitchFamily="34" charset="0"/>
            </a:endParaRPr>
          </a:p>
        </p:txBody>
      </p:sp>
    </p:spTree>
    <p:extLst>
      <p:ext uri="{BB962C8B-B14F-4D97-AF65-F5344CB8AC3E}">
        <p14:creationId xmlns="" xmlns:p14="http://schemas.microsoft.com/office/powerpoint/2010/main" val="3974297713"/>
      </p:ext>
    </p:extLst>
  </p:cSld>
  <p:clrMapOvr>
    <a:masterClrMapping/>
  </p:clrMapOvr>
  <p:transition spd="slow">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审稿意见回复</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3</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12" name="组合 11"/>
          <p:cNvGrpSpPr/>
          <p:nvPr/>
        </p:nvGrpSpPr>
        <p:grpSpPr>
          <a:xfrm>
            <a:off x="4292725" y="876300"/>
            <a:ext cx="3593849"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常用句型（三）</a:t>
              </a:r>
              <a:endParaRPr lang="zh-CN" altLang="en-US" sz="3200" b="1" dirty="0">
                <a:solidFill>
                  <a:schemeClr val="bg1"/>
                </a:solidFill>
                <a:latin typeface="Calibri" pitchFamily="34" charset="0"/>
                <a:ea typeface="宋体" pitchFamily="2" charset="-122"/>
              </a:endParaRPr>
            </a:p>
          </p:txBody>
        </p:sp>
      </p:grpSp>
      <p:sp>
        <p:nvSpPr>
          <p:cNvPr id="15" name="内容占位符 2"/>
          <p:cNvSpPr txBox="1">
            <a:spLocks/>
          </p:cNvSpPr>
          <p:nvPr/>
        </p:nvSpPr>
        <p:spPr>
          <a:xfrm>
            <a:off x="1618993" y="1759857"/>
            <a:ext cx="8977086" cy="4525963"/>
          </a:xfrm>
          <a:prstGeom prst="rect">
            <a:avLst/>
          </a:prstGeom>
        </p:spPr>
        <p:txBody>
          <a:bodyPr>
            <a:normAutofit fontScale="925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Font typeface="Arial" pitchFamily="34" charset="0"/>
              <a:buNone/>
            </a:pPr>
            <a:r>
              <a:rPr lang="zh-CN" altLang="zh-CN" b="1" dirty="0" smtClean="0">
                <a:solidFill>
                  <a:schemeClr val="accent2"/>
                </a:solidFill>
                <a:latin typeface="Calibri" pitchFamily="34" charset="0"/>
              </a:rPr>
              <a:t>不同意评审或期刊编辑意见</a:t>
            </a:r>
          </a:p>
          <a:p>
            <a:r>
              <a:rPr lang="en-US" altLang="zh-CN" b="1" dirty="0" smtClean="0">
                <a:latin typeface="Calibri" pitchFamily="34" charset="0"/>
              </a:rPr>
              <a:t>You have raised an important point; however, we believe that [X] would be outside the scope of our paper because…</a:t>
            </a:r>
            <a:endParaRPr lang="zh-CN" altLang="zh-CN" b="1" dirty="0" smtClean="0">
              <a:latin typeface="Calibri" pitchFamily="34" charset="0"/>
            </a:endParaRPr>
          </a:p>
          <a:p>
            <a:r>
              <a:rPr lang="en-US" altLang="zh-CN" b="1" dirty="0" smtClean="0">
                <a:latin typeface="Calibri" pitchFamily="34" charset="0"/>
              </a:rPr>
              <a:t>This is a valid assessment of…; however, we believe that [X] would be more appropriate because…</a:t>
            </a:r>
            <a:endParaRPr lang="zh-CN" altLang="zh-CN" b="1" dirty="0" smtClean="0">
              <a:latin typeface="Calibri" pitchFamily="34" charset="0"/>
            </a:endParaRPr>
          </a:p>
          <a:p>
            <a:r>
              <a:rPr lang="en-US" altLang="zh-CN" b="1" dirty="0" smtClean="0">
                <a:latin typeface="Calibri" pitchFamily="34" charset="0"/>
              </a:rPr>
              <a:t>We agree that…; however, due to [X], we believe that…</a:t>
            </a:r>
            <a:endParaRPr lang="zh-CN" altLang="zh-CN" b="1" dirty="0" smtClean="0">
              <a:latin typeface="Calibri" pitchFamily="34" charset="0"/>
            </a:endParaRPr>
          </a:p>
          <a:p>
            <a:r>
              <a:rPr lang="en-US" altLang="zh-CN" b="1" dirty="0" smtClean="0">
                <a:latin typeface="Calibri" pitchFamily="34" charset="0"/>
              </a:rPr>
              <a:t>In our revisions, we have attempted to [X] (page #, lines #-#); however, we have retained some of our arguments because…</a:t>
            </a:r>
            <a:endParaRPr lang="zh-CN" altLang="zh-CN" b="1" dirty="0" smtClean="0">
              <a:latin typeface="Calibri" pitchFamily="34" charset="0"/>
            </a:endParaRPr>
          </a:p>
          <a:p>
            <a:r>
              <a:rPr lang="en-US" altLang="zh-CN" b="1" dirty="0" smtClean="0">
                <a:latin typeface="Calibri" pitchFamily="34" charset="0"/>
              </a:rPr>
              <a:t>We acknowledge that [X] has certain limitations; however,…</a:t>
            </a:r>
            <a:endParaRPr lang="zh-CN" altLang="zh-CN" b="1" dirty="0" smtClean="0">
              <a:latin typeface="Calibri" pitchFamily="34" charset="0"/>
            </a:endParaRPr>
          </a:p>
          <a:p>
            <a:endParaRPr lang="zh-CN" altLang="en-US" b="1" dirty="0">
              <a:latin typeface="Calibri" pitchFamily="34" charset="0"/>
            </a:endParaRPr>
          </a:p>
        </p:txBody>
      </p:sp>
    </p:spTree>
    <p:extLst>
      <p:ext uri="{BB962C8B-B14F-4D97-AF65-F5344CB8AC3E}">
        <p14:creationId xmlns="" xmlns:p14="http://schemas.microsoft.com/office/powerpoint/2010/main" val="3048817087"/>
      </p:ext>
    </p:extLst>
  </p:cSld>
  <p:clrMapOvr>
    <a:masterClrMapping/>
  </p:clrMapOvr>
  <p:transition spd="slow">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审稿意见回复</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3</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12" name="组合 11"/>
          <p:cNvGrpSpPr/>
          <p:nvPr/>
        </p:nvGrpSpPr>
        <p:grpSpPr>
          <a:xfrm>
            <a:off x="4292725" y="876300"/>
            <a:ext cx="3593849"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常用句型（四）</a:t>
              </a:r>
              <a:endParaRPr lang="zh-CN" altLang="en-US" sz="3200" b="1" dirty="0">
                <a:solidFill>
                  <a:schemeClr val="bg1"/>
                </a:solidFill>
                <a:latin typeface="Calibri" pitchFamily="34" charset="0"/>
                <a:ea typeface="宋体" pitchFamily="2" charset="-122"/>
              </a:endParaRPr>
            </a:p>
          </p:txBody>
        </p:sp>
      </p:grpSp>
      <p:sp>
        <p:nvSpPr>
          <p:cNvPr id="16" name="内容占位符 2"/>
          <p:cNvSpPr txBox="1">
            <a:spLocks/>
          </p:cNvSpPr>
          <p:nvPr/>
        </p:nvSpPr>
        <p:spPr>
          <a:xfrm>
            <a:off x="1057109" y="1607701"/>
            <a:ext cx="10309096" cy="4925144"/>
          </a:xfrm>
          <a:prstGeom prst="rect">
            <a:avLst/>
          </a:prstGeom>
        </p:spPr>
        <p:txBody>
          <a:bodyPr>
            <a:normAutofit fontScale="850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Font typeface="Arial" pitchFamily="34" charset="0"/>
              <a:buNone/>
            </a:pPr>
            <a:r>
              <a:rPr lang="zh-CN" altLang="zh-CN" b="1" dirty="0" smtClean="0">
                <a:solidFill>
                  <a:schemeClr val="accent2"/>
                </a:solidFill>
                <a:latin typeface="Calibri" pitchFamily="34" charset="0"/>
              </a:rPr>
              <a:t>解释澄清</a:t>
            </a:r>
          </a:p>
          <a:p>
            <a:r>
              <a:rPr lang="en-US" altLang="zh-CN" b="1" dirty="0" smtClean="0">
                <a:latin typeface="Calibri" pitchFamily="34" charset="0"/>
              </a:rPr>
              <a:t>We have clarified that… means… (page #, lines #-#) throughout the paper.</a:t>
            </a:r>
            <a:endParaRPr lang="zh-CN" altLang="zh-CN" b="1" dirty="0" smtClean="0">
              <a:latin typeface="Calibri" pitchFamily="34" charset="0"/>
            </a:endParaRPr>
          </a:p>
          <a:p>
            <a:r>
              <a:rPr lang="en-US" altLang="zh-CN" b="1" dirty="0" smtClean="0">
                <a:latin typeface="Calibri" pitchFamily="34" charset="0"/>
              </a:rPr>
              <a:t>We have redrafted the [X] section </a:t>
            </a:r>
            <a:r>
              <a:rPr lang="en-US" altLang="zh-CN" b="1" dirty="0">
                <a:latin typeface="Calibri" pitchFamily="34" charset="0"/>
              </a:rPr>
              <a:t>(page #, </a:t>
            </a:r>
            <a:r>
              <a:rPr lang="en-US" altLang="zh-CN" b="1" dirty="0" smtClean="0">
                <a:latin typeface="Calibri" pitchFamily="34" charset="0"/>
              </a:rPr>
              <a:t>lines #-#) to establish a clearer focus.</a:t>
            </a:r>
            <a:endParaRPr lang="zh-CN" altLang="zh-CN" b="1" dirty="0" smtClean="0">
              <a:latin typeface="Calibri" pitchFamily="34" charset="0"/>
            </a:endParaRPr>
          </a:p>
          <a:p>
            <a:r>
              <a:rPr lang="en-US" altLang="zh-CN" b="1" dirty="0" smtClean="0">
                <a:latin typeface="Calibri" pitchFamily="34" charset="0"/>
              </a:rPr>
              <a:t>We have revised the text </a:t>
            </a:r>
            <a:r>
              <a:rPr lang="en-US" altLang="zh-CN" b="1" dirty="0">
                <a:latin typeface="Calibri" pitchFamily="34" charset="0"/>
              </a:rPr>
              <a:t>(page #, </a:t>
            </a:r>
            <a:r>
              <a:rPr lang="en-US" altLang="zh-CN" b="1" dirty="0" smtClean="0">
                <a:latin typeface="Calibri" pitchFamily="34" charset="0"/>
              </a:rPr>
              <a:t>lines #-#) to reflect…</a:t>
            </a:r>
            <a:endParaRPr lang="zh-CN" altLang="zh-CN" b="1" dirty="0" smtClean="0">
              <a:latin typeface="Calibri" pitchFamily="34" charset="0"/>
            </a:endParaRPr>
          </a:p>
          <a:p>
            <a:r>
              <a:rPr lang="en-US" altLang="zh-CN" b="1" dirty="0" smtClean="0">
                <a:latin typeface="Calibri" pitchFamily="34" charset="0"/>
              </a:rPr>
              <a:t>We removed [X] (from </a:t>
            </a:r>
            <a:r>
              <a:rPr lang="en-US" altLang="zh-CN" b="1" dirty="0">
                <a:latin typeface="Calibri" pitchFamily="34" charset="0"/>
              </a:rPr>
              <a:t>page #, </a:t>
            </a:r>
            <a:r>
              <a:rPr lang="en-US" altLang="zh-CN" b="1" dirty="0" smtClean="0">
                <a:latin typeface="Calibri" pitchFamily="34" charset="0"/>
              </a:rPr>
              <a:t>lines #-#) and hope that the deletion clarifies the points we attempted to make.</a:t>
            </a:r>
            <a:endParaRPr lang="zh-CN" altLang="zh-CN" b="1" dirty="0" smtClean="0">
              <a:latin typeface="Calibri" pitchFamily="34" charset="0"/>
            </a:endParaRPr>
          </a:p>
          <a:p>
            <a:r>
              <a:rPr lang="en-US" altLang="zh-CN" b="1" dirty="0" smtClean="0">
                <a:latin typeface="Calibri" pitchFamily="34" charset="0"/>
              </a:rPr>
              <a:t>We have replaced the term [X] throughout the paper with [Y] to use more precise terms.</a:t>
            </a:r>
            <a:endParaRPr lang="zh-CN" altLang="zh-CN" b="1" dirty="0" smtClean="0">
              <a:latin typeface="Calibri" pitchFamily="34" charset="0"/>
            </a:endParaRPr>
          </a:p>
          <a:p>
            <a:r>
              <a:rPr lang="en-US" altLang="zh-CN" b="1" dirty="0" smtClean="0">
                <a:latin typeface="Calibri" pitchFamily="34" charset="0"/>
              </a:rPr>
              <a:t>We have rewritten [X] </a:t>
            </a:r>
            <a:r>
              <a:rPr lang="en-US" altLang="zh-CN" b="1" dirty="0">
                <a:latin typeface="Calibri" pitchFamily="34" charset="0"/>
              </a:rPr>
              <a:t>(page #, </a:t>
            </a:r>
            <a:r>
              <a:rPr lang="en-US" altLang="zh-CN" b="1" dirty="0" smtClean="0">
                <a:latin typeface="Calibri" pitchFamily="34" charset="0"/>
              </a:rPr>
              <a:t>lines #-#) to be more in line with your comments. We hope that the edited section clarifies…</a:t>
            </a:r>
            <a:endParaRPr lang="zh-CN" altLang="zh-CN" b="1" dirty="0" smtClean="0">
              <a:latin typeface="Calibri" pitchFamily="34" charset="0"/>
            </a:endParaRPr>
          </a:p>
          <a:p>
            <a:r>
              <a:rPr lang="en-US" altLang="zh-CN" b="1" dirty="0" smtClean="0">
                <a:latin typeface="Calibri" pitchFamily="34" charset="0"/>
              </a:rPr>
              <a:t>We have elaborated on [X] </a:t>
            </a:r>
            <a:r>
              <a:rPr lang="en-US" altLang="zh-CN" b="1" dirty="0">
                <a:latin typeface="Calibri" pitchFamily="34" charset="0"/>
              </a:rPr>
              <a:t>(page #, </a:t>
            </a:r>
            <a:r>
              <a:rPr lang="en-US" altLang="zh-CN" b="1" dirty="0" smtClean="0">
                <a:latin typeface="Calibri" pitchFamily="34" charset="0"/>
              </a:rPr>
              <a:t>lines #-#) and expanded our consideration of [Y]. We hope these revisions provide a more [balanced][thorough] discussion.</a:t>
            </a:r>
            <a:endParaRPr lang="zh-CN" altLang="zh-CN" b="1" dirty="0" smtClean="0">
              <a:latin typeface="Calibri" pitchFamily="34" charset="0"/>
            </a:endParaRPr>
          </a:p>
          <a:p>
            <a:endParaRPr lang="zh-CN" altLang="en-US" b="1" dirty="0">
              <a:latin typeface="Calibri" pitchFamily="34" charset="0"/>
            </a:endParaRPr>
          </a:p>
        </p:txBody>
      </p:sp>
    </p:spTree>
    <p:extLst>
      <p:ext uri="{BB962C8B-B14F-4D97-AF65-F5344CB8AC3E}">
        <p14:creationId xmlns="" xmlns:p14="http://schemas.microsoft.com/office/powerpoint/2010/main" val="1683000772"/>
      </p:ext>
    </p:extLst>
  </p:cSld>
  <p:clrMapOvr>
    <a:masterClrMapping/>
  </p:clrMapOvr>
  <p:transition spd="slow">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审稿意见回复</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3</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12" name="组合 11"/>
          <p:cNvGrpSpPr/>
          <p:nvPr/>
        </p:nvGrpSpPr>
        <p:grpSpPr>
          <a:xfrm>
            <a:off x="4292725" y="876300"/>
            <a:ext cx="3593849"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常用句型（五）</a:t>
              </a:r>
              <a:endParaRPr lang="zh-CN" altLang="en-US" sz="3200" b="1" dirty="0">
                <a:solidFill>
                  <a:schemeClr val="bg1"/>
                </a:solidFill>
                <a:latin typeface="Calibri" pitchFamily="34" charset="0"/>
                <a:ea typeface="宋体" pitchFamily="2" charset="-122"/>
              </a:endParaRPr>
            </a:p>
          </p:txBody>
        </p:sp>
      </p:grpSp>
      <p:sp>
        <p:nvSpPr>
          <p:cNvPr id="15" name="内容占位符 2"/>
          <p:cNvSpPr txBox="1">
            <a:spLocks/>
          </p:cNvSpPr>
          <p:nvPr/>
        </p:nvSpPr>
        <p:spPr>
          <a:xfrm>
            <a:off x="812800" y="1875972"/>
            <a:ext cx="10312400" cy="4525963"/>
          </a:xfrm>
          <a:prstGeom prst="rect">
            <a:avLst/>
          </a:prstGeom>
        </p:spPr>
        <p:txBody>
          <a:bodyPr>
            <a:normAutofit fontScale="92500" lnSpcReduction="1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Font typeface="Arial" pitchFamily="34" charset="0"/>
              <a:buNone/>
            </a:pPr>
            <a:r>
              <a:rPr lang="zh-CN" altLang="zh-CN" b="1" dirty="0" smtClean="0">
                <a:solidFill>
                  <a:schemeClr val="accent2"/>
                </a:solidFill>
                <a:latin typeface="Calibri" pitchFamily="34" charset="0"/>
              </a:rPr>
              <a:t>额外的信息与解释</a:t>
            </a:r>
          </a:p>
          <a:p>
            <a:r>
              <a:rPr lang="en-US" altLang="zh-CN" b="1" dirty="0" smtClean="0">
                <a:latin typeface="Calibri" pitchFamily="34" charset="0"/>
              </a:rPr>
              <a:t>We have included a new Figure # </a:t>
            </a:r>
            <a:r>
              <a:rPr lang="en-US" altLang="zh-CN" b="1" dirty="0">
                <a:latin typeface="Calibri" pitchFamily="34" charset="0"/>
              </a:rPr>
              <a:t>(page #) </a:t>
            </a:r>
            <a:r>
              <a:rPr lang="en-US" altLang="zh-CN" b="1" dirty="0" smtClean="0">
                <a:latin typeface="Calibri" pitchFamily="34" charset="0"/>
              </a:rPr>
              <a:t>to further illustrate…</a:t>
            </a:r>
            <a:endParaRPr lang="zh-CN" altLang="zh-CN" b="1" dirty="0" smtClean="0">
              <a:latin typeface="Calibri" pitchFamily="34" charset="0"/>
            </a:endParaRPr>
          </a:p>
          <a:p>
            <a:r>
              <a:rPr lang="en-US" altLang="zh-CN" b="1" dirty="0" smtClean="0">
                <a:latin typeface="Calibri" pitchFamily="34" charset="0"/>
              </a:rPr>
              <a:t>We have added a new Table # </a:t>
            </a:r>
            <a:r>
              <a:rPr lang="en-US" altLang="zh-CN" b="1" dirty="0">
                <a:latin typeface="Calibri" pitchFamily="34" charset="0"/>
              </a:rPr>
              <a:t>(page #), </a:t>
            </a:r>
            <a:r>
              <a:rPr lang="en-US" altLang="zh-CN" b="1" dirty="0" smtClean="0">
                <a:latin typeface="Calibri" pitchFamily="34" charset="0"/>
              </a:rPr>
              <a:t>which outlines…</a:t>
            </a:r>
            <a:endParaRPr lang="zh-CN" altLang="zh-CN" b="1" dirty="0" smtClean="0">
              <a:latin typeface="Calibri" pitchFamily="34" charset="0"/>
            </a:endParaRPr>
          </a:p>
          <a:p>
            <a:r>
              <a:rPr lang="en-US" altLang="zh-CN" b="1" dirty="0" smtClean="0">
                <a:latin typeface="Calibri" pitchFamily="34" charset="0"/>
              </a:rPr>
              <a:t>We have supplemented the [X] section with explanations of [Y] </a:t>
            </a:r>
            <a:r>
              <a:rPr lang="en-US" altLang="zh-CN" b="1" dirty="0">
                <a:latin typeface="Calibri" pitchFamily="34" charset="0"/>
              </a:rPr>
              <a:t>(page #, </a:t>
            </a:r>
            <a:r>
              <a:rPr lang="en-US" altLang="zh-CN" b="1" dirty="0" smtClean="0">
                <a:latin typeface="Calibri" pitchFamily="34" charset="0"/>
              </a:rPr>
              <a:t>lines #-#).</a:t>
            </a:r>
            <a:endParaRPr lang="zh-CN" altLang="zh-CN" b="1" dirty="0" smtClean="0">
              <a:latin typeface="Calibri" pitchFamily="34" charset="0"/>
            </a:endParaRPr>
          </a:p>
          <a:p>
            <a:r>
              <a:rPr lang="en-US" altLang="zh-CN" b="1" dirty="0" smtClean="0">
                <a:latin typeface="Calibri" pitchFamily="34" charset="0"/>
              </a:rPr>
              <a:t>There are multiple reasons/approaches to…, including [our scenario]. We have included an acknowledgment regarding this point in the [X] section </a:t>
            </a:r>
            <a:r>
              <a:rPr lang="en-US" altLang="zh-CN" b="1" dirty="0">
                <a:latin typeface="Calibri" pitchFamily="34" charset="0"/>
              </a:rPr>
              <a:t>(page #, </a:t>
            </a:r>
            <a:r>
              <a:rPr lang="en-US" altLang="zh-CN" b="1" dirty="0" smtClean="0">
                <a:latin typeface="Calibri" pitchFamily="34" charset="0"/>
              </a:rPr>
              <a:t>lines #-#).</a:t>
            </a:r>
            <a:endParaRPr lang="zh-CN" altLang="zh-CN" b="1" dirty="0" smtClean="0">
              <a:latin typeface="Calibri" pitchFamily="34" charset="0"/>
            </a:endParaRPr>
          </a:p>
          <a:p>
            <a:r>
              <a:rPr lang="en-US" altLang="zh-CN" b="1" dirty="0" smtClean="0">
                <a:latin typeface="Calibri" pitchFamily="34" charset="0"/>
              </a:rPr>
              <a:t>We have not done… However, we believe that [doing X] </a:t>
            </a:r>
            <a:r>
              <a:rPr lang="en-US" altLang="zh-CN" b="1" dirty="0">
                <a:latin typeface="Calibri" pitchFamily="34" charset="0"/>
              </a:rPr>
              <a:t>(page #, </a:t>
            </a:r>
            <a:r>
              <a:rPr lang="en-US" altLang="zh-CN" b="1" dirty="0" smtClean="0">
                <a:latin typeface="Calibri" pitchFamily="34" charset="0"/>
              </a:rPr>
              <a:t>lines #-#) would address this issue because…</a:t>
            </a:r>
            <a:endParaRPr lang="zh-CN" altLang="zh-CN" b="1" dirty="0" smtClean="0">
              <a:latin typeface="Calibri" pitchFamily="34" charset="0"/>
            </a:endParaRPr>
          </a:p>
          <a:p>
            <a:r>
              <a:rPr lang="en-US" altLang="zh-CN" b="1" dirty="0" smtClean="0">
                <a:latin typeface="Calibri" pitchFamily="34" charset="0"/>
              </a:rPr>
              <a:t>We have not done…; however, our sense is that…</a:t>
            </a:r>
            <a:endParaRPr lang="zh-CN" altLang="zh-CN" b="1" dirty="0" smtClean="0">
              <a:latin typeface="Calibri" pitchFamily="34" charset="0"/>
            </a:endParaRPr>
          </a:p>
          <a:p>
            <a:endParaRPr lang="zh-CN" altLang="en-US" b="1" dirty="0">
              <a:latin typeface="Calibri" pitchFamily="34" charset="0"/>
            </a:endParaRPr>
          </a:p>
        </p:txBody>
      </p:sp>
    </p:spTree>
    <p:extLst>
      <p:ext uri="{BB962C8B-B14F-4D97-AF65-F5344CB8AC3E}">
        <p14:creationId xmlns="" xmlns:p14="http://schemas.microsoft.com/office/powerpoint/2010/main" val="2723047629"/>
      </p:ext>
    </p:extLst>
  </p:cSld>
  <p:clrMapOvr>
    <a:masterClrMapping/>
  </p:clrMapOvr>
  <p:transition spd="slow">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形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261600" y="174625"/>
            <a:ext cx="1257300"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文本框 11"/>
          <p:cNvSpPr txBox="1"/>
          <p:nvPr/>
        </p:nvSpPr>
        <p:spPr>
          <a:xfrm>
            <a:off x="1558144" y="2105561"/>
            <a:ext cx="2531462" cy="2646878"/>
          </a:xfrm>
          <a:prstGeom prst="rect">
            <a:avLst/>
          </a:prstGeom>
          <a:noFill/>
        </p:spPr>
        <p:txBody>
          <a:bodyPr wrap="none">
            <a:spAutoFit/>
          </a:bodyPr>
          <a:lstStyle/>
          <a:p>
            <a:pPr fontAlgn="auto">
              <a:spcBef>
                <a:spcPts val="0"/>
              </a:spcBef>
              <a:spcAft>
                <a:spcPts val="0"/>
              </a:spcAft>
              <a:buFontTx/>
              <a:buNone/>
              <a:defRPr/>
            </a:pPr>
            <a:r>
              <a:rPr lang="en-US" altLang="zh-CN" sz="16600" spc="300" dirty="0" smtClean="0">
                <a:gradFill>
                  <a:gsLst>
                    <a:gs pos="0">
                      <a:srgbClr val="1B6298"/>
                    </a:gs>
                    <a:gs pos="90000">
                      <a:schemeClr val="bg1"/>
                    </a:gs>
                  </a:gsLst>
                  <a:lin ang="5400000" scaled="1"/>
                </a:gradFill>
                <a:latin typeface="Impact" panose="020B0806030902050204" pitchFamily="34" charset="0"/>
                <a:ea typeface="微软雅黑" panose="020B0503020204020204" pitchFamily="34" charset="-122"/>
              </a:rPr>
              <a:t>04</a:t>
            </a:r>
            <a:endParaRPr lang="zh-CN" altLang="en-US" sz="16600" spc="300" dirty="0">
              <a:gradFill>
                <a:gsLst>
                  <a:gs pos="0">
                    <a:srgbClr val="1B6298"/>
                  </a:gs>
                  <a:gs pos="90000">
                    <a:schemeClr val="bg1"/>
                  </a:gs>
                </a:gsLst>
                <a:lin ang="5400000" scaled="1"/>
              </a:gradFill>
              <a:latin typeface="Impact" panose="020B0806030902050204" pitchFamily="34" charset="0"/>
              <a:ea typeface="微软雅黑" panose="020B0503020204020204" pitchFamily="34" charset="-122"/>
            </a:endParaRPr>
          </a:p>
        </p:txBody>
      </p:sp>
      <p:sp>
        <p:nvSpPr>
          <p:cNvPr id="13" name="标题 1"/>
          <p:cNvSpPr txBox="1"/>
          <p:nvPr/>
        </p:nvSpPr>
        <p:spPr>
          <a:xfrm>
            <a:off x="5089524" y="2105561"/>
            <a:ext cx="7654925" cy="1636712"/>
          </a:xfrm>
          <a:prstGeom prst="rect">
            <a:avLst/>
          </a:prstGeom>
        </p:spPr>
        <p:txBody>
          <a:bodyPr lIns="0" anchor="ctr">
            <a:normAutofit/>
          </a:bodyPr>
          <a:lstStyle>
            <a:lvl1pPr algn="l" defTabSz="914400" rtl="0" eaLnBrk="1" latinLnBrk="0" hangingPunct="1">
              <a:lnSpc>
                <a:spcPct val="90000"/>
              </a:lnSpc>
              <a:spcBef>
                <a:spcPct val="0"/>
              </a:spcBef>
              <a:buNone/>
              <a:defRPr sz="4000" b="1" kern="1200" spc="100" baseline="0">
                <a:solidFill>
                  <a:schemeClr val="tx1">
                    <a:lumMod val="75000"/>
                    <a:lumOff val="25000"/>
                  </a:schemeClr>
                </a:solidFill>
                <a:latin typeface="+mj-lt"/>
                <a:ea typeface="+mj-ea"/>
                <a:cs typeface="+mj-cs"/>
              </a:defRPr>
            </a:lvl1pPr>
          </a:lstStyle>
          <a:p>
            <a:pPr fontAlgn="auto">
              <a:spcBef>
                <a:spcPts val="0"/>
              </a:spcBef>
              <a:spcAft>
                <a:spcPts val="0"/>
              </a:spcAft>
              <a:defRPr/>
            </a:pPr>
            <a:r>
              <a:rPr lang="zh-CN" altLang="en-US" spc="300" dirty="0">
                <a:solidFill>
                  <a:srgbClr val="44546A">
                    <a:lumMod val="50000"/>
                  </a:srgbClr>
                </a:solidFill>
                <a:latin typeface="宋体" panose="02010600030101010101" pitchFamily="2" charset="-122"/>
                <a:ea typeface="宋体" panose="02010600030101010101" pitchFamily="2" charset="-122"/>
              </a:rPr>
              <a:t>学术论文写作常用网址</a:t>
            </a:r>
            <a:endParaRPr lang="en-US" altLang="zh-CN" spc="300" dirty="0">
              <a:solidFill>
                <a:srgbClr val="44546A">
                  <a:lumMod val="50000"/>
                </a:srgbClr>
              </a:solidFill>
              <a:latin typeface="宋体" panose="02010600030101010101" pitchFamily="2" charset="-122"/>
              <a:ea typeface="宋体" panose="02010600030101010101" pitchFamily="2" charset="-122"/>
            </a:endParaRPr>
          </a:p>
        </p:txBody>
      </p:sp>
      <p:cxnSp>
        <p:nvCxnSpPr>
          <p:cNvPr id="15" name="直接连接符 14"/>
          <p:cNvCxnSpPr>
            <a:cxnSpLocks noChangeShapeType="1"/>
          </p:cNvCxnSpPr>
          <p:nvPr/>
        </p:nvCxnSpPr>
        <p:spPr bwMode="auto">
          <a:xfrm>
            <a:off x="4619625" y="2143125"/>
            <a:ext cx="0" cy="2571750"/>
          </a:xfrm>
          <a:prstGeom prst="line">
            <a:avLst/>
          </a:prstGeom>
          <a:noFill/>
          <a:ln w="12700">
            <a:solidFill>
              <a:srgbClr val="7F7F7F"/>
            </a:solidFill>
            <a:prstDash val="dashDot"/>
            <a:miter lim="800000"/>
            <a:headEnd/>
            <a:tailEnd/>
          </a:ln>
          <a:extLst>
            <a:ext uri="{909E8E84-426E-40DD-AFC4-6F175D3DCCD1}">
              <a14:hiddenFill xmlns="" xmlns:a14="http://schemas.microsoft.com/office/drawing/2010/main">
                <a:noFill/>
              </a14:hiddenFill>
            </a:ext>
          </a:extLst>
        </p:spPr>
      </p:cxnSp>
      <p:sp>
        <p:nvSpPr>
          <p:cNvPr id="16" name="矩形 15"/>
          <p:cNvSpPr/>
          <p:nvPr/>
        </p:nvSpPr>
        <p:spPr>
          <a:xfrm>
            <a:off x="5559425" y="3432175"/>
            <a:ext cx="720725" cy="101600"/>
          </a:xfrm>
          <a:prstGeom prst="rect">
            <a:avLst/>
          </a:prstGeom>
          <a:gradFill>
            <a:gsLst>
              <a:gs pos="0">
                <a:srgbClr val="1B6298"/>
              </a:gs>
              <a:gs pos="100000">
                <a:srgbClr val="5C307D"/>
              </a:gs>
            </a:gsLst>
            <a:lin ang="0" scaled="0"/>
          </a:gradFill>
          <a:ln w="12700" cap="flat" cmpd="sng" algn="ctr">
            <a:noFill/>
            <a:prstDash val="solid"/>
            <a:miter lim="800000"/>
          </a:ln>
          <a:effectLst/>
        </p:spPr>
        <p:txBody>
          <a:bodyPr anchor="ctr"/>
          <a:lstStyle/>
          <a:p>
            <a:pPr algn="ctr" fontAlgn="auto">
              <a:spcBef>
                <a:spcPts val="0"/>
              </a:spcBef>
              <a:spcAft>
                <a:spcPts val="0"/>
              </a:spcAft>
              <a:buFontTx/>
              <a:buNone/>
              <a:defRPr/>
            </a:pPr>
            <a:endParaRPr lang="zh-CN" altLang="en-US" kern="0">
              <a:solidFill>
                <a:prstClr val="white"/>
              </a:solidFill>
              <a:latin typeface="Arial" panose="020B0604020202020204"/>
              <a:ea typeface="微软雅黑" panose="020B0503020204020204" pitchFamily="34" charset="-122"/>
            </a:endParaRPr>
          </a:p>
        </p:txBody>
      </p:sp>
      <p:sp>
        <p:nvSpPr>
          <p:cNvPr id="17" name="文本框 16"/>
          <p:cNvSpPr txBox="1"/>
          <p:nvPr/>
        </p:nvSpPr>
        <p:spPr>
          <a:xfrm>
            <a:off x="660400" y="6583363"/>
            <a:ext cx="1941513" cy="246062"/>
          </a:xfrm>
          <a:prstGeom prst="rect">
            <a:avLst/>
          </a:prstGeom>
          <a:noFill/>
        </p:spPr>
        <p:txBody>
          <a:bodyPr wrap="none">
            <a:spAutoFit/>
          </a:bodyPr>
          <a:lstStyle/>
          <a:p>
            <a:pPr fontAlgn="auto">
              <a:spcBef>
                <a:spcPts val="0"/>
              </a:spcBef>
              <a:spcAft>
                <a:spcPts val="0"/>
              </a:spcAft>
              <a:buFontTx/>
              <a:buNone/>
              <a:defRPr/>
            </a:pPr>
            <a:r>
              <a:rPr lang="zh-CN" altLang="en-US" sz="1000" spc="600" dirty="0">
                <a:solidFill>
                  <a:prstClr val="white"/>
                </a:solidFill>
                <a:latin typeface="微软雅黑" panose="020B0503020204020204" pitchFamily="34" charset="-122"/>
                <a:ea typeface="微软雅黑" panose="020B0503020204020204" pitchFamily="34" charset="-122"/>
              </a:rPr>
              <a:t>自强不息 厚德载物</a:t>
            </a:r>
          </a:p>
        </p:txBody>
      </p:sp>
      <p:sp>
        <p:nvSpPr>
          <p:cNvPr id="18" name="矩形 17"/>
          <p:cNvSpPr/>
          <p:nvPr/>
        </p:nvSpPr>
        <p:spPr>
          <a:xfrm>
            <a:off x="0" y="6570663"/>
            <a:ext cx="12192000" cy="287337"/>
          </a:xfrm>
          <a:prstGeom prst="rect">
            <a:avLst/>
          </a:prstGeom>
          <a:solidFill>
            <a:srgbClr val="1C6299"/>
          </a:solidFill>
          <a:ln w="12700" cap="flat" cmpd="sng" algn="ctr">
            <a:noFill/>
            <a:prstDash val="solid"/>
            <a:miter lim="800000"/>
          </a:ln>
          <a:effectLst/>
        </p:spPr>
        <p:txBody>
          <a:bodyPr anchor="ctr"/>
          <a:lstStyle/>
          <a:p>
            <a:pPr algn="ctr" fontAlgn="auto">
              <a:spcBef>
                <a:spcPts val="0"/>
              </a:spcBef>
              <a:spcAft>
                <a:spcPts val="0"/>
              </a:spcAft>
              <a:buFontTx/>
              <a:buNone/>
              <a:defRPr/>
            </a:pPr>
            <a:endParaRPr lang="zh-CN" altLang="en-US" kern="0">
              <a:solidFill>
                <a:prstClr val="white"/>
              </a:solidFill>
              <a:latin typeface="Arial" panose="020B0604020202020204"/>
              <a:ea typeface="微软雅黑" panose="020B0503020204020204" pitchFamily="34" charset="-122"/>
            </a:endParaRPr>
          </a:p>
        </p:txBody>
      </p:sp>
      <p:sp>
        <p:nvSpPr>
          <p:cNvPr id="19" name="文本框 18"/>
          <p:cNvSpPr txBox="1"/>
          <p:nvPr/>
        </p:nvSpPr>
        <p:spPr>
          <a:xfrm>
            <a:off x="593725" y="6583363"/>
            <a:ext cx="2032000" cy="246062"/>
          </a:xfrm>
          <a:prstGeom prst="rect">
            <a:avLst/>
          </a:prstGeom>
          <a:noFill/>
        </p:spPr>
        <p:txBody>
          <a:bodyPr wrap="none">
            <a:spAutoFit/>
          </a:bodyPr>
          <a:lstStyle/>
          <a:p>
            <a:pPr fontAlgn="auto">
              <a:defRPr/>
            </a:pPr>
            <a:r>
              <a:rPr lang="zh-CN" altLang="en-US" sz="1000" spc="600" noProof="1">
                <a:solidFill>
                  <a:prstClr val="white"/>
                </a:solidFill>
                <a:latin typeface="微软雅黑" panose="020B0503020204020204" pitchFamily="34" charset="-122"/>
                <a:ea typeface="微软雅黑" panose="020B0503020204020204" pitchFamily="34" charset="-122"/>
              </a:rPr>
              <a:t>知行合一、经世致用</a:t>
            </a:r>
            <a:endParaRPr lang="zh-CN" altLang="en-US" sz="1000" spc="600" dirty="0">
              <a:solidFill>
                <a:prstClr val="white"/>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9137650" y="6583363"/>
            <a:ext cx="2484438" cy="246062"/>
          </a:xfrm>
          <a:prstGeom prst="rect">
            <a:avLst/>
          </a:prstGeom>
          <a:noFill/>
        </p:spPr>
        <p:txBody>
          <a:bodyPr wrap="none">
            <a:spAutoFit/>
          </a:bodyPr>
          <a:lstStyle/>
          <a:p>
            <a:pPr algn="r" fontAlgn="auto">
              <a:defRPr/>
            </a:pPr>
            <a:r>
              <a:rPr lang="en-US" altLang="zh-CN" sz="1000" spc="300" noProof="1">
                <a:solidFill>
                  <a:prstClr val="white"/>
                </a:solidFill>
                <a:latin typeface="Arial" panose="020B0604020202020204" pitchFamily="34" charset="0"/>
                <a:ea typeface="微软雅黑" panose="020B0503020204020204" pitchFamily="34" charset="-122"/>
                <a:cs typeface="Arial" panose="020B0604020202020204" pitchFamily="34" charset="0"/>
              </a:rPr>
              <a:t>Central South University</a:t>
            </a:r>
            <a:endParaRPr lang="zh-CN" altLang="en-US" sz="1000" spc="3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任意多边形: 形状 20"/>
          <p:cNvSpPr/>
          <p:nvPr/>
        </p:nvSpPr>
        <p:spPr>
          <a:xfrm flipH="1">
            <a:off x="0" y="0"/>
            <a:ext cx="12192000" cy="723900"/>
          </a:xfrm>
          <a:custGeom>
            <a:avLst/>
            <a:gdLst>
              <a:gd name="connsiteX0" fmla="*/ 12192000 w 12192000"/>
              <a:gd name="connsiteY0" fmla="*/ 0 h 723900"/>
              <a:gd name="connsiteX1" fmla="*/ 2755900 w 12192000"/>
              <a:gd name="connsiteY1" fmla="*/ 0 h 723900"/>
              <a:gd name="connsiteX2" fmla="*/ 4 w 12192000"/>
              <a:gd name="connsiteY2" fmla="*/ 0 h 723900"/>
              <a:gd name="connsiteX3" fmla="*/ 0 w 12192000"/>
              <a:gd name="connsiteY3" fmla="*/ 0 h 723900"/>
              <a:gd name="connsiteX4" fmla="*/ 0 w 12192000"/>
              <a:gd name="connsiteY4" fmla="*/ 723900 h 723900"/>
              <a:gd name="connsiteX5" fmla="*/ 1987354 w 12192000"/>
              <a:gd name="connsiteY5" fmla="*/ 723900 h 723900"/>
              <a:gd name="connsiteX6" fmla="*/ 2038350 w 12192000"/>
              <a:gd name="connsiteY6" fmla="*/ 717550 h 723900"/>
              <a:gd name="connsiteX7" fmla="*/ 2753650 w 12192000"/>
              <a:gd name="connsiteY7" fmla="*/ 288000 h 723900"/>
              <a:gd name="connsiteX8" fmla="*/ 12192000 w 12192000"/>
              <a:gd name="connsiteY8" fmla="*/ 2880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723900">
                <a:moveTo>
                  <a:pt x="12192000" y="0"/>
                </a:moveTo>
                <a:lnTo>
                  <a:pt x="2755900" y="0"/>
                </a:lnTo>
                <a:lnTo>
                  <a:pt x="4" y="0"/>
                </a:lnTo>
                <a:lnTo>
                  <a:pt x="0" y="0"/>
                </a:lnTo>
                <a:lnTo>
                  <a:pt x="0" y="723900"/>
                </a:lnTo>
                <a:lnTo>
                  <a:pt x="1987354" y="723900"/>
                </a:lnTo>
                <a:lnTo>
                  <a:pt x="2038350" y="717550"/>
                </a:lnTo>
                <a:cubicBezTo>
                  <a:pt x="2497291" y="642783"/>
                  <a:pt x="2432975" y="321492"/>
                  <a:pt x="2753650" y="288000"/>
                </a:cubicBezTo>
                <a:cubicBezTo>
                  <a:pt x="3074325" y="254508"/>
                  <a:pt x="9045883" y="288000"/>
                  <a:pt x="12192000" y="288000"/>
                </a:cubicBezTo>
                <a:close/>
              </a:path>
            </a:pathLst>
          </a:custGeom>
          <a:solidFill>
            <a:srgbClr val="1C6299"/>
          </a:solidFill>
          <a:ln w="12700" cap="flat" cmpd="sng" algn="ctr">
            <a:noFill/>
            <a:prstDash val="solid"/>
            <a:miter lim="800000"/>
          </a:ln>
          <a:effectLst/>
        </p:spPr>
        <p:txBody>
          <a:bodyPr anchor="ctr"/>
          <a:lstStyle/>
          <a:p>
            <a:pPr algn="ctr" fontAlgn="auto">
              <a:spcBef>
                <a:spcPts val="0"/>
              </a:spcBef>
              <a:spcAft>
                <a:spcPts val="0"/>
              </a:spcAft>
              <a:buFontTx/>
              <a:buNone/>
              <a:defRPr/>
            </a:pPr>
            <a:endParaRPr lang="zh-CN" altLang="en-US" kern="0">
              <a:solidFill>
                <a:prstClr val="white"/>
              </a:solidFill>
              <a:latin typeface="Arial" panose="020B0604020202020204"/>
              <a:ea typeface="微软雅黑" panose="020B0503020204020204" pitchFamily="34" charset="-122"/>
            </a:endParaRPr>
          </a:p>
        </p:txBody>
      </p:sp>
      <p:sp>
        <p:nvSpPr>
          <p:cNvPr id="23" name="椭圆 22"/>
          <p:cNvSpPr/>
          <p:nvPr/>
        </p:nvSpPr>
        <p:spPr>
          <a:xfrm>
            <a:off x="8916988" y="596900"/>
            <a:ext cx="6453187" cy="5937250"/>
          </a:xfrm>
          <a:prstGeom prst="ellipse">
            <a:avLst/>
          </a:prstGeom>
          <a:blipFill dpi="0" rotWithShape="1">
            <a:blip r:embed="rId4" cstate="print">
              <a:alphaModFix amt="1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defTabSz="963930" fontAlgn="auto">
              <a:spcBef>
                <a:spcPts val="0"/>
              </a:spcBef>
              <a:spcAft>
                <a:spcPts val="0"/>
              </a:spcAft>
            </a:pPr>
            <a:endParaRPr lang="zh-CN" altLang="en-US" sz="1900" noProof="1">
              <a:solidFill>
                <a:prstClr val="white"/>
              </a:solidFill>
              <a:latin typeface="Calibri" panose="020F0502020204030204"/>
              <a:ea typeface="宋体" panose="02010600030101010101" pitchFamily="2" charset="-122"/>
            </a:endParaRPr>
          </a:p>
        </p:txBody>
      </p:sp>
      <p:sp>
        <p:nvSpPr>
          <p:cNvPr id="14" name="TextBox 13"/>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bg1"/>
                </a:solidFill>
              </a:rPr>
              <a:t>《</a:t>
            </a:r>
            <a:r>
              <a:rPr lang="zh-CN" altLang="en-US" sz="1600" b="1" dirty="0" smtClean="0">
                <a:solidFill>
                  <a:schemeClr val="bg1"/>
                </a:solidFill>
              </a:rPr>
              <a:t>中国有色金属学报（英文版）</a:t>
            </a:r>
            <a:r>
              <a:rPr lang="en-US" altLang="zh-CN" sz="1600" b="1" dirty="0" smtClean="0">
                <a:solidFill>
                  <a:schemeClr val="bg1"/>
                </a:solidFill>
              </a:rPr>
              <a:t>》</a:t>
            </a:r>
            <a:r>
              <a:rPr lang="zh-CN" altLang="en-US" sz="1600" b="1" dirty="0" smtClean="0">
                <a:solidFill>
                  <a:schemeClr val="bg1"/>
                </a:solidFill>
              </a:rPr>
              <a:t>编辑部</a:t>
            </a:r>
            <a:endParaRPr lang="en-US" altLang="zh-CN" sz="1600" b="1" dirty="0" smtClean="0">
              <a:solidFill>
                <a:schemeClr val="bg1"/>
              </a:solidFill>
              <a:latin typeface="宋体" pitchFamily="2" charset="-122"/>
              <a:ea typeface="宋体" pitchFamily="2" charset="-122"/>
            </a:endParaRPr>
          </a:p>
          <a:p>
            <a:endParaRPr lang="zh-CN" altLang="en-US" sz="1600" dirty="0">
              <a:solidFill>
                <a:schemeClr val="bg1"/>
              </a:solidFill>
            </a:endParaRPr>
          </a:p>
        </p:txBody>
      </p:sp>
    </p:spTree>
    <p:extLst>
      <p:ext uri="{BB962C8B-B14F-4D97-AF65-F5344CB8AC3E}">
        <p14:creationId xmlns="" xmlns:p14="http://schemas.microsoft.com/office/powerpoint/2010/main" val="1680273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anim calcmode="lin" valueType="num">
                                      <p:cBhvr>
                                        <p:cTn id="10" dur="500" fill="hold"/>
                                        <p:tgtEl>
                                          <p:spTgt spid="12"/>
                                        </p:tgtEl>
                                        <p:attrNameLst>
                                          <p:attrName>ppt_x</p:attrName>
                                        </p:attrNameLst>
                                      </p:cBhvr>
                                      <p:tavLst>
                                        <p:tav tm="0">
                                          <p:val>
                                            <p:fltVal val="0.5"/>
                                          </p:val>
                                        </p:tav>
                                        <p:tav tm="100000">
                                          <p:val>
                                            <p:strVal val="#ppt_x"/>
                                          </p:val>
                                        </p:tav>
                                      </p:tavLst>
                                    </p:anim>
                                    <p:anim calcmode="lin" valueType="num">
                                      <p:cBhvr>
                                        <p:cTn id="11" dur="500" fill="hold"/>
                                        <p:tgtEl>
                                          <p:spTgt spid="1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anim calcmode="lin" valueType="num">
                                      <p:cBhvr>
                                        <p:cTn id="17" dur="500" fill="hold"/>
                                        <p:tgtEl>
                                          <p:spTgt spid="15"/>
                                        </p:tgtEl>
                                        <p:attrNameLst>
                                          <p:attrName>ppt_x</p:attrName>
                                        </p:attrNameLst>
                                      </p:cBhvr>
                                      <p:tavLst>
                                        <p:tav tm="0">
                                          <p:val>
                                            <p:fltVal val="0.5"/>
                                          </p:val>
                                        </p:tav>
                                        <p:tav tm="100000">
                                          <p:val>
                                            <p:strVal val="#ppt_x"/>
                                          </p:val>
                                        </p:tav>
                                      </p:tavLst>
                                    </p:anim>
                                    <p:anim calcmode="lin" valueType="num">
                                      <p:cBhvr>
                                        <p:cTn id="18" dur="500" fill="hold"/>
                                        <p:tgtEl>
                                          <p:spTgt spid="15"/>
                                        </p:tgtEl>
                                        <p:attrNameLst>
                                          <p:attrName>ppt_y</p:attrName>
                                        </p:attrNameLst>
                                      </p:cBhvr>
                                      <p:tavLst>
                                        <p:tav tm="0">
                                          <p:val>
                                            <p:fltVal val="0.5"/>
                                          </p:val>
                                        </p:tav>
                                        <p:tav tm="100000">
                                          <p:val>
                                            <p:strVal val="#ppt_y"/>
                                          </p:val>
                                        </p:tav>
                                      </p:tavLst>
                                    </p:anim>
                                  </p:childTnLst>
                                </p:cTn>
                              </p:par>
                            </p:childTnLst>
                          </p:cTn>
                        </p:par>
                        <p:par>
                          <p:cTn id="19" fill="hold" nodeType="afterGroup">
                            <p:stCondLst>
                              <p:cond delay="75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750"/>
                                        <p:tgtEl>
                                          <p:spTgt spid="13"/>
                                        </p:tgtEl>
                                      </p:cBhvr>
                                    </p:animEffect>
                                    <p:anim calcmode="lin" valueType="num">
                                      <p:cBhvr>
                                        <p:cTn id="23" dur="750" fill="hold"/>
                                        <p:tgtEl>
                                          <p:spTgt spid="13"/>
                                        </p:tgtEl>
                                        <p:attrNameLst>
                                          <p:attrName>ppt_x</p:attrName>
                                        </p:attrNameLst>
                                      </p:cBhvr>
                                      <p:tavLst>
                                        <p:tav tm="0">
                                          <p:val>
                                            <p:strVal val="#ppt_x"/>
                                          </p:val>
                                        </p:tav>
                                        <p:tav tm="100000">
                                          <p:val>
                                            <p:strVal val="#ppt_x"/>
                                          </p:val>
                                        </p:tav>
                                      </p:tavLst>
                                    </p:anim>
                                    <p:anim calcmode="lin" valueType="num">
                                      <p:cBhvr>
                                        <p:cTn id="24" dur="75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750"/>
                                        <p:tgtEl>
                                          <p:spTgt spid="16"/>
                                        </p:tgtEl>
                                      </p:cBhvr>
                                    </p:animEffect>
                                    <p:anim calcmode="lin" valueType="num">
                                      <p:cBhvr>
                                        <p:cTn id="28" dur="750" fill="hold"/>
                                        <p:tgtEl>
                                          <p:spTgt spid="16"/>
                                        </p:tgtEl>
                                        <p:attrNameLst>
                                          <p:attrName>ppt_x</p:attrName>
                                        </p:attrNameLst>
                                      </p:cBhvr>
                                      <p:tavLst>
                                        <p:tav tm="0">
                                          <p:val>
                                            <p:strVal val="#ppt_x"/>
                                          </p:val>
                                        </p:tav>
                                        <p:tav tm="100000">
                                          <p:val>
                                            <p:strVal val="#ppt_x"/>
                                          </p:val>
                                        </p:tav>
                                      </p:tavLst>
                                    </p:anim>
                                    <p:anim calcmode="lin" valueType="num">
                                      <p:cBhvr>
                                        <p:cTn id="29"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528637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学术论文写作常用网址</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a:solidFill>
                    <a:srgbClr val="FFFFFF"/>
                  </a:solidFill>
                  <a:latin typeface="微软雅黑" pitchFamily="34" charset="-122"/>
                  <a:ea typeface="微软雅黑" pitchFamily="34" charset="-122"/>
                </a:rPr>
                <a:t>4</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9" name="内容占位符 2"/>
          <p:cNvSpPr txBox="1">
            <a:spLocks/>
          </p:cNvSpPr>
          <p:nvPr/>
        </p:nvSpPr>
        <p:spPr>
          <a:xfrm>
            <a:off x="1273101" y="1604331"/>
            <a:ext cx="8229600"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b="1" dirty="0" smtClean="0">
                <a:solidFill>
                  <a:schemeClr val="accent2"/>
                </a:solidFill>
                <a:latin typeface="Calibri" pitchFamily="34" charset="0"/>
              </a:rPr>
              <a:t>文献查找网址</a:t>
            </a:r>
          </a:p>
          <a:p>
            <a:pPr>
              <a:buFont typeface="Arial" pitchFamily="34" charset="0"/>
              <a:buNone/>
            </a:pPr>
            <a:r>
              <a:rPr lang="zh-CN" altLang="zh-CN" b="1" dirty="0" smtClean="0">
                <a:latin typeface="Calibri" pitchFamily="34" charset="0"/>
              </a:rPr>
              <a:t>（</a:t>
            </a:r>
            <a:r>
              <a:rPr lang="en-US" altLang="zh-CN" b="1" dirty="0" smtClean="0">
                <a:latin typeface="Calibri" pitchFamily="34" charset="0"/>
              </a:rPr>
              <a:t>1</a:t>
            </a:r>
            <a:r>
              <a:rPr lang="zh-CN" altLang="zh-CN" b="1" dirty="0" smtClean="0">
                <a:latin typeface="Calibri" pitchFamily="34" charset="0"/>
              </a:rPr>
              <a:t>）</a:t>
            </a:r>
            <a:r>
              <a:rPr lang="en-US" altLang="zh-CN" b="1" dirty="0" smtClean="0">
                <a:latin typeface="Calibri" pitchFamily="34" charset="0"/>
              </a:rPr>
              <a:t> </a:t>
            </a:r>
            <a:r>
              <a:rPr lang="zh-CN" altLang="zh-CN" b="1" dirty="0" smtClean="0">
                <a:latin typeface="Calibri" pitchFamily="34" charset="0"/>
              </a:rPr>
              <a:t>谷歌学术镜像</a:t>
            </a:r>
            <a:r>
              <a:rPr lang="en-US" altLang="zh-CN" b="1" dirty="0" smtClean="0">
                <a:latin typeface="Calibri" pitchFamily="34" charset="0"/>
              </a:rPr>
              <a:t>_Google</a:t>
            </a:r>
            <a:r>
              <a:rPr lang="zh-CN" altLang="zh-CN" b="1" dirty="0" smtClean="0">
                <a:latin typeface="Calibri" pitchFamily="34" charset="0"/>
              </a:rPr>
              <a:t>学术搜索导航</a:t>
            </a:r>
          </a:p>
          <a:p>
            <a:pPr indent="846138">
              <a:buFont typeface="Arial" pitchFamily="34" charset="0"/>
              <a:buNone/>
            </a:pPr>
            <a:r>
              <a:rPr lang="en-US" altLang="zh-CN" b="1" dirty="0" smtClean="0">
                <a:latin typeface="Calibri" pitchFamily="34" charset="0"/>
                <a:hlinkClick r:id="rId3"/>
              </a:rPr>
              <a:t>http://ac.scmor.com/</a:t>
            </a:r>
            <a:endParaRPr lang="zh-CN" altLang="zh-CN" b="1" dirty="0" smtClean="0">
              <a:latin typeface="Calibri" pitchFamily="34" charset="0"/>
            </a:endParaRPr>
          </a:p>
          <a:p>
            <a:pPr>
              <a:buFont typeface="Arial" pitchFamily="34" charset="0"/>
              <a:buNone/>
            </a:pPr>
            <a:r>
              <a:rPr lang="zh-CN" altLang="zh-CN" b="1" dirty="0" smtClean="0">
                <a:latin typeface="Calibri" pitchFamily="34" charset="0"/>
              </a:rPr>
              <a:t>（</a:t>
            </a:r>
            <a:r>
              <a:rPr lang="en-US" altLang="zh-CN" b="1" dirty="0" smtClean="0">
                <a:latin typeface="Calibri" pitchFamily="34" charset="0"/>
              </a:rPr>
              <a:t>2</a:t>
            </a:r>
            <a:r>
              <a:rPr lang="zh-CN" altLang="zh-CN" b="1" dirty="0" smtClean="0">
                <a:latin typeface="Calibri" pitchFamily="34" charset="0"/>
              </a:rPr>
              <a:t>）</a:t>
            </a:r>
            <a:r>
              <a:rPr lang="en-US" altLang="zh-CN" b="1" dirty="0" smtClean="0">
                <a:latin typeface="Calibri" pitchFamily="34" charset="0"/>
              </a:rPr>
              <a:t> </a:t>
            </a:r>
            <a:r>
              <a:rPr lang="zh-CN" altLang="zh-CN" b="1" dirty="0" smtClean="0">
                <a:latin typeface="Calibri" pitchFamily="34" charset="0"/>
              </a:rPr>
              <a:t>百度学术</a:t>
            </a:r>
            <a:r>
              <a:rPr lang="en-US" altLang="zh-CN" b="1" dirty="0" smtClean="0">
                <a:latin typeface="Calibri" pitchFamily="34" charset="0"/>
              </a:rPr>
              <a:t> - </a:t>
            </a:r>
            <a:r>
              <a:rPr lang="zh-CN" altLang="zh-CN" b="1" dirty="0" smtClean="0">
                <a:latin typeface="Calibri" pitchFamily="34" charset="0"/>
              </a:rPr>
              <a:t>保持学习的态度</a:t>
            </a:r>
          </a:p>
          <a:p>
            <a:pPr indent="846138">
              <a:buFont typeface="Arial" pitchFamily="34" charset="0"/>
              <a:buNone/>
            </a:pPr>
            <a:r>
              <a:rPr lang="en-US" altLang="zh-CN" b="1" dirty="0" smtClean="0">
                <a:latin typeface="Calibri" pitchFamily="34" charset="0"/>
                <a:hlinkClick r:id="rId4"/>
              </a:rPr>
              <a:t>http://xueshu.baidu.com/</a:t>
            </a:r>
            <a:endParaRPr lang="zh-CN" altLang="zh-CN" b="1" dirty="0" smtClean="0">
              <a:latin typeface="Calibri" pitchFamily="34" charset="0"/>
            </a:endParaRPr>
          </a:p>
          <a:p>
            <a:pPr>
              <a:buFont typeface="Arial" pitchFamily="34" charset="0"/>
              <a:buNone/>
            </a:pPr>
            <a:r>
              <a:rPr lang="zh-CN" altLang="zh-CN" b="1" dirty="0" smtClean="0">
                <a:latin typeface="Calibri" pitchFamily="34" charset="0"/>
              </a:rPr>
              <a:t>（</a:t>
            </a:r>
            <a:r>
              <a:rPr lang="en-US" altLang="zh-CN" b="1" dirty="0" smtClean="0">
                <a:latin typeface="Calibri" pitchFamily="34" charset="0"/>
              </a:rPr>
              <a:t>3</a:t>
            </a:r>
            <a:r>
              <a:rPr lang="zh-CN" altLang="zh-CN" b="1" dirty="0" smtClean="0">
                <a:latin typeface="Calibri" pitchFamily="34" charset="0"/>
              </a:rPr>
              <a:t>）</a:t>
            </a:r>
            <a:r>
              <a:rPr lang="en-US" altLang="zh-CN" b="1" dirty="0" smtClean="0">
                <a:latin typeface="Calibri" pitchFamily="34" charset="0"/>
              </a:rPr>
              <a:t> </a:t>
            </a:r>
            <a:r>
              <a:rPr lang="zh-CN" altLang="zh-CN" b="1" dirty="0" smtClean="0">
                <a:latin typeface="Calibri" pitchFamily="34" charset="0"/>
              </a:rPr>
              <a:t>超星百链云</a:t>
            </a:r>
          </a:p>
          <a:p>
            <a:pPr indent="846138">
              <a:buFont typeface="Arial" pitchFamily="34" charset="0"/>
              <a:buNone/>
            </a:pPr>
            <a:r>
              <a:rPr lang="en-US" altLang="zh-CN" b="1" dirty="0" smtClean="0">
                <a:latin typeface="Calibri" pitchFamily="34" charset="0"/>
                <a:hlinkClick r:id="rId5"/>
              </a:rPr>
              <a:t>http://www.blyun.com/</a:t>
            </a:r>
            <a:endParaRPr lang="en-US" altLang="zh-CN" b="1" dirty="0" smtClean="0">
              <a:latin typeface="Calibri" pitchFamily="34" charset="0"/>
            </a:endParaRPr>
          </a:p>
          <a:p>
            <a:pPr indent="846138">
              <a:buFont typeface="Arial" pitchFamily="34" charset="0"/>
              <a:buNone/>
            </a:pPr>
            <a:r>
              <a:rPr lang="zh-CN" altLang="en-US" b="1" dirty="0" smtClean="0">
                <a:latin typeface="Calibri" pitchFamily="34" charset="0"/>
              </a:rPr>
              <a:t>影响因子查询网址</a:t>
            </a:r>
            <a:endParaRPr lang="zh-CN" altLang="zh-CN" b="1" dirty="0" smtClean="0">
              <a:latin typeface="Calibri" pitchFamily="34" charset="0"/>
            </a:endParaRPr>
          </a:p>
          <a:p>
            <a:endParaRPr lang="zh-CN" altLang="en-US" b="1" dirty="0"/>
          </a:p>
        </p:txBody>
      </p:sp>
    </p:spTree>
    <p:extLst>
      <p:ext uri="{BB962C8B-B14F-4D97-AF65-F5344CB8AC3E}">
        <p14:creationId xmlns="" xmlns:p14="http://schemas.microsoft.com/office/powerpoint/2010/main" val="2386565585"/>
      </p:ext>
    </p:extLst>
  </p:cSld>
  <p:clrMapOvr>
    <a:masterClrMapping/>
  </p:clrMapOvr>
  <p:transition spd="slow">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528637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学术论文写作常用网址</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a:solidFill>
                    <a:srgbClr val="FFFFFF"/>
                  </a:solidFill>
                  <a:latin typeface="微软雅黑" pitchFamily="34" charset="-122"/>
                  <a:ea typeface="微软雅黑" pitchFamily="34" charset="-122"/>
                </a:rPr>
                <a:t>4</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1043172" y="1605516"/>
            <a:ext cx="8229600"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b="1" dirty="0" smtClean="0">
                <a:solidFill>
                  <a:schemeClr val="accent2"/>
                </a:solidFill>
                <a:latin typeface="Calibri" pitchFamily="34" charset="0"/>
              </a:rPr>
              <a:t>相关资料查找网址</a:t>
            </a:r>
          </a:p>
          <a:p>
            <a:pPr>
              <a:buFont typeface="Arial" pitchFamily="34" charset="0"/>
              <a:buNone/>
            </a:pPr>
            <a:r>
              <a:rPr lang="zh-CN" altLang="zh-CN" b="1" dirty="0" smtClean="0">
                <a:latin typeface="Calibri" pitchFamily="34" charset="0"/>
              </a:rPr>
              <a:t>（</a:t>
            </a:r>
            <a:r>
              <a:rPr lang="en-US" altLang="zh-CN" b="1" dirty="0" smtClean="0">
                <a:latin typeface="Calibri" pitchFamily="34" charset="0"/>
              </a:rPr>
              <a:t>1</a:t>
            </a:r>
            <a:r>
              <a:rPr lang="zh-CN" altLang="zh-CN" b="1" dirty="0" smtClean="0">
                <a:latin typeface="Calibri" pitchFamily="34" charset="0"/>
              </a:rPr>
              <a:t>）</a:t>
            </a:r>
            <a:r>
              <a:rPr lang="en-US" altLang="zh-CN" b="1" dirty="0" smtClean="0">
                <a:latin typeface="Calibri" pitchFamily="34" charset="0"/>
              </a:rPr>
              <a:t> Wikipedia, the free encyclopedia</a:t>
            </a:r>
            <a:endParaRPr lang="zh-CN" altLang="zh-CN" b="1" dirty="0" smtClean="0">
              <a:latin typeface="Calibri" pitchFamily="34" charset="0"/>
            </a:endParaRPr>
          </a:p>
          <a:p>
            <a:pPr marL="987425" indent="-87313">
              <a:buFont typeface="Arial" pitchFamily="34" charset="0"/>
              <a:buNone/>
            </a:pPr>
            <a:r>
              <a:rPr lang="en-US" altLang="zh-CN" b="1" dirty="0" smtClean="0">
                <a:latin typeface="Calibri" pitchFamily="34" charset="0"/>
                <a:hlinkClick r:id="rId3"/>
              </a:rPr>
              <a:t>https://en.wikipedia.org/wiki/Main_Page</a:t>
            </a:r>
            <a:endParaRPr lang="zh-CN" altLang="zh-CN" b="1" dirty="0" smtClean="0">
              <a:latin typeface="Calibri" pitchFamily="34" charset="0"/>
            </a:endParaRPr>
          </a:p>
          <a:p>
            <a:pPr>
              <a:buFont typeface="Arial" pitchFamily="34" charset="0"/>
              <a:buNone/>
            </a:pPr>
            <a:r>
              <a:rPr lang="zh-CN" altLang="zh-CN" b="1" dirty="0" smtClean="0">
                <a:latin typeface="Calibri" pitchFamily="34" charset="0"/>
              </a:rPr>
              <a:t>（</a:t>
            </a:r>
            <a:r>
              <a:rPr lang="en-US" altLang="zh-CN" b="1" dirty="0" smtClean="0">
                <a:latin typeface="Calibri" pitchFamily="34" charset="0"/>
              </a:rPr>
              <a:t>2</a:t>
            </a:r>
            <a:r>
              <a:rPr lang="zh-CN" altLang="zh-CN" b="1" dirty="0" smtClean="0">
                <a:latin typeface="Calibri" pitchFamily="34" charset="0"/>
              </a:rPr>
              <a:t>）</a:t>
            </a:r>
            <a:r>
              <a:rPr lang="en-US" altLang="zh-CN" b="1" dirty="0" smtClean="0">
                <a:latin typeface="Calibri" pitchFamily="34" charset="0"/>
              </a:rPr>
              <a:t> </a:t>
            </a:r>
            <a:r>
              <a:rPr lang="zh-CN" altLang="zh-CN" b="1" dirty="0" smtClean="0">
                <a:latin typeface="Calibri" pitchFamily="34" charset="0"/>
              </a:rPr>
              <a:t>博客园</a:t>
            </a:r>
            <a:r>
              <a:rPr lang="en-US" altLang="zh-CN" b="1" dirty="0" smtClean="0">
                <a:latin typeface="Calibri" pitchFamily="34" charset="0"/>
              </a:rPr>
              <a:t> - </a:t>
            </a:r>
            <a:r>
              <a:rPr lang="zh-CN" altLang="zh-CN" b="1" dirty="0" smtClean="0">
                <a:latin typeface="Calibri" pitchFamily="34" charset="0"/>
              </a:rPr>
              <a:t>开发者的网上家园</a:t>
            </a:r>
          </a:p>
          <a:p>
            <a:pPr indent="671513">
              <a:buFont typeface="Arial" pitchFamily="34" charset="0"/>
              <a:buNone/>
            </a:pPr>
            <a:r>
              <a:rPr lang="en-US" altLang="zh-CN" b="1" dirty="0" smtClean="0">
                <a:latin typeface="Calibri" pitchFamily="34" charset="0"/>
                <a:hlinkClick r:id="rId4"/>
              </a:rPr>
              <a:t>https://www.cnblogs.com/</a:t>
            </a:r>
            <a:endParaRPr lang="zh-CN" altLang="zh-CN" b="1" dirty="0" smtClean="0">
              <a:latin typeface="Calibri" pitchFamily="34" charset="0"/>
            </a:endParaRPr>
          </a:p>
          <a:p>
            <a:pPr>
              <a:buFont typeface="Arial" pitchFamily="34" charset="0"/>
              <a:buNone/>
            </a:pPr>
            <a:r>
              <a:rPr lang="zh-CN" altLang="zh-CN" b="1" dirty="0" smtClean="0">
                <a:latin typeface="Calibri" pitchFamily="34" charset="0"/>
              </a:rPr>
              <a:t>（</a:t>
            </a:r>
            <a:r>
              <a:rPr lang="en-US" altLang="zh-CN" b="1" dirty="0" smtClean="0">
                <a:latin typeface="Calibri" pitchFamily="34" charset="0"/>
              </a:rPr>
              <a:t>3</a:t>
            </a:r>
            <a:r>
              <a:rPr lang="zh-CN" altLang="zh-CN" b="1" dirty="0" smtClean="0">
                <a:latin typeface="Calibri" pitchFamily="34" charset="0"/>
              </a:rPr>
              <a:t>）</a:t>
            </a:r>
            <a:r>
              <a:rPr lang="en-US" altLang="zh-CN" b="1" dirty="0" smtClean="0">
                <a:latin typeface="Calibri" pitchFamily="34" charset="0"/>
              </a:rPr>
              <a:t> CSDN-</a:t>
            </a:r>
            <a:r>
              <a:rPr lang="zh-CN" altLang="zh-CN" b="1" dirty="0" smtClean="0">
                <a:latin typeface="Calibri" pitchFamily="34" charset="0"/>
              </a:rPr>
              <a:t>专业</a:t>
            </a:r>
            <a:r>
              <a:rPr lang="en-US" altLang="zh-CN" b="1" dirty="0" smtClean="0">
                <a:latin typeface="Calibri" pitchFamily="34" charset="0"/>
              </a:rPr>
              <a:t>IT</a:t>
            </a:r>
            <a:r>
              <a:rPr lang="zh-CN" altLang="zh-CN" b="1" dirty="0" smtClean="0">
                <a:latin typeface="Calibri" pitchFamily="34" charset="0"/>
              </a:rPr>
              <a:t>技术社区</a:t>
            </a:r>
          </a:p>
          <a:p>
            <a:pPr indent="671513">
              <a:buFont typeface="Arial" pitchFamily="34" charset="0"/>
              <a:buNone/>
            </a:pPr>
            <a:r>
              <a:rPr lang="en-US" altLang="zh-CN" b="1" dirty="0" smtClean="0">
                <a:latin typeface="Calibri" pitchFamily="34" charset="0"/>
                <a:hlinkClick r:id="rId5"/>
              </a:rPr>
              <a:t>https://www.csdn.net/</a:t>
            </a:r>
            <a:endParaRPr lang="zh-CN" altLang="en-US" b="1" dirty="0">
              <a:latin typeface="Calibri" pitchFamily="34" charset="0"/>
            </a:endParaRPr>
          </a:p>
        </p:txBody>
      </p:sp>
    </p:spTree>
    <p:extLst>
      <p:ext uri="{BB962C8B-B14F-4D97-AF65-F5344CB8AC3E}">
        <p14:creationId xmlns="" xmlns:p14="http://schemas.microsoft.com/office/powerpoint/2010/main" val="526125032"/>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0" name="内容占位符 2"/>
          <p:cNvSpPr txBox="1">
            <a:spLocks/>
          </p:cNvSpPr>
          <p:nvPr/>
        </p:nvSpPr>
        <p:spPr>
          <a:xfrm>
            <a:off x="1378857" y="2249455"/>
            <a:ext cx="9971313" cy="3904602"/>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0825" indent="-1433513">
              <a:lnSpc>
                <a:spcPct val="150000"/>
              </a:lnSpc>
              <a:buFont typeface="Arial" pitchFamily="34" charset="0"/>
              <a:buNone/>
            </a:pPr>
            <a:r>
              <a:rPr lang="zh-CN" altLang="zh-CN" b="1" dirty="0" smtClean="0">
                <a:solidFill>
                  <a:schemeClr val="accent2"/>
                </a:solidFill>
              </a:rPr>
              <a:t>准确性</a:t>
            </a:r>
            <a:r>
              <a:rPr lang="zh-CN" altLang="zh-CN" b="1" dirty="0" smtClean="0"/>
              <a:t>：题名要恰如其分地反映研究的范围和深度，用词要反映实质，不能用笼统的、泛指性很强的词语。</a:t>
            </a:r>
            <a:r>
              <a:rPr lang="en-US" altLang="zh-CN" b="1" dirty="0" smtClean="0"/>
              <a:t>    </a:t>
            </a:r>
          </a:p>
          <a:p>
            <a:pPr marL="1520825" indent="-1433513">
              <a:lnSpc>
                <a:spcPct val="150000"/>
              </a:lnSpc>
              <a:buFont typeface="Arial" pitchFamily="34" charset="0"/>
              <a:buNone/>
            </a:pPr>
            <a:r>
              <a:rPr lang="zh-CN" altLang="zh-CN" b="1" dirty="0" smtClean="0">
                <a:solidFill>
                  <a:schemeClr val="accent2"/>
                </a:solidFill>
              </a:rPr>
              <a:t>简洁性</a:t>
            </a:r>
            <a:r>
              <a:rPr lang="zh-CN" altLang="zh-CN" b="1" dirty="0" smtClean="0"/>
              <a:t>：在把内容表达清楚的前提下，题名应越短越好。</a:t>
            </a:r>
            <a:r>
              <a:rPr lang="en-US" altLang="zh-CN" b="1" dirty="0" smtClean="0"/>
              <a:t>    </a:t>
            </a:r>
          </a:p>
          <a:p>
            <a:pPr marL="1520825" indent="-1433513">
              <a:lnSpc>
                <a:spcPct val="150000"/>
              </a:lnSpc>
              <a:buFont typeface="Arial" pitchFamily="34" charset="0"/>
              <a:buNone/>
            </a:pPr>
            <a:r>
              <a:rPr lang="zh-CN" altLang="zh-CN" b="1" dirty="0" smtClean="0">
                <a:solidFill>
                  <a:schemeClr val="accent2"/>
                </a:solidFill>
              </a:rPr>
              <a:t>鲜明性</a:t>
            </a:r>
            <a:r>
              <a:rPr lang="zh-CN" altLang="zh-CN" b="1" dirty="0" smtClean="0"/>
              <a:t>：</a:t>
            </a:r>
            <a:r>
              <a:rPr lang="zh-CN" altLang="en-US" b="1" dirty="0" smtClean="0"/>
              <a:t>使</a:t>
            </a:r>
            <a:r>
              <a:rPr lang="zh-CN" altLang="zh-CN" b="1" dirty="0" smtClean="0"/>
              <a:t>人一看便知其意，不费解，无歧义。</a:t>
            </a:r>
            <a:endParaRPr lang="zh-CN" altLang="en-US" b="1" dirty="0"/>
          </a:p>
        </p:txBody>
      </p:sp>
      <p:grpSp>
        <p:nvGrpSpPr>
          <p:cNvPr id="11" name="组合 10"/>
          <p:cNvGrpSpPr/>
          <p:nvPr/>
        </p:nvGrpSpPr>
        <p:grpSpPr>
          <a:xfrm>
            <a:off x="2679358" y="1020453"/>
            <a:ext cx="6820583" cy="1229002"/>
            <a:chOff x="-1029381" y="1476094"/>
            <a:chExt cx="8229600" cy="1229002"/>
          </a:xfrm>
        </p:grpSpPr>
        <p:sp>
          <p:nvSpPr>
            <p:cNvPr id="12" name="圆角矩形 11"/>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3" name="标题 1"/>
            <p:cNvSpPr txBox="1">
              <a:spLocks/>
            </p:cNvSpPr>
            <p:nvPr/>
          </p:nvSpPr>
          <p:spPr>
            <a:xfrm>
              <a:off x="-1029381" y="1562096"/>
              <a:ext cx="8229600" cy="1143000"/>
            </a:xfrm>
            <a:prstGeom prst="rect">
              <a:avLst/>
            </a:prstGeom>
          </p:spPr>
          <p:txBody>
            <a:bodyPr>
              <a:noAutofit/>
            </a:bodyPr>
            <a:lstStyle>
              <a:lvl1pPr algn="l" rtl="0" fontAlgn="base">
                <a:lnSpc>
                  <a:spcPct val="90000"/>
                </a:lnSpc>
                <a:spcBef>
                  <a:spcPct val="0"/>
                </a:spcBef>
                <a:spcAft>
                  <a:spcPct val="0"/>
                </a:spcAft>
                <a:defRPr sz="4400" kern="1200">
                  <a:solidFill>
                    <a:schemeClr val="tx1"/>
                  </a:solidFill>
                  <a:latin typeface="+mj-lt"/>
                  <a:ea typeface="+mj-ea"/>
                  <a:cs typeface="等线 Light" charset="0"/>
                </a:defRPr>
              </a:lvl1pPr>
              <a:lvl2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2pPr>
              <a:lvl3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3pPr>
              <a:lvl4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4pPr>
              <a:lvl5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5pPr>
              <a:lvl6pPr marL="4572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6pPr>
              <a:lvl7pPr marL="9144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7pPr>
              <a:lvl8pPr marL="13716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8pPr>
              <a:lvl9pPr marL="18288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9pPr>
            </a:lstStyle>
            <a:p>
              <a:pPr algn="ctr"/>
              <a:r>
                <a:rPr lang="zh-CN" altLang="en-US" sz="3200" b="1" dirty="0" smtClean="0">
                  <a:solidFill>
                    <a:schemeClr val="bg1"/>
                  </a:solidFill>
                  <a:latin typeface="Calibri" pitchFamily="34" charset="0"/>
                  <a:ea typeface="宋体" pitchFamily="2" charset="-122"/>
                </a:rPr>
                <a:t>题名的要求</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3208584029"/>
      </p:ext>
    </p:extLst>
  </p:cSld>
  <p:clrMapOvr>
    <a:masterClrMapping/>
  </p:clrMapOvr>
  <p:transition spd="slow">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528637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学术论文写作常用网址</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a:solidFill>
                    <a:srgbClr val="FFFFFF"/>
                  </a:solidFill>
                  <a:latin typeface="微软雅黑" pitchFamily="34" charset="-122"/>
                  <a:ea typeface="微软雅黑" pitchFamily="34" charset="-122"/>
                </a:rPr>
                <a:t>4</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2" name="内容占位符 2"/>
          <p:cNvSpPr txBox="1">
            <a:spLocks/>
          </p:cNvSpPr>
          <p:nvPr/>
        </p:nvSpPr>
        <p:spPr>
          <a:xfrm>
            <a:off x="1063270" y="1600199"/>
            <a:ext cx="8229600" cy="4525963"/>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b="1" dirty="0" smtClean="0">
                <a:solidFill>
                  <a:schemeClr val="accent2"/>
                </a:solidFill>
                <a:latin typeface="Calibri" pitchFamily="34" charset="0"/>
              </a:rPr>
              <a:t>文献下载网址</a:t>
            </a:r>
          </a:p>
          <a:p>
            <a:pPr>
              <a:buFont typeface="Arial" pitchFamily="34" charset="0"/>
              <a:buNone/>
            </a:pPr>
            <a:r>
              <a:rPr lang="zh-CN" altLang="zh-CN" b="1" dirty="0" smtClean="0">
                <a:latin typeface="Calibri" pitchFamily="34" charset="0"/>
              </a:rPr>
              <a:t>（</a:t>
            </a:r>
            <a:r>
              <a:rPr lang="en-US" altLang="zh-CN" b="1" dirty="0" smtClean="0">
                <a:latin typeface="Calibri" pitchFamily="34" charset="0"/>
              </a:rPr>
              <a:t>1</a:t>
            </a:r>
            <a:r>
              <a:rPr lang="zh-CN" altLang="zh-CN" b="1" dirty="0" smtClean="0">
                <a:latin typeface="Calibri" pitchFamily="34" charset="0"/>
              </a:rPr>
              <a:t>）</a:t>
            </a:r>
            <a:r>
              <a:rPr lang="en-US" altLang="zh-CN" b="1" dirty="0" err="1" smtClean="0">
                <a:latin typeface="Calibri" pitchFamily="34" charset="0"/>
              </a:rPr>
              <a:t>sci</a:t>
            </a:r>
            <a:r>
              <a:rPr lang="en-US" altLang="zh-CN" b="1" dirty="0" smtClean="0">
                <a:latin typeface="Calibri" pitchFamily="34" charset="0"/>
              </a:rPr>
              <a:t>-hub</a:t>
            </a:r>
            <a:r>
              <a:rPr lang="zh-CN" altLang="zh-CN" b="1" dirty="0" smtClean="0">
                <a:latin typeface="Calibri" pitchFamily="34" charset="0"/>
              </a:rPr>
              <a:t>免费下载</a:t>
            </a:r>
            <a:r>
              <a:rPr lang="en-US" altLang="zh-CN" b="1" dirty="0" smtClean="0">
                <a:latin typeface="Calibri" pitchFamily="34" charset="0"/>
              </a:rPr>
              <a:t>SCI</a:t>
            </a:r>
            <a:r>
              <a:rPr lang="zh-CN" altLang="zh-CN" b="1" dirty="0" smtClean="0">
                <a:latin typeface="Calibri" pitchFamily="34" charset="0"/>
              </a:rPr>
              <a:t>论文、英文文章</a:t>
            </a:r>
          </a:p>
          <a:p>
            <a:pPr indent="671513">
              <a:buFont typeface="Arial" pitchFamily="34" charset="0"/>
              <a:buNone/>
            </a:pPr>
            <a:r>
              <a:rPr lang="en-US" altLang="zh-CN" b="1" dirty="0" smtClean="0">
                <a:latin typeface="Calibri" pitchFamily="34" charset="0"/>
                <a:hlinkClick r:id="rId3"/>
              </a:rPr>
              <a:t>https://gfsoso.99lb.net/sci-hub.html</a:t>
            </a:r>
            <a:endParaRPr lang="zh-CN" altLang="zh-CN" b="1" dirty="0" smtClean="0">
              <a:latin typeface="Calibri" pitchFamily="34" charset="0"/>
            </a:endParaRPr>
          </a:p>
          <a:p>
            <a:pPr>
              <a:buFont typeface="Arial" pitchFamily="34" charset="0"/>
              <a:buNone/>
            </a:pPr>
            <a:r>
              <a:rPr lang="zh-CN" altLang="zh-CN" b="1" dirty="0" smtClean="0">
                <a:latin typeface="Calibri" pitchFamily="34" charset="0"/>
              </a:rPr>
              <a:t>（</a:t>
            </a:r>
            <a:r>
              <a:rPr lang="en-US" altLang="zh-CN" b="1" dirty="0" smtClean="0">
                <a:latin typeface="Calibri" pitchFamily="34" charset="0"/>
              </a:rPr>
              <a:t>2</a:t>
            </a:r>
            <a:r>
              <a:rPr lang="zh-CN" altLang="zh-CN" b="1" dirty="0" smtClean="0">
                <a:latin typeface="Calibri" pitchFamily="34" charset="0"/>
              </a:rPr>
              <a:t>）百度学术</a:t>
            </a:r>
            <a:r>
              <a:rPr lang="en-US" altLang="zh-CN" b="1" dirty="0" smtClean="0">
                <a:latin typeface="Calibri" pitchFamily="34" charset="0"/>
              </a:rPr>
              <a:t> - </a:t>
            </a:r>
            <a:r>
              <a:rPr lang="zh-CN" altLang="zh-CN" b="1" dirty="0" smtClean="0">
                <a:latin typeface="Calibri" pitchFamily="34" charset="0"/>
              </a:rPr>
              <a:t>保持学习的态度</a:t>
            </a:r>
          </a:p>
          <a:p>
            <a:pPr indent="671513">
              <a:buFont typeface="Arial" pitchFamily="34" charset="0"/>
              <a:buNone/>
            </a:pPr>
            <a:r>
              <a:rPr lang="en-US" altLang="zh-CN" b="1" dirty="0" smtClean="0">
                <a:latin typeface="Calibri" pitchFamily="34" charset="0"/>
                <a:hlinkClick r:id="rId4"/>
              </a:rPr>
              <a:t>http://xueshu.baidu.com/</a:t>
            </a:r>
            <a:endParaRPr lang="en-US" altLang="zh-CN" b="1" dirty="0" smtClean="0">
              <a:latin typeface="Calibri" pitchFamily="34" charset="0"/>
            </a:endParaRPr>
          </a:p>
          <a:p>
            <a:pPr>
              <a:buFont typeface="Arial" pitchFamily="34" charset="0"/>
              <a:buNone/>
            </a:pPr>
            <a:endParaRPr lang="zh-CN" altLang="zh-CN" b="1" dirty="0" smtClean="0">
              <a:latin typeface="Calibri" pitchFamily="34" charset="0"/>
            </a:endParaRPr>
          </a:p>
          <a:p>
            <a:r>
              <a:rPr lang="en-US" altLang="zh-CN" b="1" dirty="0" smtClean="0">
                <a:solidFill>
                  <a:schemeClr val="accent2"/>
                </a:solidFill>
                <a:latin typeface="Calibri" pitchFamily="34" charset="0"/>
              </a:rPr>
              <a:t> </a:t>
            </a:r>
            <a:r>
              <a:rPr lang="zh-CN" altLang="zh-CN" b="1" dirty="0" smtClean="0">
                <a:solidFill>
                  <a:schemeClr val="accent2"/>
                </a:solidFill>
                <a:latin typeface="Calibri" pitchFamily="34" charset="0"/>
              </a:rPr>
              <a:t>参考文献格式生成网址</a:t>
            </a:r>
          </a:p>
          <a:p>
            <a:pPr indent="671513">
              <a:buFont typeface="Arial" pitchFamily="34" charset="0"/>
              <a:buNone/>
            </a:pPr>
            <a:r>
              <a:rPr lang="en-US" altLang="zh-CN" b="1" dirty="0" smtClean="0">
                <a:latin typeface="Calibri" pitchFamily="34" charset="0"/>
                <a:hlinkClick r:id="rId4"/>
              </a:rPr>
              <a:t>http://xueshu.baidu.com/</a:t>
            </a:r>
            <a:endParaRPr lang="zh-CN" altLang="en-US" b="1" dirty="0">
              <a:latin typeface="Calibri" pitchFamily="34" charset="0"/>
            </a:endParaRPr>
          </a:p>
        </p:txBody>
      </p:sp>
    </p:spTree>
    <p:extLst>
      <p:ext uri="{BB962C8B-B14F-4D97-AF65-F5344CB8AC3E}">
        <p14:creationId xmlns="" xmlns:p14="http://schemas.microsoft.com/office/powerpoint/2010/main" val="4007304851"/>
      </p:ext>
    </p:extLst>
  </p:cSld>
  <p:clrMapOvr>
    <a:masterClrMapping/>
  </p:clrMapOvr>
  <p:transition spd="slow">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528637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学术论文写作常用网址</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a:solidFill>
                    <a:srgbClr val="FFFFFF"/>
                  </a:solidFill>
                  <a:latin typeface="微软雅黑" pitchFamily="34" charset="-122"/>
                  <a:ea typeface="微软雅黑" pitchFamily="34" charset="-122"/>
                </a:rPr>
                <a:t>4</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1067982" y="1600199"/>
            <a:ext cx="8229600"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b="1" dirty="0" smtClean="0">
                <a:solidFill>
                  <a:schemeClr val="accent2"/>
                </a:solidFill>
                <a:latin typeface="Calibri" pitchFamily="34" charset="0"/>
              </a:rPr>
              <a:t>英文翻译网址</a:t>
            </a:r>
          </a:p>
          <a:p>
            <a:pPr>
              <a:buFont typeface="Arial" pitchFamily="34" charset="0"/>
              <a:buNone/>
            </a:pPr>
            <a:r>
              <a:rPr lang="en-US" altLang="zh-CN" b="1" dirty="0" smtClean="0">
                <a:latin typeface="Calibri" pitchFamily="34" charset="0"/>
              </a:rPr>
              <a:t>Google </a:t>
            </a:r>
            <a:r>
              <a:rPr lang="zh-CN" altLang="zh-CN" b="1" dirty="0" smtClean="0">
                <a:latin typeface="Calibri" pitchFamily="34" charset="0"/>
              </a:rPr>
              <a:t>翻译</a:t>
            </a:r>
          </a:p>
          <a:p>
            <a:pPr>
              <a:buFont typeface="Arial" pitchFamily="34" charset="0"/>
              <a:buNone/>
            </a:pPr>
            <a:r>
              <a:rPr lang="en-US" altLang="zh-CN" b="1" dirty="0" smtClean="0">
                <a:latin typeface="Calibri" pitchFamily="34" charset="0"/>
                <a:hlinkClick r:id="rId3"/>
              </a:rPr>
              <a:t>https://translate.google.cn/?hl=zh-CN&amp;tab=TT</a:t>
            </a:r>
            <a:endParaRPr lang="zh-CN" altLang="zh-CN" b="1" dirty="0" smtClean="0">
              <a:latin typeface="Calibri" pitchFamily="34" charset="0"/>
            </a:endParaRPr>
          </a:p>
          <a:p>
            <a:endParaRPr lang="en-US" altLang="zh-CN" b="1" dirty="0" smtClean="0">
              <a:solidFill>
                <a:schemeClr val="accent2"/>
              </a:solidFill>
              <a:latin typeface="Calibri" pitchFamily="34" charset="0"/>
            </a:endParaRPr>
          </a:p>
          <a:p>
            <a:r>
              <a:rPr lang="zh-CN" altLang="zh-CN" b="1" dirty="0" smtClean="0">
                <a:solidFill>
                  <a:schemeClr val="accent2"/>
                </a:solidFill>
                <a:latin typeface="Calibri" pitchFamily="34" charset="0"/>
              </a:rPr>
              <a:t>会议论文提交网址</a:t>
            </a:r>
          </a:p>
          <a:p>
            <a:pPr>
              <a:buFont typeface="Arial" pitchFamily="34" charset="0"/>
              <a:buNone/>
            </a:pPr>
            <a:r>
              <a:rPr lang="en-US" altLang="zh-CN" b="1" dirty="0" err="1" smtClean="0">
                <a:latin typeface="Calibri" pitchFamily="34" charset="0"/>
              </a:rPr>
              <a:t>EasyChair</a:t>
            </a:r>
            <a:r>
              <a:rPr lang="en-US" altLang="zh-CN" b="1" dirty="0" smtClean="0">
                <a:latin typeface="Calibri" pitchFamily="34" charset="0"/>
              </a:rPr>
              <a:t> Home Page</a:t>
            </a:r>
            <a:endParaRPr lang="zh-CN" altLang="zh-CN" b="1" dirty="0" smtClean="0">
              <a:latin typeface="Calibri" pitchFamily="34" charset="0"/>
            </a:endParaRPr>
          </a:p>
          <a:p>
            <a:pPr>
              <a:buFont typeface="Arial" pitchFamily="34" charset="0"/>
              <a:buNone/>
            </a:pPr>
            <a:r>
              <a:rPr lang="en-US" altLang="zh-CN" b="1" dirty="0" smtClean="0">
                <a:latin typeface="Calibri" pitchFamily="34" charset="0"/>
                <a:hlinkClick r:id="rId4"/>
              </a:rPr>
              <a:t>https://easychair.org/</a:t>
            </a:r>
            <a:endParaRPr lang="zh-CN" altLang="zh-CN" b="1" dirty="0" smtClean="0">
              <a:latin typeface="Calibri" pitchFamily="34" charset="0"/>
            </a:endParaRPr>
          </a:p>
          <a:p>
            <a:endParaRPr lang="zh-CN" altLang="en-US" b="1" dirty="0">
              <a:latin typeface="Calibri" pitchFamily="34" charset="0"/>
            </a:endParaRPr>
          </a:p>
        </p:txBody>
      </p:sp>
    </p:spTree>
    <p:extLst>
      <p:ext uri="{BB962C8B-B14F-4D97-AF65-F5344CB8AC3E}">
        <p14:creationId xmlns="" xmlns:p14="http://schemas.microsoft.com/office/powerpoint/2010/main" val="287245990"/>
      </p:ext>
    </p:extLst>
  </p:cSld>
  <p:clrMapOvr>
    <a:masterClrMapping/>
  </p:clrMapOvr>
  <p:transition spd="slow">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形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261600" y="174625"/>
            <a:ext cx="1257300"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文本框 11"/>
          <p:cNvSpPr txBox="1"/>
          <p:nvPr/>
        </p:nvSpPr>
        <p:spPr>
          <a:xfrm>
            <a:off x="1558144" y="2105561"/>
            <a:ext cx="2531462" cy="2646878"/>
          </a:xfrm>
          <a:prstGeom prst="rect">
            <a:avLst/>
          </a:prstGeom>
          <a:noFill/>
        </p:spPr>
        <p:txBody>
          <a:bodyPr wrap="none">
            <a:spAutoFit/>
          </a:bodyPr>
          <a:lstStyle/>
          <a:p>
            <a:pPr fontAlgn="auto">
              <a:spcBef>
                <a:spcPts val="0"/>
              </a:spcBef>
              <a:spcAft>
                <a:spcPts val="0"/>
              </a:spcAft>
              <a:buFontTx/>
              <a:buNone/>
              <a:defRPr/>
            </a:pPr>
            <a:r>
              <a:rPr lang="en-US" altLang="zh-CN" sz="16600" spc="300" dirty="0" smtClean="0">
                <a:gradFill>
                  <a:gsLst>
                    <a:gs pos="0">
                      <a:srgbClr val="1B6298"/>
                    </a:gs>
                    <a:gs pos="90000">
                      <a:schemeClr val="bg1"/>
                    </a:gs>
                  </a:gsLst>
                  <a:lin ang="5400000" scaled="1"/>
                </a:gradFill>
                <a:latin typeface="Impact" panose="020B0806030902050204" pitchFamily="34" charset="0"/>
                <a:ea typeface="微软雅黑" panose="020B0503020204020204" pitchFamily="34" charset="-122"/>
              </a:rPr>
              <a:t>05</a:t>
            </a:r>
            <a:endParaRPr lang="zh-CN" altLang="en-US" sz="16600" spc="300" dirty="0">
              <a:gradFill>
                <a:gsLst>
                  <a:gs pos="0">
                    <a:srgbClr val="1B6298"/>
                  </a:gs>
                  <a:gs pos="90000">
                    <a:schemeClr val="bg1"/>
                  </a:gs>
                </a:gsLst>
                <a:lin ang="5400000" scaled="1"/>
              </a:gradFill>
              <a:latin typeface="Impact" panose="020B0806030902050204" pitchFamily="34" charset="0"/>
              <a:ea typeface="微软雅黑" panose="020B0503020204020204" pitchFamily="34" charset="-122"/>
            </a:endParaRPr>
          </a:p>
        </p:txBody>
      </p:sp>
      <p:sp>
        <p:nvSpPr>
          <p:cNvPr id="13" name="标题 1"/>
          <p:cNvSpPr txBox="1"/>
          <p:nvPr/>
        </p:nvSpPr>
        <p:spPr>
          <a:xfrm>
            <a:off x="5089524" y="2105561"/>
            <a:ext cx="7654925" cy="1636712"/>
          </a:xfrm>
          <a:prstGeom prst="rect">
            <a:avLst/>
          </a:prstGeom>
        </p:spPr>
        <p:txBody>
          <a:bodyPr lIns="0" anchor="ctr">
            <a:normAutofit/>
          </a:bodyPr>
          <a:lstStyle>
            <a:lvl1pPr algn="l" defTabSz="914400" rtl="0" eaLnBrk="1" latinLnBrk="0" hangingPunct="1">
              <a:lnSpc>
                <a:spcPct val="90000"/>
              </a:lnSpc>
              <a:spcBef>
                <a:spcPct val="0"/>
              </a:spcBef>
              <a:buNone/>
              <a:defRPr sz="4000" b="1" kern="1200" spc="100" baseline="0">
                <a:solidFill>
                  <a:schemeClr val="tx1">
                    <a:lumMod val="75000"/>
                    <a:lumOff val="25000"/>
                  </a:schemeClr>
                </a:solidFill>
                <a:latin typeface="+mj-lt"/>
                <a:ea typeface="+mj-ea"/>
                <a:cs typeface="+mj-cs"/>
              </a:defRPr>
            </a:lvl1pPr>
          </a:lstStyle>
          <a:p>
            <a:pPr fontAlgn="auto">
              <a:spcBef>
                <a:spcPts val="0"/>
              </a:spcBef>
              <a:spcAft>
                <a:spcPts val="0"/>
              </a:spcAft>
              <a:defRPr/>
            </a:pPr>
            <a:r>
              <a:rPr lang="zh-CN" altLang="en-US" spc="300" dirty="0" smtClean="0">
                <a:solidFill>
                  <a:srgbClr val="44546A">
                    <a:lumMod val="50000"/>
                  </a:srgbClr>
                </a:solidFill>
                <a:latin typeface="宋体" panose="02010600030101010101" pitchFamily="2" charset="-122"/>
                <a:ea typeface="宋体" panose="02010600030101010101" pitchFamily="2" charset="-122"/>
              </a:rPr>
              <a:t>期刊介绍</a:t>
            </a:r>
            <a:endParaRPr lang="en-US" altLang="zh-CN" spc="300" dirty="0">
              <a:solidFill>
                <a:srgbClr val="44546A">
                  <a:lumMod val="50000"/>
                </a:srgbClr>
              </a:solidFill>
              <a:latin typeface="宋体" panose="02010600030101010101" pitchFamily="2" charset="-122"/>
              <a:ea typeface="宋体" panose="02010600030101010101" pitchFamily="2" charset="-122"/>
            </a:endParaRPr>
          </a:p>
        </p:txBody>
      </p:sp>
      <p:cxnSp>
        <p:nvCxnSpPr>
          <p:cNvPr id="15" name="直接连接符 14"/>
          <p:cNvCxnSpPr>
            <a:cxnSpLocks noChangeShapeType="1"/>
          </p:cNvCxnSpPr>
          <p:nvPr/>
        </p:nvCxnSpPr>
        <p:spPr bwMode="auto">
          <a:xfrm>
            <a:off x="4619625" y="2143125"/>
            <a:ext cx="0" cy="2571750"/>
          </a:xfrm>
          <a:prstGeom prst="line">
            <a:avLst/>
          </a:prstGeom>
          <a:noFill/>
          <a:ln w="12700">
            <a:solidFill>
              <a:srgbClr val="7F7F7F"/>
            </a:solidFill>
            <a:prstDash val="dashDot"/>
            <a:miter lim="800000"/>
            <a:headEnd/>
            <a:tailEnd/>
          </a:ln>
          <a:extLst>
            <a:ext uri="{909E8E84-426E-40DD-AFC4-6F175D3DCCD1}">
              <a14:hiddenFill xmlns="" xmlns:a14="http://schemas.microsoft.com/office/drawing/2010/main">
                <a:noFill/>
              </a14:hiddenFill>
            </a:ext>
          </a:extLst>
        </p:spPr>
      </p:cxnSp>
      <p:sp>
        <p:nvSpPr>
          <p:cNvPr id="16" name="矩形 15"/>
          <p:cNvSpPr/>
          <p:nvPr/>
        </p:nvSpPr>
        <p:spPr>
          <a:xfrm>
            <a:off x="5559425" y="3432175"/>
            <a:ext cx="720725" cy="101600"/>
          </a:xfrm>
          <a:prstGeom prst="rect">
            <a:avLst/>
          </a:prstGeom>
          <a:gradFill>
            <a:gsLst>
              <a:gs pos="0">
                <a:srgbClr val="1B6298"/>
              </a:gs>
              <a:gs pos="100000">
                <a:srgbClr val="5C307D"/>
              </a:gs>
            </a:gsLst>
            <a:lin ang="0" scaled="0"/>
          </a:gradFill>
          <a:ln w="12700" cap="flat" cmpd="sng" algn="ctr">
            <a:noFill/>
            <a:prstDash val="solid"/>
            <a:miter lim="800000"/>
          </a:ln>
          <a:effectLst/>
        </p:spPr>
        <p:txBody>
          <a:bodyPr anchor="ctr"/>
          <a:lstStyle/>
          <a:p>
            <a:pPr algn="ctr" fontAlgn="auto">
              <a:spcBef>
                <a:spcPts val="0"/>
              </a:spcBef>
              <a:spcAft>
                <a:spcPts val="0"/>
              </a:spcAft>
              <a:buFontTx/>
              <a:buNone/>
              <a:defRPr/>
            </a:pPr>
            <a:endParaRPr lang="zh-CN" altLang="en-US" kern="0">
              <a:solidFill>
                <a:prstClr val="white"/>
              </a:solidFill>
              <a:latin typeface="Arial" panose="020B0604020202020204"/>
              <a:ea typeface="微软雅黑" panose="020B0503020204020204" pitchFamily="34" charset="-122"/>
            </a:endParaRPr>
          </a:p>
        </p:txBody>
      </p:sp>
      <p:sp>
        <p:nvSpPr>
          <p:cNvPr id="17" name="文本框 16"/>
          <p:cNvSpPr txBox="1"/>
          <p:nvPr/>
        </p:nvSpPr>
        <p:spPr>
          <a:xfrm>
            <a:off x="660400" y="6583363"/>
            <a:ext cx="1941513" cy="246062"/>
          </a:xfrm>
          <a:prstGeom prst="rect">
            <a:avLst/>
          </a:prstGeom>
          <a:noFill/>
        </p:spPr>
        <p:txBody>
          <a:bodyPr wrap="none">
            <a:spAutoFit/>
          </a:bodyPr>
          <a:lstStyle/>
          <a:p>
            <a:pPr fontAlgn="auto">
              <a:spcBef>
                <a:spcPts val="0"/>
              </a:spcBef>
              <a:spcAft>
                <a:spcPts val="0"/>
              </a:spcAft>
              <a:buFontTx/>
              <a:buNone/>
              <a:defRPr/>
            </a:pPr>
            <a:r>
              <a:rPr lang="zh-CN" altLang="en-US" sz="1000" spc="600" dirty="0">
                <a:solidFill>
                  <a:prstClr val="white"/>
                </a:solidFill>
                <a:latin typeface="微软雅黑" panose="020B0503020204020204" pitchFamily="34" charset="-122"/>
                <a:ea typeface="微软雅黑" panose="020B0503020204020204" pitchFamily="34" charset="-122"/>
              </a:rPr>
              <a:t>自强不息 厚德载物</a:t>
            </a:r>
          </a:p>
        </p:txBody>
      </p:sp>
      <p:sp>
        <p:nvSpPr>
          <p:cNvPr id="18" name="矩形 17"/>
          <p:cNvSpPr/>
          <p:nvPr/>
        </p:nvSpPr>
        <p:spPr>
          <a:xfrm>
            <a:off x="0" y="6570663"/>
            <a:ext cx="12192000" cy="287337"/>
          </a:xfrm>
          <a:prstGeom prst="rect">
            <a:avLst/>
          </a:prstGeom>
          <a:solidFill>
            <a:srgbClr val="1C6299"/>
          </a:solidFill>
          <a:ln w="12700" cap="flat" cmpd="sng" algn="ctr">
            <a:noFill/>
            <a:prstDash val="solid"/>
            <a:miter lim="800000"/>
          </a:ln>
          <a:effectLst/>
        </p:spPr>
        <p:txBody>
          <a:bodyPr anchor="ctr"/>
          <a:lstStyle/>
          <a:p>
            <a:pPr algn="ctr" fontAlgn="auto">
              <a:spcBef>
                <a:spcPts val="0"/>
              </a:spcBef>
              <a:spcAft>
                <a:spcPts val="0"/>
              </a:spcAft>
              <a:buFontTx/>
              <a:buNone/>
              <a:defRPr/>
            </a:pPr>
            <a:endParaRPr lang="zh-CN" altLang="en-US" kern="0">
              <a:solidFill>
                <a:prstClr val="white"/>
              </a:solidFill>
              <a:latin typeface="Arial" panose="020B0604020202020204"/>
              <a:ea typeface="微软雅黑" panose="020B0503020204020204" pitchFamily="34" charset="-122"/>
            </a:endParaRPr>
          </a:p>
        </p:txBody>
      </p:sp>
      <p:sp>
        <p:nvSpPr>
          <p:cNvPr id="19" name="文本框 18"/>
          <p:cNvSpPr txBox="1"/>
          <p:nvPr/>
        </p:nvSpPr>
        <p:spPr>
          <a:xfrm>
            <a:off x="593725" y="6583363"/>
            <a:ext cx="2032000" cy="246062"/>
          </a:xfrm>
          <a:prstGeom prst="rect">
            <a:avLst/>
          </a:prstGeom>
          <a:noFill/>
        </p:spPr>
        <p:txBody>
          <a:bodyPr wrap="none">
            <a:spAutoFit/>
          </a:bodyPr>
          <a:lstStyle/>
          <a:p>
            <a:pPr fontAlgn="auto">
              <a:defRPr/>
            </a:pPr>
            <a:r>
              <a:rPr lang="zh-CN" altLang="en-US" sz="1000" spc="600" noProof="1">
                <a:solidFill>
                  <a:prstClr val="white"/>
                </a:solidFill>
                <a:latin typeface="微软雅黑" panose="020B0503020204020204" pitchFamily="34" charset="-122"/>
                <a:ea typeface="微软雅黑" panose="020B0503020204020204" pitchFamily="34" charset="-122"/>
              </a:rPr>
              <a:t>知行合一、经世致用</a:t>
            </a:r>
            <a:endParaRPr lang="zh-CN" altLang="en-US" sz="1000" spc="600" dirty="0">
              <a:solidFill>
                <a:prstClr val="white"/>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9137650" y="6583363"/>
            <a:ext cx="2484438" cy="246062"/>
          </a:xfrm>
          <a:prstGeom prst="rect">
            <a:avLst/>
          </a:prstGeom>
          <a:noFill/>
        </p:spPr>
        <p:txBody>
          <a:bodyPr wrap="none">
            <a:spAutoFit/>
          </a:bodyPr>
          <a:lstStyle/>
          <a:p>
            <a:pPr algn="r" fontAlgn="auto">
              <a:defRPr/>
            </a:pPr>
            <a:r>
              <a:rPr lang="en-US" altLang="zh-CN" sz="1000" spc="300" noProof="1">
                <a:solidFill>
                  <a:prstClr val="white"/>
                </a:solidFill>
                <a:latin typeface="Arial" panose="020B0604020202020204" pitchFamily="34" charset="0"/>
                <a:ea typeface="微软雅黑" panose="020B0503020204020204" pitchFamily="34" charset="-122"/>
                <a:cs typeface="Arial" panose="020B0604020202020204" pitchFamily="34" charset="0"/>
              </a:rPr>
              <a:t>Central South University</a:t>
            </a:r>
            <a:endParaRPr lang="zh-CN" altLang="en-US" sz="1000" spc="3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任意多边形: 形状 20"/>
          <p:cNvSpPr/>
          <p:nvPr/>
        </p:nvSpPr>
        <p:spPr>
          <a:xfrm flipH="1">
            <a:off x="0" y="0"/>
            <a:ext cx="12192000" cy="723900"/>
          </a:xfrm>
          <a:custGeom>
            <a:avLst/>
            <a:gdLst>
              <a:gd name="connsiteX0" fmla="*/ 12192000 w 12192000"/>
              <a:gd name="connsiteY0" fmla="*/ 0 h 723900"/>
              <a:gd name="connsiteX1" fmla="*/ 2755900 w 12192000"/>
              <a:gd name="connsiteY1" fmla="*/ 0 h 723900"/>
              <a:gd name="connsiteX2" fmla="*/ 4 w 12192000"/>
              <a:gd name="connsiteY2" fmla="*/ 0 h 723900"/>
              <a:gd name="connsiteX3" fmla="*/ 0 w 12192000"/>
              <a:gd name="connsiteY3" fmla="*/ 0 h 723900"/>
              <a:gd name="connsiteX4" fmla="*/ 0 w 12192000"/>
              <a:gd name="connsiteY4" fmla="*/ 723900 h 723900"/>
              <a:gd name="connsiteX5" fmla="*/ 1987354 w 12192000"/>
              <a:gd name="connsiteY5" fmla="*/ 723900 h 723900"/>
              <a:gd name="connsiteX6" fmla="*/ 2038350 w 12192000"/>
              <a:gd name="connsiteY6" fmla="*/ 717550 h 723900"/>
              <a:gd name="connsiteX7" fmla="*/ 2753650 w 12192000"/>
              <a:gd name="connsiteY7" fmla="*/ 288000 h 723900"/>
              <a:gd name="connsiteX8" fmla="*/ 12192000 w 12192000"/>
              <a:gd name="connsiteY8" fmla="*/ 2880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723900">
                <a:moveTo>
                  <a:pt x="12192000" y="0"/>
                </a:moveTo>
                <a:lnTo>
                  <a:pt x="2755900" y="0"/>
                </a:lnTo>
                <a:lnTo>
                  <a:pt x="4" y="0"/>
                </a:lnTo>
                <a:lnTo>
                  <a:pt x="0" y="0"/>
                </a:lnTo>
                <a:lnTo>
                  <a:pt x="0" y="723900"/>
                </a:lnTo>
                <a:lnTo>
                  <a:pt x="1987354" y="723900"/>
                </a:lnTo>
                <a:lnTo>
                  <a:pt x="2038350" y="717550"/>
                </a:lnTo>
                <a:cubicBezTo>
                  <a:pt x="2497291" y="642783"/>
                  <a:pt x="2432975" y="321492"/>
                  <a:pt x="2753650" y="288000"/>
                </a:cubicBezTo>
                <a:cubicBezTo>
                  <a:pt x="3074325" y="254508"/>
                  <a:pt x="9045883" y="288000"/>
                  <a:pt x="12192000" y="288000"/>
                </a:cubicBezTo>
                <a:close/>
              </a:path>
            </a:pathLst>
          </a:custGeom>
          <a:solidFill>
            <a:srgbClr val="1C6299"/>
          </a:solidFill>
          <a:ln w="12700" cap="flat" cmpd="sng" algn="ctr">
            <a:noFill/>
            <a:prstDash val="solid"/>
            <a:miter lim="800000"/>
          </a:ln>
          <a:effectLst/>
        </p:spPr>
        <p:txBody>
          <a:bodyPr anchor="ctr"/>
          <a:lstStyle/>
          <a:p>
            <a:pPr algn="ctr" fontAlgn="auto">
              <a:spcBef>
                <a:spcPts val="0"/>
              </a:spcBef>
              <a:spcAft>
                <a:spcPts val="0"/>
              </a:spcAft>
              <a:buFontTx/>
              <a:buNone/>
              <a:defRPr/>
            </a:pPr>
            <a:endParaRPr lang="zh-CN" altLang="en-US" kern="0">
              <a:solidFill>
                <a:prstClr val="white"/>
              </a:solidFill>
              <a:latin typeface="Arial" panose="020B0604020202020204"/>
              <a:ea typeface="微软雅黑" panose="020B0503020204020204" pitchFamily="34" charset="-122"/>
            </a:endParaRPr>
          </a:p>
        </p:txBody>
      </p:sp>
      <p:sp>
        <p:nvSpPr>
          <p:cNvPr id="23" name="椭圆 22"/>
          <p:cNvSpPr/>
          <p:nvPr/>
        </p:nvSpPr>
        <p:spPr>
          <a:xfrm>
            <a:off x="8916988" y="596900"/>
            <a:ext cx="6453187" cy="5937250"/>
          </a:xfrm>
          <a:prstGeom prst="ellipse">
            <a:avLst/>
          </a:prstGeom>
          <a:blipFill dpi="0" rotWithShape="1">
            <a:blip r:embed="rId4" cstate="print">
              <a:alphaModFix amt="1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defTabSz="963930" fontAlgn="auto">
              <a:spcBef>
                <a:spcPts val="0"/>
              </a:spcBef>
              <a:spcAft>
                <a:spcPts val="0"/>
              </a:spcAft>
            </a:pPr>
            <a:endParaRPr lang="zh-CN" altLang="en-US" sz="1900" noProof="1">
              <a:solidFill>
                <a:prstClr val="white"/>
              </a:solidFill>
              <a:latin typeface="Calibri" panose="020F0502020204030204"/>
              <a:ea typeface="宋体" panose="02010600030101010101" pitchFamily="2" charset="-122"/>
            </a:endParaRPr>
          </a:p>
        </p:txBody>
      </p:sp>
      <p:sp>
        <p:nvSpPr>
          <p:cNvPr id="14" name="TextBox 13"/>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bg1"/>
                </a:solidFill>
              </a:rPr>
              <a:t>《</a:t>
            </a:r>
            <a:r>
              <a:rPr lang="zh-CN" altLang="en-US" sz="1600" b="1" dirty="0" smtClean="0">
                <a:solidFill>
                  <a:schemeClr val="bg1"/>
                </a:solidFill>
              </a:rPr>
              <a:t>中国有色金属学报（英文版）</a:t>
            </a:r>
            <a:r>
              <a:rPr lang="en-US" altLang="zh-CN" sz="1600" b="1" dirty="0" smtClean="0">
                <a:solidFill>
                  <a:schemeClr val="bg1"/>
                </a:solidFill>
              </a:rPr>
              <a:t>》</a:t>
            </a:r>
            <a:r>
              <a:rPr lang="zh-CN" altLang="en-US" sz="1600" b="1" dirty="0" smtClean="0">
                <a:solidFill>
                  <a:schemeClr val="bg1"/>
                </a:solidFill>
              </a:rPr>
              <a:t>编辑部</a:t>
            </a:r>
            <a:endParaRPr lang="en-US" altLang="zh-CN" sz="1600" b="1" dirty="0" smtClean="0">
              <a:solidFill>
                <a:schemeClr val="bg1"/>
              </a:solidFill>
              <a:latin typeface="宋体" pitchFamily="2" charset="-122"/>
              <a:ea typeface="宋体" pitchFamily="2" charset="-122"/>
            </a:endParaRPr>
          </a:p>
          <a:p>
            <a:endParaRPr lang="zh-CN" altLang="en-US" sz="1600" dirty="0">
              <a:solidFill>
                <a:schemeClr val="bg1"/>
              </a:solidFill>
            </a:endParaRPr>
          </a:p>
        </p:txBody>
      </p:sp>
    </p:spTree>
    <p:extLst>
      <p:ext uri="{BB962C8B-B14F-4D97-AF65-F5344CB8AC3E}">
        <p14:creationId xmlns="" xmlns:p14="http://schemas.microsoft.com/office/powerpoint/2010/main" val="30322679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anim calcmode="lin" valueType="num">
                                      <p:cBhvr>
                                        <p:cTn id="10" dur="500" fill="hold"/>
                                        <p:tgtEl>
                                          <p:spTgt spid="12"/>
                                        </p:tgtEl>
                                        <p:attrNameLst>
                                          <p:attrName>ppt_x</p:attrName>
                                        </p:attrNameLst>
                                      </p:cBhvr>
                                      <p:tavLst>
                                        <p:tav tm="0">
                                          <p:val>
                                            <p:fltVal val="0.5"/>
                                          </p:val>
                                        </p:tav>
                                        <p:tav tm="100000">
                                          <p:val>
                                            <p:strVal val="#ppt_x"/>
                                          </p:val>
                                        </p:tav>
                                      </p:tavLst>
                                    </p:anim>
                                    <p:anim calcmode="lin" valueType="num">
                                      <p:cBhvr>
                                        <p:cTn id="11" dur="500" fill="hold"/>
                                        <p:tgtEl>
                                          <p:spTgt spid="1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anim calcmode="lin" valueType="num">
                                      <p:cBhvr>
                                        <p:cTn id="17" dur="500" fill="hold"/>
                                        <p:tgtEl>
                                          <p:spTgt spid="15"/>
                                        </p:tgtEl>
                                        <p:attrNameLst>
                                          <p:attrName>ppt_x</p:attrName>
                                        </p:attrNameLst>
                                      </p:cBhvr>
                                      <p:tavLst>
                                        <p:tav tm="0">
                                          <p:val>
                                            <p:fltVal val="0.5"/>
                                          </p:val>
                                        </p:tav>
                                        <p:tav tm="100000">
                                          <p:val>
                                            <p:strVal val="#ppt_x"/>
                                          </p:val>
                                        </p:tav>
                                      </p:tavLst>
                                    </p:anim>
                                    <p:anim calcmode="lin" valueType="num">
                                      <p:cBhvr>
                                        <p:cTn id="18" dur="500" fill="hold"/>
                                        <p:tgtEl>
                                          <p:spTgt spid="15"/>
                                        </p:tgtEl>
                                        <p:attrNameLst>
                                          <p:attrName>ppt_y</p:attrName>
                                        </p:attrNameLst>
                                      </p:cBhvr>
                                      <p:tavLst>
                                        <p:tav tm="0">
                                          <p:val>
                                            <p:fltVal val="0.5"/>
                                          </p:val>
                                        </p:tav>
                                        <p:tav tm="100000">
                                          <p:val>
                                            <p:strVal val="#ppt_y"/>
                                          </p:val>
                                        </p:tav>
                                      </p:tavLst>
                                    </p:anim>
                                  </p:childTnLst>
                                </p:cTn>
                              </p:par>
                            </p:childTnLst>
                          </p:cTn>
                        </p:par>
                        <p:par>
                          <p:cTn id="19" fill="hold" nodeType="afterGroup">
                            <p:stCondLst>
                              <p:cond delay="75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750"/>
                                        <p:tgtEl>
                                          <p:spTgt spid="13"/>
                                        </p:tgtEl>
                                      </p:cBhvr>
                                    </p:animEffect>
                                    <p:anim calcmode="lin" valueType="num">
                                      <p:cBhvr>
                                        <p:cTn id="23" dur="750" fill="hold"/>
                                        <p:tgtEl>
                                          <p:spTgt spid="13"/>
                                        </p:tgtEl>
                                        <p:attrNameLst>
                                          <p:attrName>ppt_x</p:attrName>
                                        </p:attrNameLst>
                                      </p:cBhvr>
                                      <p:tavLst>
                                        <p:tav tm="0">
                                          <p:val>
                                            <p:strVal val="#ppt_x"/>
                                          </p:val>
                                        </p:tav>
                                        <p:tav tm="100000">
                                          <p:val>
                                            <p:strVal val="#ppt_x"/>
                                          </p:val>
                                        </p:tav>
                                      </p:tavLst>
                                    </p:anim>
                                    <p:anim calcmode="lin" valueType="num">
                                      <p:cBhvr>
                                        <p:cTn id="24" dur="75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750"/>
                                        <p:tgtEl>
                                          <p:spTgt spid="16"/>
                                        </p:tgtEl>
                                      </p:cBhvr>
                                    </p:animEffect>
                                    <p:anim calcmode="lin" valueType="num">
                                      <p:cBhvr>
                                        <p:cTn id="28" dur="750" fill="hold"/>
                                        <p:tgtEl>
                                          <p:spTgt spid="16"/>
                                        </p:tgtEl>
                                        <p:attrNameLst>
                                          <p:attrName>ppt_x</p:attrName>
                                        </p:attrNameLst>
                                      </p:cBhvr>
                                      <p:tavLst>
                                        <p:tav tm="0">
                                          <p:val>
                                            <p:strVal val="#ppt_x"/>
                                          </p:val>
                                        </p:tav>
                                        <p:tav tm="100000">
                                          <p:val>
                                            <p:strVal val="#ppt_x"/>
                                          </p:val>
                                        </p:tav>
                                      </p:tavLst>
                                    </p:anim>
                                    <p:anim calcmode="lin" valueType="num">
                                      <p:cBhvr>
                                        <p:cTn id="29"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a:extLst>
              <a:ext uri="{FF2B5EF4-FFF2-40B4-BE49-F238E27FC236}">
                <a16:creationId xmlns:a16="http://schemas.microsoft.com/office/drawing/2014/main" xmlns="" id="{F674121F-CE49-49E2-9211-6B5135328FDB}"/>
              </a:ext>
            </a:extLst>
          </p:cNvPr>
          <p:cNvGrpSpPr/>
          <p:nvPr/>
        </p:nvGrpSpPr>
        <p:grpSpPr>
          <a:xfrm>
            <a:off x="9603765" y="98425"/>
            <a:ext cx="2468529" cy="870852"/>
            <a:chOff x="7202823" y="98425"/>
            <a:chExt cx="1851397" cy="870852"/>
          </a:xfrm>
        </p:grpSpPr>
        <p:pic>
          <p:nvPicPr>
            <p:cNvPr id="10" name="图片 9">
              <a:extLst>
                <a:ext uri="{FF2B5EF4-FFF2-40B4-BE49-F238E27FC236}">
                  <a16:creationId xmlns:a16="http://schemas.microsoft.com/office/drawing/2014/main" xmlns="" id="{5ECF7527-5E1D-4592-81FD-857248CF3950}"/>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1170" r="51848"/>
            <a:stretch/>
          </p:blipFill>
          <p:spPr>
            <a:xfrm>
              <a:off x="7202823" y="111125"/>
              <a:ext cx="864000" cy="858152"/>
            </a:xfrm>
            <a:prstGeom prst="ellipse">
              <a:avLst/>
            </a:prstGeom>
            <a:ln w="63500" cap="rnd">
              <a:noFill/>
            </a:ln>
            <a:effectLst>
              <a:outerShdw blurRad="381000" dist="292100" dir="5400000" sx="-80000" sy="-18000" rotWithShape="0">
                <a:srgbClr val="000000">
                  <a:alpha val="22000"/>
                </a:srgbClr>
              </a:outerShdw>
            </a:effectLst>
          </p:spPr>
        </p:pic>
        <p:pic>
          <p:nvPicPr>
            <p:cNvPr id="11" name="图片 10">
              <a:extLst>
                <a:ext uri="{FF2B5EF4-FFF2-40B4-BE49-F238E27FC236}">
                  <a16:creationId xmlns:a16="http://schemas.microsoft.com/office/drawing/2014/main" xmlns="" id="{E32D8C9B-1CAD-4050-918D-8CE46731B95B}"/>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48082" r="3766" b="1170"/>
            <a:stretch/>
          </p:blipFill>
          <p:spPr>
            <a:xfrm>
              <a:off x="8190220" y="111125"/>
              <a:ext cx="864000" cy="858152"/>
            </a:xfrm>
            <a:prstGeom prst="ellipse">
              <a:avLst/>
            </a:prstGeom>
            <a:ln w="63500" cap="rnd">
              <a:noFill/>
            </a:ln>
            <a:effectLst>
              <a:outerShdw blurRad="381000" dist="292100" dir="5400000" sx="-80000" sy="-18000" rotWithShape="0">
                <a:srgbClr val="000000">
                  <a:alpha val="22000"/>
                </a:srgbClr>
              </a:outerShdw>
            </a:effectLst>
          </p:spPr>
        </p:pic>
        <p:cxnSp>
          <p:nvCxnSpPr>
            <p:cNvPr id="12" name="直接连接符 11">
              <a:extLst>
                <a:ext uri="{FF2B5EF4-FFF2-40B4-BE49-F238E27FC236}">
                  <a16:creationId xmlns:a16="http://schemas.microsoft.com/office/drawing/2014/main" xmlns="" id="{13DF5544-1919-4EBD-BFA7-E028CA14FEFC}"/>
                </a:ext>
              </a:extLst>
            </p:cNvPr>
            <p:cNvCxnSpPr>
              <a:cxnSpLocks/>
            </p:cNvCxnSpPr>
            <p:nvPr/>
          </p:nvCxnSpPr>
          <p:spPr>
            <a:xfrm>
              <a:off x="8124303" y="98425"/>
              <a:ext cx="0" cy="845452"/>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13" name="Rectangle 26">
            <a:extLst>
              <a:ext uri="{FF2B5EF4-FFF2-40B4-BE49-F238E27FC236}">
                <a16:creationId xmlns:a16="http://schemas.microsoft.com/office/drawing/2014/main" xmlns="" id="{E7A718D0-FE84-4CFF-AA55-292DBCC80F4F}"/>
              </a:ext>
            </a:extLst>
          </p:cNvPr>
          <p:cNvSpPr/>
          <p:nvPr/>
        </p:nvSpPr>
        <p:spPr>
          <a:xfrm>
            <a:off x="-12248" y="0"/>
            <a:ext cx="12204248" cy="1260040"/>
          </a:xfrm>
          <a:prstGeom prst="rect">
            <a:avLst/>
          </a:prstGeom>
          <a:solidFill>
            <a:srgbClr val="AD0004"/>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Calibri" panose="020F0502020204030204"/>
            </a:endParaRPr>
          </a:p>
        </p:txBody>
      </p:sp>
      <p:sp>
        <p:nvSpPr>
          <p:cNvPr id="14" name="Rectangle 22">
            <a:extLst>
              <a:ext uri="{FF2B5EF4-FFF2-40B4-BE49-F238E27FC236}">
                <a16:creationId xmlns:a16="http://schemas.microsoft.com/office/drawing/2014/main" xmlns="" id="{C43A0330-3D80-4E8B-944E-55D8785AA406}"/>
              </a:ext>
            </a:extLst>
          </p:cNvPr>
          <p:cNvSpPr/>
          <p:nvPr/>
        </p:nvSpPr>
        <p:spPr>
          <a:xfrm>
            <a:off x="123435" y="5221131"/>
            <a:ext cx="4975755" cy="128801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15" name="Rectangle 23">
            <a:extLst>
              <a:ext uri="{FF2B5EF4-FFF2-40B4-BE49-F238E27FC236}">
                <a16:creationId xmlns:a16="http://schemas.microsoft.com/office/drawing/2014/main" xmlns="" id="{7817532A-984F-4A2D-8E8A-3CC06433B107}"/>
              </a:ext>
            </a:extLst>
          </p:cNvPr>
          <p:cNvSpPr/>
          <p:nvPr/>
        </p:nvSpPr>
        <p:spPr>
          <a:xfrm>
            <a:off x="8536247" y="5221131"/>
            <a:ext cx="3484404" cy="128973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16" name="Rectangle 24">
            <a:extLst>
              <a:ext uri="{FF2B5EF4-FFF2-40B4-BE49-F238E27FC236}">
                <a16:creationId xmlns:a16="http://schemas.microsoft.com/office/drawing/2014/main" xmlns="" id="{E23855AC-A6AD-4E90-A8C8-2D9903F11249}"/>
              </a:ext>
            </a:extLst>
          </p:cNvPr>
          <p:cNvSpPr/>
          <p:nvPr/>
        </p:nvSpPr>
        <p:spPr>
          <a:xfrm>
            <a:off x="5556491" y="5221132"/>
            <a:ext cx="2591837" cy="1304857"/>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panose="020F0502020204030204"/>
            </a:endParaRPr>
          </a:p>
        </p:txBody>
      </p:sp>
      <p:sp>
        <p:nvSpPr>
          <p:cNvPr id="17" name="TextBox 27">
            <a:extLst>
              <a:ext uri="{FF2B5EF4-FFF2-40B4-BE49-F238E27FC236}">
                <a16:creationId xmlns:a16="http://schemas.microsoft.com/office/drawing/2014/main" xmlns="" id="{74B6CD73-C0C9-4A9A-978D-806ED21A6845}"/>
              </a:ext>
            </a:extLst>
          </p:cNvPr>
          <p:cNvSpPr txBox="1"/>
          <p:nvPr/>
        </p:nvSpPr>
        <p:spPr>
          <a:xfrm>
            <a:off x="664797" y="5535817"/>
            <a:ext cx="4447916" cy="769441"/>
          </a:xfrm>
          <a:prstGeom prst="rect">
            <a:avLst/>
          </a:prstGeom>
          <a:noFill/>
        </p:spPr>
        <p:txBody>
          <a:bodyPr wrap="square" lIns="121920" tIns="60960" rIns="121920" bIns="60960" rtlCol="0">
            <a:spAutoFit/>
          </a:bodyPr>
          <a:lstStyle/>
          <a:p>
            <a:pPr defTabSz="914400"/>
            <a:r>
              <a:rPr lang="zh-CN" altLang="en-US" sz="1400" dirty="0">
                <a:solidFill>
                  <a:srgbClr val="595959"/>
                </a:solidFill>
                <a:latin typeface="宋体" panose="02010600030101010101" pitchFamily="2" charset="-122"/>
                <a:ea typeface="宋体" panose="02010600030101010101" pitchFamily="2" charset="-122"/>
              </a:rPr>
              <a:t>铝、镁、钛、铜等</a:t>
            </a:r>
            <a:r>
              <a:rPr lang="zh-CN" altLang="en-US" sz="1400" dirty="0" smtClean="0">
                <a:solidFill>
                  <a:srgbClr val="595959"/>
                </a:solidFill>
                <a:latin typeface="宋体" panose="02010600030101010101" pitchFamily="2" charset="-122"/>
                <a:ea typeface="宋体" panose="02010600030101010101" pitchFamily="2" charset="-122"/>
              </a:rPr>
              <a:t>先进材料，能源材料</a:t>
            </a:r>
            <a:r>
              <a:rPr lang="zh-CN" altLang="en-US" sz="1400" dirty="0">
                <a:solidFill>
                  <a:srgbClr val="595959"/>
                </a:solidFill>
                <a:latin typeface="宋体" panose="02010600030101010101" pitchFamily="2" charset="-122"/>
                <a:ea typeface="宋体" panose="02010600030101010101" pitchFamily="2" charset="-122"/>
              </a:rPr>
              <a:t>，大型型材加工，深部探矿、采矿</a:t>
            </a:r>
            <a:r>
              <a:rPr lang="zh-CN" altLang="en-US" sz="1400" dirty="0" smtClean="0">
                <a:solidFill>
                  <a:srgbClr val="595959"/>
                </a:solidFill>
                <a:latin typeface="宋体" panose="02010600030101010101" pitchFamily="2" charset="-122"/>
                <a:ea typeface="宋体" panose="02010600030101010101" pitchFamily="2" charset="-122"/>
              </a:rPr>
              <a:t>，矿物加工，生物</a:t>
            </a:r>
            <a:r>
              <a:rPr lang="zh-CN" altLang="en-US" sz="1400" dirty="0">
                <a:solidFill>
                  <a:srgbClr val="595959"/>
                </a:solidFill>
                <a:latin typeface="宋体" panose="02010600030101010101" pitchFamily="2" charset="-122"/>
                <a:ea typeface="宋体" panose="02010600030101010101" pitchFamily="2" charset="-122"/>
              </a:rPr>
              <a:t>冶金、清洁冶金</a:t>
            </a:r>
            <a:r>
              <a:rPr lang="zh-CN" altLang="en-US" sz="1400" dirty="0" smtClean="0">
                <a:solidFill>
                  <a:srgbClr val="595959"/>
                </a:solidFill>
                <a:latin typeface="宋体" panose="02010600030101010101" pitchFamily="2" charset="-122"/>
                <a:ea typeface="宋体" panose="02010600030101010101" pitchFamily="2" charset="-122"/>
              </a:rPr>
              <a:t>，环境保护</a:t>
            </a:r>
            <a:r>
              <a:rPr lang="zh-CN" altLang="en-US" sz="1400" dirty="0">
                <a:solidFill>
                  <a:srgbClr val="595959"/>
                </a:solidFill>
                <a:latin typeface="宋体" panose="02010600030101010101" pitchFamily="2" charset="-122"/>
                <a:ea typeface="宋体" panose="02010600030101010101" pitchFamily="2" charset="-122"/>
              </a:rPr>
              <a:t>，资源高效综合利用</a:t>
            </a:r>
            <a:endParaRPr lang="en-US" sz="1400" dirty="0">
              <a:solidFill>
                <a:srgbClr val="595959"/>
              </a:solidFill>
              <a:latin typeface="宋体" panose="02010600030101010101" pitchFamily="2" charset="-122"/>
              <a:ea typeface="宋体" panose="02010600030101010101" pitchFamily="2" charset="-122"/>
            </a:endParaRPr>
          </a:p>
        </p:txBody>
      </p:sp>
      <p:sp>
        <p:nvSpPr>
          <p:cNvPr id="18" name="TextBox 28">
            <a:extLst>
              <a:ext uri="{FF2B5EF4-FFF2-40B4-BE49-F238E27FC236}">
                <a16:creationId xmlns:a16="http://schemas.microsoft.com/office/drawing/2014/main" xmlns="" id="{967C7D35-3AC2-4278-B26D-591B39667FBD}"/>
              </a:ext>
            </a:extLst>
          </p:cNvPr>
          <p:cNvSpPr txBox="1"/>
          <p:nvPr/>
        </p:nvSpPr>
        <p:spPr>
          <a:xfrm>
            <a:off x="241599" y="5192970"/>
            <a:ext cx="3115733" cy="400110"/>
          </a:xfrm>
          <a:prstGeom prst="rect">
            <a:avLst/>
          </a:prstGeom>
          <a:noFill/>
        </p:spPr>
        <p:txBody>
          <a:bodyPr wrap="square" lIns="121920" tIns="60960" rIns="121920" bIns="60960" rtlCol="0">
            <a:spAutoFit/>
          </a:bodyPr>
          <a:lstStyle/>
          <a:p>
            <a:pPr defTabSz="914400"/>
            <a:r>
              <a:rPr lang="zh-CN" altLang="en-US" b="1" dirty="0">
                <a:solidFill>
                  <a:srgbClr val="595959"/>
                </a:solidFill>
                <a:latin typeface="+mn-ea"/>
              </a:rPr>
              <a:t>收稿范围</a:t>
            </a:r>
            <a:endParaRPr lang="en-US" b="1" dirty="0">
              <a:solidFill>
                <a:srgbClr val="595959"/>
              </a:solidFill>
              <a:latin typeface="+mn-ea"/>
            </a:endParaRPr>
          </a:p>
        </p:txBody>
      </p:sp>
      <p:sp>
        <p:nvSpPr>
          <p:cNvPr id="19" name="TextBox 29">
            <a:extLst>
              <a:ext uri="{FF2B5EF4-FFF2-40B4-BE49-F238E27FC236}">
                <a16:creationId xmlns:a16="http://schemas.microsoft.com/office/drawing/2014/main" xmlns="" id="{405B8257-5146-4BEF-BFD0-7B4B987EB9F1}"/>
              </a:ext>
            </a:extLst>
          </p:cNvPr>
          <p:cNvSpPr txBox="1"/>
          <p:nvPr/>
        </p:nvSpPr>
        <p:spPr>
          <a:xfrm>
            <a:off x="6225853" y="5647466"/>
            <a:ext cx="1945616" cy="800219"/>
          </a:xfrm>
          <a:prstGeom prst="rect">
            <a:avLst/>
          </a:prstGeom>
          <a:noFill/>
        </p:spPr>
        <p:txBody>
          <a:bodyPr wrap="square" lIns="121920" tIns="60960" rIns="121920" bIns="60960" rtlCol="0">
            <a:spAutoFit/>
          </a:bodyPr>
          <a:lstStyle/>
          <a:p>
            <a:pPr marL="285750" indent="-285750" defTabSz="914400">
              <a:buFont typeface="Wingdings" panose="05000000000000000000" pitchFamily="2" charset="2"/>
              <a:buChar char="l"/>
            </a:pPr>
            <a:r>
              <a:rPr lang="zh-CN" altLang="en-US" sz="1400" dirty="0">
                <a:solidFill>
                  <a:srgbClr val="595959"/>
                </a:solidFill>
                <a:latin typeface="宋体" panose="02010600030101010101" pitchFamily="2" charset="-122"/>
                <a:ea typeface="宋体" panose="02010600030101010101" pitchFamily="2" charset="-122"/>
              </a:rPr>
              <a:t>原创论文</a:t>
            </a:r>
            <a:endParaRPr lang="en-US" altLang="zh-CN" sz="1400" dirty="0">
              <a:solidFill>
                <a:srgbClr val="595959"/>
              </a:solidFill>
              <a:latin typeface="宋体" panose="02010600030101010101" pitchFamily="2" charset="-122"/>
              <a:ea typeface="宋体" panose="02010600030101010101" pitchFamily="2" charset="-122"/>
            </a:endParaRPr>
          </a:p>
          <a:p>
            <a:pPr marL="285750" indent="-285750" defTabSz="914400">
              <a:buFont typeface="Wingdings" panose="05000000000000000000" pitchFamily="2" charset="2"/>
              <a:buChar char="l"/>
            </a:pPr>
            <a:r>
              <a:rPr lang="zh-CN" altLang="en-US" sz="1400" dirty="0">
                <a:solidFill>
                  <a:srgbClr val="595959"/>
                </a:solidFill>
                <a:latin typeface="宋体" panose="02010600030101010101" pitchFamily="2" charset="-122"/>
                <a:ea typeface="宋体" panose="02010600030101010101" pitchFamily="2" charset="-122"/>
              </a:rPr>
              <a:t>综述</a:t>
            </a:r>
            <a:endParaRPr lang="en-US" altLang="zh-CN" sz="1400" dirty="0">
              <a:solidFill>
                <a:srgbClr val="595959"/>
              </a:solidFill>
              <a:latin typeface="宋体" panose="02010600030101010101" pitchFamily="2" charset="-122"/>
              <a:ea typeface="宋体" panose="02010600030101010101" pitchFamily="2" charset="-122"/>
            </a:endParaRPr>
          </a:p>
          <a:p>
            <a:pPr defTabSz="914400"/>
            <a:endParaRPr lang="en-US" sz="1600" dirty="0">
              <a:solidFill>
                <a:srgbClr val="595959"/>
              </a:solidFill>
              <a:latin typeface="宋体" panose="02010600030101010101" pitchFamily="2" charset="-122"/>
              <a:ea typeface="宋体" panose="02010600030101010101" pitchFamily="2" charset="-122"/>
            </a:endParaRPr>
          </a:p>
        </p:txBody>
      </p:sp>
      <p:sp>
        <p:nvSpPr>
          <p:cNvPr id="20" name="TextBox 30">
            <a:extLst>
              <a:ext uri="{FF2B5EF4-FFF2-40B4-BE49-F238E27FC236}">
                <a16:creationId xmlns:a16="http://schemas.microsoft.com/office/drawing/2014/main" xmlns="" id="{E2A649F5-2737-4D9D-B066-E73010739E76}"/>
              </a:ext>
            </a:extLst>
          </p:cNvPr>
          <p:cNvSpPr txBox="1"/>
          <p:nvPr/>
        </p:nvSpPr>
        <p:spPr>
          <a:xfrm>
            <a:off x="5543451" y="5258285"/>
            <a:ext cx="3115733" cy="410433"/>
          </a:xfrm>
          <a:prstGeom prst="rect">
            <a:avLst/>
          </a:prstGeom>
          <a:noFill/>
        </p:spPr>
        <p:txBody>
          <a:bodyPr wrap="square" lIns="121920" tIns="60960" rIns="121920" bIns="60960" rtlCol="0">
            <a:spAutoFit/>
          </a:bodyPr>
          <a:lstStyle/>
          <a:p>
            <a:pPr defTabSz="914400"/>
            <a:r>
              <a:rPr lang="zh-CN" altLang="en-US" b="1" dirty="0">
                <a:solidFill>
                  <a:srgbClr val="595959"/>
                </a:solidFill>
                <a:latin typeface="Calibri" panose="020F0502020204030204"/>
              </a:rPr>
              <a:t>稿件类型</a:t>
            </a:r>
            <a:endParaRPr lang="en-US" b="1" dirty="0">
              <a:solidFill>
                <a:srgbClr val="595959"/>
              </a:solidFill>
              <a:latin typeface="Calibri" panose="020F0502020204030204"/>
            </a:endParaRPr>
          </a:p>
        </p:txBody>
      </p:sp>
      <p:sp>
        <p:nvSpPr>
          <p:cNvPr id="21" name="TextBox 31">
            <a:extLst>
              <a:ext uri="{FF2B5EF4-FFF2-40B4-BE49-F238E27FC236}">
                <a16:creationId xmlns:a16="http://schemas.microsoft.com/office/drawing/2014/main" xmlns="" id="{94530B55-FFB7-47DC-8AEA-A55693B2C56C}"/>
              </a:ext>
            </a:extLst>
          </p:cNvPr>
          <p:cNvSpPr txBox="1"/>
          <p:nvPr/>
        </p:nvSpPr>
        <p:spPr>
          <a:xfrm>
            <a:off x="9020896" y="5727337"/>
            <a:ext cx="3030789" cy="553998"/>
          </a:xfrm>
          <a:prstGeom prst="rect">
            <a:avLst/>
          </a:prstGeom>
          <a:noFill/>
        </p:spPr>
        <p:txBody>
          <a:bodyPr wrap="square" lIns="121920" tIns="60960" rIns="121920" bIns="60960" rtlCol="0">
            <a:spAutoFit/>
          </a:bodyPr>
          <a:lstStyle/>
          <a:p>
            <a:pPr defTabSz="914400"/>
            <a:r>
              <a:rPr lang="en-US" sz="1400" b="1" dirty="0">
                <a:solidFill>
                  <a:srgbClr val="595959"/>
                </a:solidFill>
                <a:latin typeface="Palatino Linotype" panose="02040502050505030304" pitchFamily="18" charset="0"/>
              </a:rPr>
              <a:t>http://www.ysxbcn.com/</a:t>
            </a:r>
          </a:p>
          <a:p>
            <a:pPr defTabSz="914400"/>
            <a:r>
              <a:rPr lang="en-US" sz="1400" b="1" dirty="0">
                <a:solidFill>
                  <a:srgbClr val="595959"/>
                </a:solidFill>
                <a:latin typeface="Palatino Linotype" panose="02040502050505030304" pitchFamily="18" charset="0"/>
              </a:rPr>
              <a:t>http://tnmsc.csu.edu.cn/</a:t>
            </a:r>
          </a:p>
        </p:txBody>
      </p:sp>
      <p:sp>
        <p:nvSpPr>
          <p:cNvPr id="22" name="TextBox 32">
            <a:extLst>
              <a:ext uri="{FF2B5EF4-FFF2-40B4-BE49-F238E27FC236}">
                <a16:creationId xmlns:a16="http://schemas.microsoft.com/office/drawing/2014/main" xmlns="" id="{1E71A0D4-6A36-4931-B10E-A9A41E48B242}"/>
              </a:ext>
            </a:extLst>
          </p:cNvPr>
          <p:cNvSpPr txBox="1"/>
          <p:nvPr/>
        </p:nvSpPr>
        <p:spPr>
          <a:xfrm>
            <a:off x="8941586" y="5261850"/>
            <a:ext cx="3115733" cy="410433"/>
          </a:xfrm>
          <a:prstGeom prst="rect">
            <a:avLst/>
          </a:prstGeom>
          <a:noFill/>
        </p:spPr>
        <p:txBody>
          <a:bodyPr wrap="square" lIns="121920" tIns="60960" rIns="121920" bIns="60960" rtlCol="0">
            <a:spAutoFit/>
          </a:bodyPr>
          <a:lstStyle/>
          <a:p>
            <a:pPr defTabSz="914400"/>
            <a:r>
              <a:rPr lang="zh-CN" altLang="en-US" b="1" dirty="0">
                <a:solidFill>
                  <a:srgbClr val="595959"/>
                </a:solidFill>
                <a:latin typeface="Calibri" panose="020F0502020204030204"/>
              </a:rPr>
              <a:t>期刊主页</a:t>
            </a:r>
            <a:endParaRPr lang="en-US" b="1" dirty="0">
              <a:solidFill>
                <a:srgbClr val="595959"/>
              </a:solidFill>
              <a:latin typeface="Calibri" panose="020F0502020204030204"/>
            </a:endParaRPr>
          </a:p>
        </p:txBody>
      </p:sp>
      <p:sp>
        <p:nvSpPr>
          <p:cNvPr id="23" name="Title 23">
            <a:extLst>
              <a:ext uri="{FF2B5EF4-FFF2-40B4-BE49-F238E27FC236}">
                <a16:creationId xmlns:a16="http://schemas.microsoft.com/office/drawing/2014/main" xmlns="" id="{81204BC8-97C0-4246-9F6B-5C2059A00457}"/>
              </a:ext>
            </a:extLst>
          </p:cNvPr>
          <p:cNvSpPr txBox="1"/>
          <p:nvPr/>
        </p:nvSpPr>
        <p:spPr>
          <a:xfrm>
            <a:off x="1956644" y="263598"/>
            <a:ext cx="7826259" cy="714492"/>
          </a:xfrm>
          <a:prstGeom prst="rect">
            <a:avLst/>
          </a:prstGeom>
          <a:ln>
            <a:solidFill>
              <a:schemeClr val="bg1"/>
            </a:solidFill>
          </a:ln>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lvl="0" algn="ctr" defTabSz="913765">
              <a:lnSpc>
                <a:spcPct val="100000"/>
              </a:lnSpc>
              <a:spcBef>
                <a:spcPct val="50000"/>
              </a:spcBef>
            </a:pPr>
            <a:r>
              <a:rPr lang="zh-CN" altLang="en-US" sz="3600" b="1" dirty="0">
                <a:solidFill>
                  <a:schemeClr val="bg1"/>
                </a:solidFill>
                <a:latin typeface="宋体" panose="02010600030101010101" pitchFamily="2" charset="-122"/>
                <a:ea typeface="宋体" panose="02010600030101010101" pitchFamily="2" charset="-122"/>
                <a:cs typeface="+mn-cs"/>
              </a:rPr>
              <a:t>中国有色金属学报</a:t>
            </a:r>
            <a:endParaRPr lang="en-US" altLang="zh-CN" sz="3600" b="1" dirty="0">
              <a:solidFill>
                <a:schemeClr val="bg1"/>
              </a:solidFill>
              <a:latin typeface="宋体" panose="02010600030101010101" pitchFamily="2" charset="-122"/>
              <a:ea typeface="宋体" panose="02010600030101010101" pitchFamily="2" charset="-122"/>
              <a:cs typeface="+mn-cs"/>
            </a:endParaRPr>
          </a:p>
        </p:txBody>
      </p:sp>
      <p:sp>
        <p:nvSpPr>
          <p:cNvPr id="24" name="Freeform 118">
            <a:extLst>
              <a:ext uri="{FF2B5EF4-FFF2-40B4-BE49-F238E27FC236}">
                <a16:creationId xmlns:a16="http://schemas.microsoft.com/office/drawing/2014/main" xmlns="" id="{A44C9F78-B94E-46B2-B029-BCEA5B84660F}"/>
              </a:ext>
            </a:extLst>
          </p:cNvPr>
          <p:cNvSpPr>
            <a:spLocks noEditPoints="1"/>
          </p:cNvSpPr>
          <p:nvPr/>
        </p:nvSpPr>
        <p:spPr bwMode="auto">
          <a:xfrm>
            <a:off x="253968" y="5780390"/>
            <a:ext cx="424179" cy="309265"/>
          </a:xfrm>
          <a:custGeom>
            <a:avLst/>
            <a:gdLst>
              <a:gd name="T0" fmla="*/ 393 w 400"/>
              <a:gd name="T1" fmla="*/ 162 h 400"/>
              <a:gd name="T2" fmla="*/ 335 w 400"/>
              <a:gd name="T3" fmla="*/ 130 h 400"/>
              <a:gd name="T4" fmla="*/ 362 w 400"/>
              <a:gd name="T5" fmla="*/ 94 h 400"/>
              <a:gd name="T6" fmla="*/ 362 w 400"/>
              <a:gd name="T7" fmla="*/ 82 h 400"/>
              <a:gd name="T8" fmla="*/ 313 w 400"/>
              <a:gd name="T9" fmla="*/ 35 h 400"/>
              <a:gd name="T10" fmla="*/ 269 w 400"/>
              <a:gd name="T11" fmla="*/ 65 h 400"/>
              <a:gd name="T12" fmla="*/ 239 w 400"/>
              <a:gd name="T13" fmla="*/ 8 h 400"/>
              <a:gd name="T14" fmla="*/ 229 w 400"/>
              <a:gd name="T15" fmla="*/ 0 h 400"/>
              <a:gd name="T16" fmla="*/ 162 w 400"/>
              <a:gd name="T17" fmla="*/ 7 h 400"/>
              <a:gd name="T18" fmla="*/ 131 w 400"/>
              <a:gd name="T19" fmla="*/ 66 h 400"/>
              <a:gd name="T20" fmla="*/ 88 w 400"/>
              <a:gd name="T21" fmla="*/ 35 h 400"/>
              <a:gd name="T22" fmla="*/ 38 w 400"/>
              <a:gd name="T23" fmla="*/ 82 h 400"/>
              <a:gd name="T24" fmla="*/ 38 w 400"/>
              <a:gd name="T25" fmla="*/ 94 h 400"/>
              <a:gd name="T26" fmla="*/ 56 w 400"/>
              <a:gd name="T27" fmla="*/ 154 h 400"/>
              <a:gd name="T28" fmla="*/ 2 w 400"/>
              <a:gd name="T29" fmla="*/ 165 h 400"/>
              <a:gd name="T30" fmla="*/ 0 w 400"/>
              <a:gd name="T31" fmla="*/ 229 h 400"/>
              <a:gd name="T32" fmla="*/ 8 w 400"/>
              <a:gd name="T33" fmla="*/ 238 h 400"/>
              <a:gd name="T34" fmla="*/ 66 w 400"/>
              <a:gd name="T35" fmla="*/ 271 h 400"/>
              <a:gd name="T36" fmla="*/ 39 w 400"/>
              <a:gd name="T37" fmla="*/ 307 h 400"/>
              <a:gd name="T38" fmla="*/ 38 w 400"/>
              <a:gd name="T39" fmla="*/ 319 h 400"/>
              <a:gd name="T40" fmla="*/ 88 w 400"/>
              <a:gd name="T41" fmla="*/ 365 h 400"/>
              <a:gd name="T42" fmla="*/ 131 w 400"/>
              <a:gd name="T43" fmla="*/ 335 h 400"/>
              <a:gd name="T44" fmla="*/ 162 w 400"/>
              <a:gd name="T45" fmla="*/ 393 h 400"/>
              <a:gd name="T46" fmla="*/ 171 w 400"/>
              <a:gd name="T47" fmla="*/ 400 h 400"/>
              <a:gd name="T48" fmla="*/ 239 w 400"/>
              <a:gd name="T49" fmla="*/ 393 h 400"/>
              <a:gd name="T50" fmla="*/ 270 w 400"/>
              <a:gd name="T51" fmla="*/ 335 h 400"/>
              <a:gd name="T52" fmla="*/ 313 w 400"/>
              <a:gd name="T53" fmla="*/ 365 h 400"/>
              <a:gd name="T54" fmla="*/ 363 w 400"/>
              <a:gd name="T55" fmla="*/ 319 h 400"/>
              <a:gd name="T56" fmla="*/ 363 w 400"/>
              <a:gd name="T57" fmla="*/ 306 h 400"/>
              <a:gd name="T58" fmla="*/ 345 w 400"/>
              <a:gd name="T59" fmla="*/ 246 h 400"/>
              <a:gd name="T60" fmla="*/ 398 w 400"/>
              <a:gd name="T61" fmla="*/ 236 h 400"/>
              <a:gd name="T62" fmla="*/ 400 w 400"/>
              <a:gd name="T63" fmla="*/ 172 h 400"/>
              <a:gd name="T64" fmla="*/ 247 w 400"/>
              <a:gd name="T65" fmla="*/ 247 h 400"/>
              <a:gd name="T66" fmla="*/ 153 w 400"/>
              <a:gd name="T67" fmla="*/ 247 h 400"/>
              <a:gd name="T68" fmla="*/ 153 w 400"/>
              <a:gd name="T69" fmla="*/ 153 h 400"/>
              <a:gd name="T70" fmla="*/ 247 w 400"/>
              <a:gd name="T71" fmla="*/ 153 h 400"/>
              <a:gd name="T72" fmla="*/ 247 w 400"/>
              <a:gd name="T73" fmla="*/ 247 h 400"/>
              <a:gd name="T74" fmla="*/ 247 w 400"/>
              <a:gd name="T75" fmla="*/ 2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0" h="400">
                <a:moveTo>
                  <a:pt x="398" y="166"/>
                </a:moveTo>
                <a:cubicBezTo>
                  <a:pt x="397" y="164"/>
                  <a:pt x="395" y="163"/>
                  <a:pt x="393" y="162"/>
                </a:cubicBezTo>
                <a:cubicBezTo>
                  <a:pt x="345" y="155"/>
                  <a:pt x="345" y="155"/>
                  <a:pt x="345" y="155"/>
                </a:cubicBezTo>
                <a:cubicBezTo>
                  <a:pt x="343" y="147"/>
                  <a:pt x="339" y="138"/>
                  <a:pt x="335" y="130"/>
                </a:cubicBezTo>
                <a:cubicBezTo>
                  <a:pt x="338" y="125"/>
                  <a:pt x="342" y="119"/>
                  <a:pt x="349" y="111"/>
                </a:cubicBezTo>
                <a:cubicBezTo>
                  <a:pt x="355" y="103"/>
                  <a:pt x="359" y="97"/>
                  <a:pt x="362" y="94"/>
                </a:cubicBezTo>
                <a:cubicBezTo>
                  <a:pt x="363" y="92"/>
                  <a:pt x="364" y="90"/>
                  <a:pt x="364" y="88"/>
                </a:cubicBezTo>
                <a:cubicBezTo>
                  <a:pt x="364" y="85"/>
                  <a:pt x="363" y="84"/>
                  <a:pt x="362" y="82"/>
                </a:cubicBezTo>
                <a:cubicBezTo>
                  <a:pt x="356" y="73"/>
                  <a:pt x="342" y="58"/>
                  <a:pt x="319" y="38"/>
                </a:cubicBezTo>
                <a:cubicBezTo>
                  <a:pt x="317" y="36"/>
                  <a:pt x="315" y="35"/>
                  <a:pt x="313" y="35"/>
                </a:cubicBezTo>
                <a:cubicBezTo>
                  <a:pt x="310" y="35"/>
                  <a:pt x="308" y="36"/>
                  <a:pt x="306" y="38"/>
                </a:cubicBezTo>
                <a:cubicBezTo>
                  <a:pt x="269" y="65"/>
                  <a:pt x="269" y="65"/>
                  <a:pt x="269" y="65"/>
                </a:cubicBezTo>
                <a:cubicBezTo>
                  <a:pt x="262" y="62"/>
                  <a:pt x="254" y="59"/>
                  <a:pt x="246" y="56"/>
                </a:cubicBezTo>
                <a:cubicBezTo>
                  <a:pt x="239" y="8"/>
                  <a:pt x="239" y="8"/>
                  <a:pt x="239" y="8"/>
                </a:cubicBezTo>
                <a:cubicBezTo>
                  <a:pt x="238" y="6"/>
                  <a:pt x="237" y="4"/>
                  <a:pt x="236" y="2"/>
                </a:cubicBezTo>
                <a:cubicBezTo>
                  <a:pt x="234" y="1"/>
                  <a:pt x="232" y="0"/>
                  <a:pt x="229" y="0"/>
                </a:cubicBezTo>
                <a:cubicBezTo>
                  <a:pt x="171" y="0"/>
                  <a:pt x="171" y="0"/>
                  <a:pt x="171" y="0"/>
                </a:cubicBezTo>
                <a:cubicBezTo>
                  <a:pt x="166" y="0"/>
                  <a:pt x="163" y="2"/>
                  <a:pt x="162" y="7"/>
                </a:cubicBezTo>
                <a:cubicBezTo>
                  <a:pt x="160" y="16"/>
                  <a:pt x="157" y="32"/>
                  <a:pt x="154" y="56"/>
                </a:cubicBezTo>
                <a:cubicBezTo>
                  <a:pt x="146" y="58"/>
                  <a:pt x="138" y="62"/>
                  <a:pt x="131" y="66"/>
                </a:cubicBezTo>
                <a:cubicBezTo>
                  <a:pt x="95" y="38"/>
                  <a:pt x="95" y="38"/>
                  <a:pt x="95" y="38"/>
                </a:cubicBezTo>
                <a:cubicBezTo>
                  <a:pt x="92" y="36"/>
                  <a:pt x="90" y="35"/>
                  <a:pt x="88" y="35"/>
                </a:cubicBezTo>
                <a:cubicBezTo>
                  <a:pt x="84" y="35"/>
                  <a:pt x="76" y="41"/>
                  <a:pt x="63" y="54"/>
                </a:cubicBezTo>
                <a:cubicBezTo>
                  <a:pt x="51" y="66"/>
                  <a:pt x="42" y="76"/>
                  <a:pt x="38" y="82"/>
                </a:cubicBezTo>
                <a:cubicBezTo>
                  <a:pt x="36" y="84"/>
                  <a:pt x="35" y="86"/>
                  <a:pt x="35" y="88"/>
                </a:cubicBezTo>
                <a:cubicBezTo>
                  <a:pt x="35" y="90"/>
                  <a:pt x="36" y="92"/>
                  <a:pt x="38" y="94"/>
                </a:cubicBezTo>
                <a:cubicBezTo>
                  <a:pt x="49" y="108"/>
                  <a:pt x="59" y="120"/>
                  <a:pt x="66" y="130"/>
                </a:cubicBezTo>
                <a:cubicBezTo>
                  <a:pt x="61" y="138"/>
                  <a:pt x="58" y="146"/>
                  <a:pt x="56" y="154"/>
                </a:cubicBezTo>
                <a:cubicBezTo>
                  <a:pt x="7" y="161"/>
                  <a:pt x="7" y="161"/>
                  <a:pt x="7" y="161"/>
                </a:cubicBezTo>
                <a:cubicBezTo>
                  <a:pt x="5" y="162"/>
                  <a:pt x="3" y="163"/>
                  <a:pt x="2" y="165"/>
                </a:cubicBezTo>
                <a:cubicBezTo>
                  <a:pt x="1" y="167"/>
                  <a:pt x="0" y="169"/>
                  <a:pt x="0" y="171"/>
                </a:cubicBezTo>
                <a:cubicBezTo>
                  <a:pt x="0" y="229"/>
                  <a:pt x="0" y="229"/>
                  <a:pt x="0" y="229"/>
                </a:cubicBezTo>
                <a:cubicBezTo>
                  <a:pt x="0" y="231"/>
                  <a:pt x="1" y="233"/>
                  <a:pt x="2" y="235"/>
                </a:cubicBezTo>
                <a:cubicBezTo>
                  <a:pt x="3" y="237"/>
                  <a:pt x="5" y="238"/>
                  <a:pt x="8" y="238"/>
                </a:cubicBezTo>
                <a:cubicBezTo>
                  <a:pt x="55" y="245"/>
                  <a:pt x="55" y="245"/>
                  <a:pt x="55" y="245"/>
                </a:cubicBezTo>
                <a:cubicBezTo>
                  <a:pt x="58" y="254"/>
                  <a:pt x="61" y="262"/>
                  <a:pt x="66" y="271"/>
                </a:cubicBezTo>
                <a:cubicBezTo>
                  <a:pt x="63" y="275"/>
                  <a:pt x="58" y="281"/>
                  <a:pt x="52" y="289"/>
                </a:cubicBezTo>
                <a:cubicBezTo>
                  <a:pt x="46" y="297"/>
                  <a:pt x="41" y="303"/>
                  <a:pt x="39" y="307"/>
                </a:cubicBezTo>
                <a:cubicBezTo>
                  <a:pt x="37" y="309"/>
                  <a:pt x="37" y="310"/>
                  <a:pt x="37" y="313"/>
                </a:cubicBezTo>
                <a:cubicBezTo>
                  <a:pt x="37" y="315"/>
                  <a:pt x="37" y="317"/>
                  <a:pt x="38" y="319"/>
                </a:cubicBezTo>
                <a:cubicBezTo>
                  <a:pt x="45" y="328"/>
                  <a:pt x="59" y="343"/>
                  <a:pt x="81" y="362"/>
                </a:cubicBezTo>
                <a:cubicBezTo>
                  <a:pt x="83" y="364"/>
                  <a:pt x="85" y="365"/>
                  <a:pt x="88" y="365"/>
                </a:cubicBezTo>
                <a:cubicBezTo>
                  <a:pt x="90" y="365"/>
                  <a:pt x="93" y="364"/>
                  <a:pt x="94" y="363"/>
                </a:cubicBezTo>
                <a:cubicBezTo>
                  <a:pt x="131" y="335"/>
                  <a:pt x="131" y="335"/>
                  <a:pt x="131" y="335"/>
                </a:cubicBezTo>
                <a:cubicBezTo>
                  <a:pt x="138" y="339"/>
                  <a:pt x="146" y="342"/>
                  <a:pt x="155" y="345"/>
                </a:cubicBezTo>
                <a:cubicBezTo>
                  <a:pt x="162" y="393"/>
                  <a:pt x="162" y="393"/>
                  <a:pt x="162" y="393"/>
                </a:cubicBezTo>
                <a:cubicBezTo>
                  <a:pt x="162" y="395"/>
                  <a:pt x="163" y="397"/>
                  <a:pt x="165" y="398"/>
                </a:cubicBezTo>
                <a:cubicBezTo>
                  <a:pt x="167" y="400"/>
                  <a:pt x="169" y="400"/>
                  <a:pt x="171" y="400"/>
                </a:cubicBezTo>
                <a:cubicBezTo>
                  <a:pt x="229" y="400"/>
                  <a:pt x="229" y="400"/>
                  <a:pt x="229" y="400"/>
                </a:cubicBezTo>
                <a:cubicBezTo>
                  <a:pt x="234" y="400"/>
                  <a:pt x="237" y="398"/>
                  <a:pt x="239" y="393"/>
                </a:cubicBezTo>
                <a:cubicBezTo>
                  <a:pt x="241" y="384"/>
                  <a:pt x="243" y="368"/>
                  <a:pt x="246" y="345"/>
                </a:cubicBezTo>
                <a:cubicBezTo>
                  <a:pt x="254" y="342"/>
                  <a:pt x="262" y="339"/>
                  <a:pt x="270" y="335"/>
                </a:cubicBezTo>
                <a:cubicBezTo>
                  <a:pt x="306" y="363"/>
                  <a:pt x="306" y="363"/>
                  <a:pt x="306" y="363"/>
                </a:cubicBezTo>
                <a:cubicBezTo>
                  <a:pt x="308" y="364"/>
                  <a:pt x="311" y="365"/>
                  <a:pt x="313" y="365"/>
                </a:cubicBezTo>
                <a:cubicBezTo>
                  <a:pt x="316" y="365"/>
                  <a:pt x="325" y="359"/>
                  <a:pt x="337" y="347"/>
                </a:cubicBezTo>
                <a:cubicBezTo>
                  <a:pt x="350" y="334"/>
                  <a:pt x="358" y="325"/>
                  <a:pt x="363" y="319"/>
                </a:cubicBezTo>
                <a:cubicBezTo>
                  <a:pt x="364" y="317"/>
                  <a:pt x="365" y="315"/>
                  <a:pt x="365" y="313"/>
                </a:cubicBezTo>
                <a:cubicBezTo>
                  <a:pt x="365" y="310"/>
                  <a:pt x="364" y="308"/>
                  <a:pt x="363" y="306"/>
                </a:cubicBezTo>
                <a:cubicBezTo>
                  <a:pt x="350" y="291"/>
                  <a:pt x="341" y="279"/>
                  <a:pt x="335" y="270"/>
                </a:cubicBezTo>
                <a:cubicBezTo>
                  <a:pt x="338" y="264"/>
                  <a:pt x="342" y="256"/>
                  <a:pt x="345" y="246"/>
                </a:cubicBezTo>
                <a:cubicBezTo>
                  <a:pt x="393" y="239"/>
                  <a:pt x="393" y="239"/>
                  <a:pt x="393" y="239"/>
                </a:cubicBezTo>
                <a:cubicBezTo>
                  <a:pt x="395" y="239"/>
                  <a:pt x="397" y="238"/>
                  <a:pt x="398" y="236"/>
                </a:cubicBezTo>
                <a:cubicBezTo>
                  <a:pt x="400" y="234"/>
                  <a:pt x="400" y="232"/>
                  <a:pt x="400" y="230"/>
                </a:cubicBezTo>
                <a:cubicBezTo>
                  <a:pt x="400" y="172"/>
                  <a:pt x="400" y="172"/>
                  <a:pt x="400" y="172"/>
                </a:cubicBezTo>
                <a:cubicBezTo>
                  <a:pt x="400" y="170"/>
                  <a:pt x="400" y="168"/>
                  <a:pt x="398" y="166"/>
                </a:cubicBezTo>
                <a:close/>
                <a:moveTo>
                  <a:pt x="247" y="247"/>
                </a:moveTo>
                <a:cubicBezTo>
                  <a:pt x="234" y="260"/>
                  <a:pt x="219" y="267"/>
                  <a:pt x="200" y="267"/>
                </a:cubicBezTo>
                <a:cubicBezTo>
                  <a:pt x="182" y="267"/>
                  <a:pt x="166" y="260"/>
                  <a:pt x="153" y="247"/>
                </a:cubicBezTo>
                <a:cubicBezTo>
                  <a:pt x="140" y="234"/>
                  <a:pt x="133" y="219"/>
                  <a:pt x="133" y="200"/>
                </a:cubicBezTo>
                <a:cubicBezTo>
                  <a:pt x="133" y="182"/>
                  <a:pt x="140" y="166"/>
                  <a:pt x="153" y="153"/>
                </a:cubicBezTo>
                <a:cubicBezTo>
                  <a:pt x="166" y="140"/>
                  <a:pt x="182" y="133"/>
                  <a:pt x="200" y="133"/>
                </a:cubicBezTo>
                <a:cubicBezTo>
                  <a:pt x="219" y="133"/>
                  <a:pt x="234" y="140"/>
                  <a:pt x="247" y="153"/>
                </a:cubicBezTo>
                <a:cubicBezTo>
                  <a:pt x="260" y="166"/>
                  <a:pt x="267" y="182"/>
                  <a:pt x="267" y="200"/>
                </a:cubicBezTo>
                <a:cubicBezTo>
                  <a:pt x="267" y="219"/>
                  <a:pt x="260" y="234"/>
                  <a:pt x="247" y="247"/>
                </a:cubicBezTo>
                <a:close/>
                <a:moveTo>
                  <a:pt x="247" y="247"/>
                </a:moveTo>
                <a:cubicBezTo>
                  <a:pt x="247" y="247"/>
                  <a:pt x="247" y="247"/>
                  <a:pt x="247" y="247"/>
                </a:cubicBezTo>
              </a:path>
            </a:pathLst>
          </a:custGeom>
          <a:solidFill>
            <a:schemeClr val="tx1"/>
          </a:solidFill>
          <a:ln>
            <a:noFill/>
          </a:ln>
        </p:spPr>
        <p:txBody>
          <a:bodyPr vert="horz" wrap="square" lIns="60960" tIns="30480" rIns="60960" bIns="30480" numCol="1" anchor="t" anchorCtr="0" compatLnSpc="1"/>
          <a:lstStyle/>
          <a:p>
            <a:pPr defTabSz="914400"/>
            <a:endParaRPr lang="en-US">
              <a:solidFill>
                <a:srgbClr val="595959"/>
              </a:solidFill>
              <a:latin typeface="Calibri" panose="020F0502020204030204"/>
            </a:endParaRPr>
          </a:p>
        </p:txBody>
      </p:sp>
      <p:sp>
        <p:nvSpPr>
          <p:cNvPr id="25" name="Freeform 11">
            <a:extLst>
              <a:ext uri="{FF2B5EF4-FFF2-40B4-BE49-F238E27FC236}">
                <a16:creationId xmlns:a16="http://schemas.microsoft.com/office/drawing/2014/main" xmlns="" id="{59EC98C6-0BC1-4D1C-BC22-32CA316D8044}"/>
              </a:ext>
            </a:extLst>
          </p:cNvPr>
          <p:cNvSpPr>
            <a:spLocks noEditPoints="1"/>
          </p:cNvSpPr>
          <p:nvPr/>
        </p:nvSpPr>
        <p:spPr bwMode="auto">
          <a:xfrm>
            <a:off x="5802285" y="5761045"/>
            <a:ext cx="446711" cy="325320"/>
          </a:xfrm>
          <a:custGeom>
            <a:avLst/>
            <a:gdLst>
              <a:gd name="T0" fmla="*/ 457 w 467"/>
              <a:gd name="T1" fmla="*/ 143 h 402"/>
              <a:gd name="T2" fmla="*/ 434 w 467"/>
              <a:gd name="T3" fmla="*/ 133 h 402"/>
              <a:gd name="T4" fmla="*/ 434 w 467"/>
              <a:gd name="T5" fmla="*/ 33 h 402"/>
              <a:gd name="T6" fmla="*/ 424 w 467"/>
              <a:gd name="T7" fmla="*/ 10 h 402"/>
              <a:gd name="T8" fmla="*/ 400 w 467"/>
              <a:gd name="T9" fmla="*/ 0 h 402"/>
              <a:gd name="T10" fmla="*/ 167 w 467"/>
              <a:gd name="T11" fmla="*/ 100 h 402"/>
              <a:gd name="T12" fmla="*/ 42 w 467"/>
              <a:gd name="T13" fmla="*/ 100 h 402"/>
              <a:gd name="T14" fmla="*/ 12 w 467"/>
              <a:gd name="T15" fmla="*/ 112 h 402"/>
              <a:gd name="T16" fmla="*/ 0 w 467"/>
              <a:gd name="T17" fmla="*/ 142 h 402"/>
              <a:gd name="T18" fmla="*/ 0 w 467"/>
              <a:gd name="T19" fmla="*/ 192 h 402"/>
              <a:gd name="T20" fmla="*/ 12 w 467"/>
              <a:gd name="T21" fmla="*/ 221 h 402"/>
              <a:gd name="T22" fmla="*/ 42 w 467"/>
              <a:gd name="T23" fmla="*/ 234 h 402"/>
              <a:gd name="T24" fmla="*/ 74 w 467"/>
              <a:gd name="T25" fmla="*/ 234 h 402"/>
              <a:gd name="T26" fmla="*/ 68 w 467"/>
              <a:gd name="T27" fmla="*/ 262 h 402"/>
              <a:gd name="T28" fmla="*/ 67 w 467"/>
              <a:gd name="T29" fmla="*/ 288 h 402"/>
              <a:gd name="T30" fmla="*/ 71 w 467"/>
              <a:gd name="T31" fmla="*/ 314 h 402"/>
              <a:gd name="T32" fmla="*/ 77 w 467"/>
              <a:gd name="T33" fmla="*/ 338 h 402"/>
              <a:gd name="T34" fmla="*/ 85 w 467"/>
              <a:gd name="T35" fmla="*/ 362 h 402"/>
              <a:gd name="T36" fmla="*/ 93 w 467"/>
              <a:gd name="T37" fmla="*/ 385 h 402"/>
              <a:gd name="T38" fmla="*/ 127 w 467"/>
              <a:gd name="T39" fmla="*/ 400 h 402"/>
              <a:gd name="T40" fmla="*/ 171 w 467"/>
              <a:gd name="T41" fmla="*/ 397 h 402"/>
              <a:gd name="T42" fmla="*/ 200 w 467"/>
              <a:gd name="T43" fmla="*/ 375 h 402"/>
              <a:gd name="T44" fmla="*/ 184 w 467"/>
              <a:gd name="T45" fmla="*/ 362 h 402"/>
              <a:gd name="T46" fmla="*/ 172 w 467"/>
              <a:gd name="T47" fmla="*/ 349 h 402"/>
              <a:gd name="T48" fmla="*/ 163 w 467"/>
              <a:gd name="T49" fmla="*/ 334 h 402"/>
              <a:gd name="T50" fmla="*/ 161 w 467"/>
              <a:gd name="T51" fmla="*/ 319 h 402"/>
              <a:gd name="T52" fmla="*/ 167 w 467"/>
              <a:gd name="T53" fmla="*/ 302 h 402"/>
              <a:gd name="T54" fmla="*/ 157 w 467"/>
              <a:gd name="T55" fmla="*/ 278 h 402"/>
              <a:gd name="T56" fmla="*/ 165 w 467"/>
              <a:gd name="T57" fmla="*/ 252 h 402"/>
              <a:gd name="T58" fmla="*/ 189 w 467"/>
              <a:gd name="T59" fmla="*/ 235 h 402"/>
              <a:gd name="T60" fmla="*/ 400 w 467"/>
              <a:gd name="T61" fmla="*/ 334 h 402"/>
              <a:gd name="T62" fmla="*/ 424 w 467"/>
              <a:gd name="T63" fmla="*/ 324 h 402"/>
              <a:gd name="T64" fmla="*/ 434 w 467"/>
              <a:gd name="T65" fmla="*/ 300 h 402"/>
              <a:gd name="T66" fmla="*/ 434 w 467"/>
              <a:gd name="T67" fmla="*/ 200 h 402"/>
              <a:gd name="T68" fmla="*/ 457 w 467"/>
              <a:gd name="T69" fmla="*/ 190 h 402"/>
              <a:gd name="T70" fmla="*/ 467 w 467"/>
              <a:gd name="T71" fmla="*/ 167 h 402"/>
              <a:gd name="T72" fmla="*/ 457 w 467"/>
              <a:gd name="T73" fmla="*/ 143 h 402"/>
              <a:gd name="T74" fmla="*/ 400 w 467"/>
              <a:gd name="T75" fmla="*/ 291 h 402"/>
              <a:gd name="T76" fmla="*/ 200 w 467"/>
              <a:gd name="T77" fmla="*/ 202 h 402"/>
              <a:gd name="T78" fmla="*/ 200 w 467"/>
              <a:gd name="T79" fmla="*/ 132 h 402"/>
              <a:gd name="T80" fmla="*/ 400 w 467"/>
              <a:gd name="T81" fmla="*/ 42 h 402"/>
              <a:gd name="T82" fmla="*/ 400 w 467"/>
              <a:gd name="T83" fmla="*/ 291 h 402"/>
              <a:gd name="T84" fmla="*/ 400 w 467"/>
              <a:gd name="T85" fmla="*/ 291 h 402"/>
              <a:gd name="T86" fmla="*/ 400 w 467"/>
              <a:gd name="T87" fmla="*/ 29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7" h="402">
                <a:moveTo>
                  <a:pt x="457" y="143"/>
                </a:moveTo>
                <a:cubicBezTo>
                  <a:pt x="451" y="137"/>
                  <a:pt x="443" y="133"/>
                  <a:pt x="434" y="133"/>
                </a:cubicBezTo>
                <a:cubicBezTo>
                  <a:pt x="434" y="33"/>
                  <a:pt x="434" y="33"/>
                  <a:pt x="434" y="33"/>
                </a:cubicBezTo>
                <a:cubicBezTo>
                  <a:pt x="434" y="24"/>
                  <a:pt x="431" y="17"/>
                  <a:pt x="424" y="10"/>
                </a:cubicBezTo>
                <a:cubicBezTo>
                  <a:pt x="417" y="3"/>
                  <a:pt x="409" y="0"/>
                  <a:pt x="400" y="0"/>
                </a:cubicBezTo>
                <a:cubicBezTo>
                  <a:pt x="320" y="67"/>
                  <a:pt x="242" y="100"/>
                  <a:pt x="167" y="100"/>
                </a:cubicBezTo>
                <a:cubicBezTo>
                  <a:pt x="42" y="100"/>
                  <a:pt x="42" y="100"/>
                  <a:pt x="42" y="100"/>
                </a:cubicBezTo>
                <a:cubicBezTo>
                  <a:pt x="30" y="100"/>
                  <a:pt x="20" y="104"/>
                  <a:pt x="12" y="112"/>
                </a:cubicBezTo>
                <a:cubicBezTo>
                  <a:pt x="4" y="121"/>
                  <a:pt x="0" y="130"/>
                  <a:pt x="0" y="142"/>
                </a:cubicBezTo>
                <a:cubicBezTo>
                  <a:pt x="0" y="192"/>
                  <a:pt x="0" y="192"/>
                  <a:pt x="0" y="192"/>
                </a:cubicBezTo>
                <a:cubicBezTo>
                  <a:pt x="0" y="203"/>
                  <a:pt x="4" y="213"/>
                  <a:pt x="12" y="221"/>
                </a:cubicBezTo>
                <a:cubicBezTo>
                  <a:pt x="20" y="230"/>
                  <a:pt x="30" y="234"/>
                  <a:pt x="42" y="234"/>
                </a:cubicBezTo>
                <a:cubicBezTo>
                  <a:pt x="74" y="234"/>
                  <a:pt x="74" y="234"/>
                  <a:pt x="74" y="234"/>
                </a:cubicBezTo>
                <a:cubicBezTo>
                  <a:pt x="71" y="243"/>
                  <a:pt x="69" y="253"/>
                  <a:pt x="68" y="262"/>
                </a:cubicBezTo>
                <a:cubicBezTo>
                  <a:pt x="67" y="272"/>
                  <a:pt x="67" y="281"/>
                  <a:pt x="67" y="288"/>
                </a:cubicBezTo>
                <a:cubicBezTo>
                  <a:pt x="67" y="295"/>
                  <a:pt x="68" y="304"/>
                  <a:pt x="71" y="314"/>
                </a:cubicBezTo>
                <a:cubicBezTo>
                  <a:pt x="73" y="325"/>
                  <a:pt x="75" y="332"/>
                  <a:pt x="77" y="338"/>
                </a:cubicBezTo>
                <a:cubicBezTo>
                  <a:pt x="78" y="343"/>
                  <a:pt x="81" y="351"/>
                  <a:pt x="85" y="362"/>
                </a:cubicBezTo>
                <a:cubicBezTo>
                  <a:pt x="89" y="373"/>
                  <a:pt x="92" y="381"/>
                  <a:pt x="93" y="385"/>
                </a:cubicBezTo>
                <a:cubicBezTo>
                  <a:pt x="101" y="392"/>
                  <a:pt x="112" y="397"/>
                  <a:pt x="127" y="400"/>
                </a:cubicBezTo>
                <a:cubicBezTo>
                  <a:pt x="142" y="402"/>
                  <a:pt x="157" y="401"/>
                  <a:pt x="171" y="397"/>
                </a:cubicBezTo>
                <a:cubicBezTo>
                  <a:pt x="186" y="392"/>
                  <a:pt x="195" y="385"/>
                  <a:pt x="200" y="375"/>
                </a:cubicBezTo>
                <a:cubicBezTo>
                  <a:pt x="194" y="370"/>
                  <a:pt x="188" y="365"/>
                  <a:pt x="184" y="362"/>
                </a:cubicBezTo>
                <a:cubicBezTo>
                  <a:pt x="180" y="358"/>
                  <a:pt x="176" y="354"/>
                  <a:pt x="172" y="349"/>
                </a:cubicBezTo>
                <a:cubicBezTo>
                  <a:pt x="167" y="344"/>
                  <a:pt x="165" y="339"/>
                  <a:pt x="163" y="334"/>
                </a:cubicBezTo>
                <a:cubicBezTo>
                  <a:pt x="161" y="330"/>
                  <a:pt x="161" y="325"/>
                  <a:pt x="161" y="319"/>
                </a:cubicBezTo>
                <a:cubicBezTo>
                  <a:pt x="162" y="314"/>
                  <a:pt x="164" y="308"/>
                  <a:pt x="167" y="302"/>
                </a:cubicBezTo>
                <a:cubicBezTo>
                  <a:pt x="161" y="295"/>
                  <a:pt x="157" y="287"/>
                  <a:pt x="157" y="278"/>
                </a:cubicBezTo>
                <a:cubicBezTo>
                  <a:pt x="157" y="269"/>
                  <a:pt x="159" y="260"/>
                  <a:pt x="165" y="252"/>
                </a:cubicBezTo>
                <a:cubicBezTo>
                  <a:pt x="171" y="244"/>
                  <a:pt x="179" y="238"/>
                  <a:pt x="189" y="235"/>
                </a:cubicBezTo>
                <a:cubicBezTo>
                  <a:pt x="257" y="240"/>
                  <a:pt x="328" y="273"/>
                  <a:pt x="400" y="334"/>
                </a:cubicBezTo>
                <a:cubicBezTo>
                  <a:pt x="409" y="334"/>
                  <a:pt x="417" y="330"/>
                  <a:pt x="424" y="324"/>
                </a:cubicBezTo>
                <a:cubicBezTo>
                  <a:pt x="431" y="317"/>
                  <a:pt x="434" y="309"/>
                  <a:pt x="434" y="300"/>
                </a:cubicBezTo>
                <a:cubicBezTo>
                  <a:pt x="434" y="200"/>
                  <a:pt x="434" y="200"/>
                  <a:pt x="434" y="200"/>
                </a:cubicBezTo>
                <a:cubicBezTo>
                  <a:pt x="443" y="200"/>
                  <a:pt x="451" y="197"/>
                  <a:pt x="457" y="190"/>
                </a:cubicBezTo>
                <a:cubicBezTo>
                  <a:pt x="464" y="184"/>
                  <a:pt x="467" y="176"/>
                  <a:pt x="467" y="167"/>
                </a:cubicBezTo>
                <a:cubicBezTo>
                  <a:pt x="467" y="158"/>
                  <a:pt x="464" y="150"/>
                  <a:pt x="457" y="143"/>
                </a:cubicBezTo>
                <a:close/>
                <a:moveTo>
                  <a:pt x="400" y="291"/>
                </a:moveTo>
                <a:cubicBezTo>
                  <a:pt x="333" y="239"/>
                  <a:pt x="266" y="209"/>
                  <a:pt x="200" y="202"/>
                </a:cubicBezTo>
                <a:cubicBezTo>
                  <a:pt x="200" y="132"/>
                  <a:pt x="200" y="132"/>
                  <a:pt x="200" y="132"/>
                </a:cubicBezTo>
                <a:cubicBezTo>
                  <a:pt x="265" y="125"/>
                  <a:pt x="332" y="95"/>
                  <a:pt x="400" y="42"/>
                </a:cubicBezTo>
                <a:lnTo>
                  <a:pt x="400" y="291"/>
                </a:lnTo>
                <a:close/>
                <a:moveTo>
                  <a:pt x="400" y="291"/>
                </a:moveTo>
                <a:cubicBezTo>
                  <a:pt x="400" y="291"/>
                  <a:pt x="400" y="291"/>
                  <a:pt x="400" y="291"/>
                </a:cubicBezTo>
              </a:path>
            </a:pathLst>
          </a:custGeom>
          <a:solidFill>
            <a:schemeClr val="tx1"/>
          </a:solidFill>
          <a:ln>
            <a:noFill/>
          </a:ln>
        </p:spPr>
        <p:txBody>
          <a:bodyPr vert="horz" wrap="square" lIns="60960" tIns="30480" rIns="60960" bIns="30480" numCol="1" anchor="t" anchorCtr="0" compatLnSpc="1"/>
          <a:lstStyle/>
          <a:p>
            <a:pPr defTabSz="914400"/>
            <a:endParaRPr lang="en-US">
              <a:solidFill>
                <a:srgbClr val="595959"/>
              </a:solidFill>
              <a:latin typeface="Calibri" panose="020F0502020204030204"/>
            </a:endParaRPr>
          </a:p>
        </p:txBody>
      </p:sp>
      <p:sp>
        <p:nvSpPr>
          <p:cNvPr id="26" name="Freeform 215">
            <a:extLst>
              <a:ext uri="{FF2B5EF4-FFF2-40B4-BE49-F238E27FC236}">
                <a16:creationId xmlns:a16="http://schemas.microsoft.com/office/drawing/2014/main" xmlns="" id="{B75EE39E-7988-4B63-A932-2A0BFA539BD0}"/>
              </a:ext>
            </a:extLst>
          </p:cNvPr>
          <p:cNvSpPr>
            <a:spLocks noEditPoints="1"/>
          </p:cNvSpPr>
          <p:nvPr/>
        </p:nvSpPr>
        <p:spPr bwMode="auto">
          <a:xfrm>
            <a:off x="8655471" y="5765185"/>
            <a:ext cx="368671" cy="262861"/>
          </a:xfrm>
          <a:custGeom>
            <a:avLst/>
            <a:gdLst>
              <a:gd name="T0" fmla="*/ 349 w 425"/>
              <a:gd name="T1" fmla="*/ 205 h 425"/>
              <a:gd name="T2" fmla="*/ 242 w 425"/>
              <a:gd name="T3" fmla="*/ 206 h 425"/>
              <a:gd name="T4" fmla="*/ 242 w 425"/>
              <a:gd name="T5" fmla="*/ 129 h 425"/>
              <a:gd name="T6" fmla="*/ 167 w 425"/>
              <a:gd name="T7" fmla="*/ 22 h 425"/>
              <a:gd name="T8" fmla="*/ 60 w 425"/>
              <a:gd name="T9" fmla="*/ 22 h 425"/>
              <a:gd name="T10" fmla="*/ 0 w 425"/>
              <a:gd name="T11" fmla="*/ 113 h 425"/>
              <a:gd name="T12" fmla="*/ 76 w 425"/>
              <a:gd name="T13" fmla="*/ 220 h 425"/>
              <a:gd name="T14" fmla="*/ 184 w 425"/>
              <a:gd name="T15" fmla="*/ 219 h 425"/>
              <a:gd name="T16" fmla="*/ 184 w 425"/>
              <a:gd name="T17" fmla="*/ 296 h 425"/>
              <a:gd name="T18" fmla="*/ 259 w 425"/>
              <a:gd name="T19" fmla="*/ 403 h 425"/>
              <a:gd name="T20" fmla="*/ 365 w 425"/>
              <a:gd name="T21" fmla="*/ 404 h 425"/>
              <a:gd name="T22" fmla="*/ 425 w 425"/>
              <a:gd name="T23" fmla="*/ 313 h 425"/>
              <a:gd name="T24" fmla="*/ 184 w 425"/>
              <a:gd name="T25" fmla="*/ 148 h 425"/>
              <a:gd name="T26" fmla="*/ 173 w 425"/>
              <a:gd name="T27" fmla="*/ 138 h 425"/>
              <a:gd name="T28" fmla="*/ 162 w 425"/>
              <a:gd name="T29" fmla="*/ 130 h 425"/>
              <a:gd name="T30" fmla="*/ 137 w 425"/>
              <a:gd name="T31" fmla="*/ 137 h 425"/>
              <a:gd name="T32" fmla="*/ 130 w 425"/>
              <a:gd name="T33" fmla="*/ 162 h 425"/>
              <a:gd name="T34" fmla="*/ 138 w 425"/>
              <a:gd name="T35" fmla="*/ 173 h 425"/>
              <a:gd name="T36" fmla="*/ 148 w 425"/>
              <a:gd name="T37" fmla="*/ 184 h 425"/>
              <a:gd name="T38" fmla="*/ 112 w 425"/>
              <a:gd name="T39" fmla="*/ 185 h 425"/>
              <a:gd name="T40" fmla="*/ 50 w 425"/>
              <a:gd name="T41" fmla="*/ 113 h 425"/>
              <a:gd name="T42" fmla="*/ 96 w 425"/>
              <a:gd name="T43" fmla="*/ 57 h 425"/>
              <a:gd name="T44" fmla="*/ 131 w 425"/>
              <a:gd name="T45" fmla="*/ 57 h 425"/>
              <a:gd name="T46" fmla="*/ 192 w 425"/>
              <a:gd name="T47" fmla="*/ 129 h 425"/>
              <a:gd name="T48" fmla="*/ 368 w 425"/>
              <a:gd name="T49" fmla="*/ 330 h 425"/>
              <a:gd name="T50" fmla="*/ 312 w 425"/>
              <a:gd name="T51" fmla="*/ 375 h 425"/>
              <a:gd name="T52" fmla="*/ 241 w 425"/>
              <a:gd name="T53" fmla="*/ 314 h 425"/>
              <a:gd name="T54" fmla="*/ 242 w 425"/>
              <a:gd name="T55" fmla="*/ 277 h 425"/>
              <a:gd name="T56" fmla="*/ 252 w 425"/>
              <a:gd name="T57" fmla="*/ 288 h 425"/>
              <a:gd name="T58" fmla="*/ 264 w 425"/>
              <a:gd name="T59" fmla="*/ 295 h 425"/>
              <a:gd name="T60" fmla="*/ 289 w 425"/>
              <a:gd name="T61" fmla="*/ 289 h 425"/>
              <a:gd name="T62" fmla="*/ 295 w 425"/>
              <a:gd name="T63" fmla="*/ 264 h 425"/>
              <a:gd name="T64" fmla="*/ 288 w 425"/>
              <a:gd name="T65" fmla="*/ 252 h 425"/>
              <a:gd name="T66" fmla="*/ 277 w 425"/>
              <a:gd name="T67" fmla="*/ 242 h 425"/>
              <a:gd name="T68" fmla="*/ 314 w 425"/>
              <a:gd name="T69" fmla="*/ 241 h 425"/>
              <a:gd name="T70" fmla="*/ 375 w 425"/>
              <a:gd name="T71" fmla="*/ 313 h 425"/>
              <a:gd name="T72" fmla="*/ 368 w 425"/>
              <a:gd name="T73" fmla="*/ 33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5" h="425">
                <a:moveTo>
                  <a:pt x="404" y="260"/>
                </a:moveTo>
                <a:cubicBezTo>
                  <a:pt x="349" y="205"/>
                  <a:pt x="349" y="205"/>
                  <a:pt x="349" y="205"/>
                </a:cubicBezTo>
                <a:cubicBezTo>
                  <a:pt x="335" y="191"/>
                  <a:pt x="317" y="184"/>
                  <a:pt x="296" y="184"/>
                </a:cubicBezTo>
                <a:cubicBezTo>
                  <a:pt x="275" y="184"/>
                  <a:pt x="257" y="191"/>
                  <a:pt x="242" y="206"/>
                </a:cubicBezTo>
                <a:cubicBezTo>
                  <a:pt x="219" y="184"/>
                  <a:pt x="219" y="184"/>
                  <a:pt x="219" y="184"/>
                </a:cubicBezTo>
                <a:cubicBezTo>
                  <a:pt x="234" y="169"/>
                  <a:pt x="242" y="150"/>
                  <a:pt x="242" y="129"/>
                </a:cubicBezTo>
                <a:cubicBezTo>
                  <a:pt x="242" y="108"/>
                  <a:pt x="235" y="91"/>
                  <a:pt x="220" y="76"/>
                </a:cubicBezTo>
                <a:cubicBezTo>
                  <a:pt x="167" y="22"/>
                  <a:pt x="167" y="22"/>
                  <a:pt x="167" y="22"/>
                </a:cubicBezTo>
                <a:cubicBezTo>
                  <a:pt x="152" y="7"/>
                  <a:pt x="134" y="0"/>
                  <a:pt x="113" y="0"/>
                </a:cubicBezTo>
                <a:cubicBezTo>
                  <a:pt x="93" y="0"/>
                  <a:pt x="75" y="7"/>
                  <a:pt x="60" y="22"/>
                </a:cubicBezTo>
                <a:cubicBezTo>
                  <a:pt x="22" y="60"/>
                  <a:pt x="22" y="60"/>
                  <a:pt x="22" y="60"/>
                </a:cubicBezTo>
                <a:cubicBezTo>
                  <a:pt x="7" y="74"/>
                  <a:pt x="0" y="92"/>
                  <a:pt x="0" y="113"/>
                </a:cubicBezTo>
                <a:cubicBezTo>
                  <a:pt x="0" y="133"/>
                  <a:pt x="7" y="151"/>
                  <a:pt x="22" y="166"/>
                </a:cubicBezTo>
                <a:cubicBezTo>
                  <a:pt x="76" y="220"/>
                  <a:pt x="76" y="220"/>
                  <a:pt x="76" y="220"/>
                </a:cubicBezTo>
                <a:cubicBezTo>
                  <a:pt x="91" y="235"/>
                  <a:pt x="108" y="242"/>
                  <a:pt x="129" y="242"/>
                </a:cubicBezTo>
                <a:cubicBezTo>
                  <a:pt x="151" y="242"/>
                  <a:pt x="169" y="234"/>
                  <a:pt x="184" y="219"/>
                </a:cubicBezTo>
                <a:cubicBezTo>
                  <a:pt x="206" y="242"/>
                  <a:pt x="206" y="242"/>
                  <a:pt x="206" y="242"/>
                </a:cubicBezTo>
                <a:cubicBezTo>
                  <a:pt x="191" y="257"/>
                  <a:pt x="184" y="275"/>
                  <a:pt x="184" y="296"/>
                </a:cubicBezTo>
                <a:cubicBezTo>
                  <a:pt x="184" y="317"/>
                  <a:pt x="191" y="335"/>
                  <a:pt x="205" y="349"/>
                </a:cubicBezTo>
                <a:cubicBezTo>
                  <a:pt x="259" y="403"/>
                  <a:pt x="259" y="403"/>
                  <a:pt x="259" y="403"/>
                </a:cubicBezTo>
                <a:cubicBezTo>
                  <a:pt x="273" y="418"/>
                  <a:pt x="291" y="425"/>
                  <a:pt x="312" y="425"/>
                </a:cubicBezTo>
                <a:cubicBezTo>
                  <a:pt x="333" y="425"/>
                  <a:pt x="351" y="418"/>
                  <a:pt x="365" y="404"/>
                </a:cubicBezTo>
                <a:cubicBezTo>
                  <a:pt x="403" y="366"/>
                  <a:pt x="403" y="366"/>
                  <a:pt x="403" y="366"/>
                </a:cubicBezTo>
                <a:cubicBezTo>
                  <a:pt x="418" y="351"/>
                  <a:pt x="425" y="334"/>
                  <a:pt x="425" y="313"/>
                </a:cubicBezTo>
                <a:cubicBezTo>
                  <a:pt x="425" y="292"/>
                  <a:pt x="418" y="274"/>
                  <a:pt x="404" y="260"/>
                </a:cubicBezTo>
                <a:close/>
                <a:moveTo>
                  <a:pt x="184" y="148"/>
                </a:moveTo>
                <a:cubicBezTo>
                  <a:pt x="183" y="148"/>
                  <a:pt x="181" y="146"/>
                  <a:pt x="179" y="143"/>
                </a:cubicBezTo>
                <a:cubicBezTo>
                  <a:pt x="176" y="140"/>
                  <a:pt x="174" y="138"/>
                  <a:pt x="173" y="138"/>
                </a:cubicBezTo>
                <a:cubicBezTo>
                  <a:pt x="172" y="137"/>
                  <a:pt x="170" y="135"/>
                  <a:pt x="168" y="134"/>
                </a:cubicBezTo>
                <a:cubicBezTo>
                  <a:pt x="166" y="132"/>
                  <a:pt x="164" y="131"/>
                  <a:pt x="162" y="130"/>
                </a:cubicBezTo>
                <a:cubicBezTo>
                  <a:pt x="159" y="130"/>
                  <a:pt x="157" y="129"/>
                  <a:pt x="154" y="129"/>
                </a:cubicBezTo>
                <a:cubicBezTo>
                  <a:pt x="147" y="129"/>
                  <a:pt x="141" y="132"/>
                  <a:pt x="137" y="137"/>
                </a:cubicBezTo>
                <a:cubicBezTo>
                  <a:pt x="132" y="141"/>
                  <a:pt x="129" y="147"/>
                  <a:pt x="129" y="154"/>
                </a:cubicBezTo>
                <a:cubicBezTo>
                  <a:pt x="129" y="157"/>
                  <a:pt x="130" y="159"/>
                  <a:pt x="130" y="162"/>
                </a:cubicBezTo>
                <a:cubicBezTo>
                  <a:pt x="131" y="164"/>
                  <a:pt x="132" y="166"/>
                  <a:pt x="134" y="168"/>
                </a:cubicBezTo>
                <a:cubicBezTo>
                  <a:pt x="135" y="170"/>
                  <a:pt x="137" y="172"/>
                  <a:pt x="138" y="173"/>
                </a:cubicBezTo>
                <a:cubicBezTo>
                  <a:pt x="138" y="174"/>
                  <a:pt x="140" y="176"/>
                  <a:pt x="143" y="179"/>
                </a:cubicBezTo>
                <a:cubicBezTo>
                  <a:pt x="146" y="181"/>
                  <a:pt x="148" y="183"/>
                  <a:pt x="148" y="184"/>
                </a:cubicBezTo>
                <a:cubicBezTo>
                  <a:pt x="143" y="189"/>
                  <a:pt x="137" y="192"/>
                  <a:pt x="129" y="192"/>
                </a:cubicBezTo>
                <a:cubicBezTo>
                  <a:pt x="122" y="192"/>
                  <a:pt x="116" y="189"/>
                  <a:pt x="112" y="185"/>
                </a:cubicBezTo>
                <a:cubicBezTo>
                  <a:pt x="57" y="130"/>
                  <a:pt x="57" y="130"/>
                  <a:pt x="57" y="130"/>
                </a:cubicBezTo>
                <a:cubicBezTo>
                  <a:pt x="53" y="125"/>
                  <a:pt x="50" y="120"/>
                  <a:pt x="50" y="113"/>
                </a:cubicBezTo>
                <a:cubicBezTo>
                  <a:pt x="50" y="106"/>
                  <a:pt x="52" y="100"/>
                  <a:pt x="57" y="95"/>
                </a:cubicBezTo>
                <a:cubicBezTo>
                  <a:pt x="96" y="57"/>
                  <a:pt x="96" y="57"/>
                  <a:pt x="96" y="57"/>
                </a:cubicBezTo>
                <a:cubicBezTo>
                  <a:pt x="101" y="52"/>
                  <a:pt x="107" y="50"/>
                  <a:pt x="113" y="50"/>
                </a:cubicBezTo>
                <a:cubicBezTo>
                  <a:pt x="120" y="50"/>
                  <a:pt x="126" y="52"/>
                  <a:pt x="131" y="57"/>
                </a:cubicBezTo>
                <a:cubicBezTo>
                  <a:pt x="185" y="111"/>
                  <a:pt x="185" y="111"/>
                  <a:pt x="185" y="111"/>
                </a:cubicBezTo>
                <a:cubicBezTo>
                  <a:pt x="190" y="116"/>
                  <a:pt x="192" y="122"/>
                  <a:pt x="192" y="129"/>
                </a:cubicBezTo>
                <a:cubicBezTo>
                  <a:pt x="192" y="136"/>
                  <a:pt x="189" y="143"/>
                  <a:pt x="184" y="148"/>
                </a:cubicBezTo>
                <a:close/>
                <a:moveTo>
                  <a:pt x="368" y="330"/>
                </a:moveTo>
                <a:cubicBezTo>
                  <a:pt x="330" y="368"/>
                  <a:pt x="330" y="368"/>
                  <a:pt x="330" y="368"/>
                </a:cubicBezTo>
                <a:cubicBezTo>
                  <a:pt x="325" y="373"/>
                  <a:pt x="319" y="375"/>
                  <a:pt x="312" y="375"/>
                </a:cubicBezTo>
                <a:cubicBezTo>
                  <a:pt x="305" y="375"/>
                  <a:pt x="299" y="373"/>
                  <a:pt x="294" y="368"/>
                </a:cubicBezTo>
                <a:cubicBezTo>
                  <a:pt x="241" y="314"/>
                  <a:pt x="241" y="314"/>
                  <a:pt x="241" y="314"/>
                </a:cubicBezTo>
                <a:cubicBezTo>
                  <a:pt x="236" y="309"/>
                  <a:pt x="233" y="303"/>
                  <a:pt x="233" y="296"/>
                </a:cubicBezTo>
                <a:cubicBezTo>
                  <a:pt x="233" y="289"/>
                  <a:pt x="236" y="283"/>
                  <a:pt x="242" y="277"/>
                </a:cubicBezTo>
                <a:cubicBezTo>
                  <a:pt x="242" y="278"/>
                  <a:pt x="244" y="280"/>
                  <a:pt x="247" y="282"/>
                </a:cubicBezTo>
                <a:cubicBezTo>
                  <a:pt x="249" y="285"/>
                  <a:pt x="251" y="287"/>
                  <a:pt x="252" y="288"/>
                </a:cubicBezTo>
                <a:cubicBezTo>
                  <a:pt x="253" y="289"/>
                  <a:pt x="255" y="290"/>
                  <a:pt x="257" y="292"/>
                </a:cubicBezTo>
                <a:cubicBezTo>
                  <a:pt x="260" y="294"/>
                  <a:pt x="262" y="295"/>
                  <a:pt x="264" y="295"/>
                </a:cubicBezTo>
                <a:cubicBezTo>
                  <a:pt x="266" y="296"/>
                  <a:pt x="269" y="296"/>
                  <a:pt x="271" y="296"/>
                </a:cubicBezTo>
                <a:cubicBezTo>
                  <a:pt x="278" y="296"/>
                  <a:pt x="284" y="294"/>
                  <a:pt x="289" y="289"/>
                </a:cubicBezTo>
                <a:cubicBezTo>
                  <a:pt x="294" y="284"/>
                  <a:pt x="296" y="278"/>
                  <a:pt x="296" y="271"/>
                </a:cubicBezTo>
                <a:cubicBezTo>
                  <a:pt x="296" y="269"/>
                  <a:pt x="296" y="266"/>
                  <a:pt x="295" y="264"/>
                </a:cubicBezTo>
                <a:cubicBezTo>
                  <a:pt x="295" y="262"/>
                  <a:pt x="294" y="260"/>
                  <a:pt x="292" y="257"/>
                </a:cubicBezTo>
                <a:cubicBezTo>
                  <a:pt x="290" y="255"/>
                  <a:pt x="289" y="253"/>
                  <a:pt x="288" y="252"/>
                </a:cubicBezTo>
                <a:cubicBezTo>
                  <a:pt x="287" y="251"/>
                  <a:pt x="285" y="249"/>
                  <a:pt x="282" y="247"/>
                </a:cubicBezTo>
                <a:cubicBezTo>
                  <a:pt x="280" y="244"/>
                  <a:pt x="278" y="242"/>
                  <a:pt x="277" y="242"/>
                </a:cubicBezTo>
                <a:cubicBezTo>
                  <a:pt x="283" y="236"/>
                  <a:pt x="289" y="234"/>
                  <a:pt x="296" y="234"/>
                </a:cubicBezTo>
                <a:cubicBezTo>
                  <a:pt x="303" y="234"/>
                  <a:pt x="309" y="236"/>
                  <a:pt x="314" y="241"/>
                </a:cubicBezTo>
                <a:cubicBezTo>
                  <a:pt x="368" y="295"/>
                  <a:pt x="368" y="295"/>
                  <a:pt x="368" y="295"/>
                </a:cubicBezTo>
                <a:cubicBezTo>
                  <a:pt x="373" y="300"/>
                  <a:pt x="375" y="306"/>
                  <a:pt x="375" y="313"/>
                </a:cubicBezTo>
                <a:cubicBezTo>
                  <a:pt x="375" y="320"/>
                  <a:pt x="373" y="325"/>
                  <a:pt x="368" y="330"/>
                </a:cubicBezTo>
                <a:close/>
                <a:moveTo>
                  <a:pt x="368" y="330"/>
                </a:moveTo>
                <a:cubicBezTo>
                  <a:pt x="368" y="330"/>
                  <a:pt x="368" y="330"/>
                  <a:pt x="368" y="330"/>
                </a:cubicBezTo>
              </a:path>
            </a:pathLst>
          </a:custGeom>
          <a:solidFill>
            <a:schemeClr val="tx1"/>
          </a:solidFill>
          <a:ln>
            <a:noFill/>
          </a:ln>
        </p:spPr>
        <p:txBody>
          <a:bodyPr vert="horz" wrap="square" lIns="60960" tIns="30480" rIns="60960" bIns="30480" numCol="1" anchor="t" anchorCtr="0" compatLnSpc="1"/>
          <a:lstStyle/>
          <a:p>
            <a:pPr defTabSz="914400"/>
            <a:endParaRPr lang="en-US">
              <a:solidFill>
                <a:srgbClr val="595959"/>
              </a:solidFill>
              <a:latin typeface="Calibri" panose="020F0502020204030204"/>
            </a:endParaRPr>
          </a:p>
        </p:txBody>
      </p:sp>
      <p:pic>
        <p:nvPicPr>
          <p:cNvPr id="27" name="图片 26">
            <a:extLst>
              <a:ext uri="{FF2B5EF4-FFF2-40B4-BE49-F238E27FC236}">
                <a16:creationId xmlns:a16="http://schemas.microsoft.com/office/drawing/2014/main" xmlns="" id="{B8315FA7-835B-44E6-9A04-043B1062C8E4}"/>
              </a:ext>
            </a:extLst>
          </p:cNvPr>
          <p:cNvPicPr>
            <a:picLocks noChangeAspect="1"/>
          </p:cNvPicPr>
          <p:nvPr/>
        </p:nvPicPr>
        <p:blipFill>
          <a:blip r:embed="rId3" cstate="print"/>
          <a:stretch>
            <a:fillRect/>
          </a:stretch>
        </p:blipFill>
        <p:spPr>
          <a:xfrm>
            <a:off x="442406" y="1405184"/>
            <a:ext cx="3414969" cy="3649933"/>
          </a:xfrm>
          <a:prstGeom prst="rect">
            <a:avLst/>
          </a:prstGeom>
        </p:spPr>
      </p:pic>
      <p:sp>
        <p:nvSpPr>
          <p:cNvPr id="28" name="文本框 27">
            <a:extLst>
              <a:ext uri="{FF2B5EF4-FFF2-40B4-BE49-F238E27FC236}">
                <a16:creationId xmlns:a16="http://schemas.microsoft.com/office/drawing/2014/main" xmlns="" id="{F9AF2054-8FDD-4414-9D91-EF8714624950}"/>
              </a:ext>
            </a:extLst>
          </p:cNvPr>
          <p:cNvSpPr txBox="1"/>
          <p:nvPr/>
        </p:nvSpPr>
        <p:spPr>
          <a:xfrm>
            <a:off x="4428189" y="1513330"/>
            <a:ext cx="7422688" cy="3231654"/>
          </a:xfrm>
          <a:prstGeom prst="rect">
            <a:avLst/>
          </a:prstGeom>
          <a:noFill/>
        </p:spPr>
        <p:txBody>
          <a:bodyPr wrap="square" rtlCol="0">
            <a:spAutoFit/>
          </a:bodyPr>
          <a:lstStyle/>
          <a:p>
            <a:pPr marL="285750" indent="-285750">
              <a:lnSpc>
                <a:spcPct val="200000"/>
              </a:lnSpc>
              <a:buFont typeface="Wingdings" panose="05000000000000000000" pitchFamily="2" charset="2"/>
              <a:buChar char="l"/>
            </a:pPr>
            <a:r>
              <a:rPr lang="en-US" altLang="zh-CN" sz="1700" b="0" i="0" dirty="0">
                <a:solidFill>
                  <a:srgbClr val="3E3E3E"/>
                </a:solidFill>
                <a:effectLst/>
                <a:latin typeface="Palatino Linotype" panose="02040502050505030304" pitchFamily="18" charset="0"/>
              </a:rPr>
              <a:t>1991</a:t>
            </a:r>
            <a:r>
              <a:rPr lang="zh-CN" altLang="en-US" sz="1700" b="0" i="0" dirty="0">
                <a:solidFill>
                  <a:srgbClr val="3E3E3E"/>
                </a:solidFill>
                <a:effectLst/>
                <a:latin typeface="Palatino Linotype" panose="02040502050505030304" pitchFamily="18" charset="0"/>
              </a:rPr>
              <a:t>年创刊，主编黄伯云院士，月刊</a:t>
            </a:r>
            <a:endParaRPr lang="en-US" altLang="zh-CN" sz="1700" b="0" i="0" dirty="0">
              <a:solidFill>
                <a:srgbClr val="3E3E3E"/>
              </a:solidFill>
              <a:effectLst/>
              <a:latin typeface="Palatino Linotype" panose="02040502050505030304" pitchFamily="18" charset="0"/>
            </a:endParaRPr>
          </a:p>
          <a:p>
            <a:pPr marL="285750" indent="-285750">
              <a:lnSpc>
                <a:spcPct val="200000"/>
              </a:lnSpc>
              <a:buFont typeface="Wingdings" panose="05000000000000000000" pitchFamily="2" charset="2"/>
              <a:buChar char="l"/>
            </a:pPr>
            <a:r>
              <a:rPr lang="zh-CN" altLang="en-US" sz="1700" b="0" i="0" dirty="0">
                <a:solidFill>
                  <a:srgbClr val="3E3E3E"/>
                </a:solidFill>
                <a:effectLst/>
                <a:latin typeface="Palatino Linotype" panose="02040502050505030304" pitchFamily="18" charset="0"/>
              </a:rPr>
              <a:t>中国科协主管、中国有色金属学会主办</a:t>
            </a:r>
            <a:endParaRPr lang="en-US" altLang="zh-CN" sz="1700" b="0" i="0" dirty="0">
              <a:solidFill>
                <a:srgbClr val="3E3E3E"/>
              </a:solidFill>
              <a:effectLst/>
              <a:latin typeface="Palatino Linotype" panose="02040502050505030304" pitchFamily="18" charset="0"/>
            </a:endParaRPr>
          </a:p>
          <a:p>
            <a:pPr marL="285750" indent="-285750">
              <a:lnSpc>
                <a:spcPct val="200000"/>
              </a:lnSpc>
              <a:buFont typeface="Wingdings" panose="05000000000000000000" pitchFamily="2" charset="2"/>
              <a:buChar char="l"/>
            </a:pPr>
            <a:r>
              <a:rPr lang="en-US" altLang="zh-CN" sz="1700" b="1" i="0" dirty="0">
                <a:solidFill>
                  <a:srgbClr val="3E3E3E"/>
                </a:solidFill>
                <a:effectLst/>
                <a:latin typeface="Palatino Linotype" panose="02040502050505030304" pitchFamily="18" charset="0"/>
              </a:rPr>
              <a:t>EI</a:t>
            </a:r>
            <a:r>
              <a:rPr lang="zh-CN" altLang="en-US" sz="1700" b="1" i="0" dirty="0">
                <a:solidFill>
                  <a:srgbClr val="3E3E3E"/>
                </a:solidFill>
                <a:effectLst/>
                <a:latin typeface="Palatino Linotype" panose="02040502050505030304" pitchFamily="18" charset="0"/>
              </a:rPr>
              <a:t>、</a:t>
            </a:r>
            <a:r>
              <a:rPr lang="en-US" altLang="zh-CN" sz="1700" b="1" i="0" dirty="0">
                <a:solidFill>
                  <a:srgbClr val="3E3E3E"/>
                </a:solidFill>
                <a:effectLst/>
                <a:latin typeface="Palatino Linotype" panose="02040502050505030304" pitchFamily="18" charset="0"/>
              </a:rPr>
              <a:t>Scopus</a:t>
            </a:r>
            <a:r>
              <a:rPr lang="zh-CN" altLang="en-US" sz="1700" b="1" i="0" dirty="0">
                <a:solidFill>
                  <a:srgbClr val="3E3E3E"/>
                </a:solidFill>
                <a:effectLst/>
                <a:latin typeface="Palatino Linotype" panose="02040502050505030304" pitchFamily="18" charset="0"/>
              </a:rPr>
              <a:t>、</a:t>
            </a:r>
            <a:r>
              <a:rPr lang="en-US" altLang="zh-CN" sz="1700" b="1" i="0" dirty="0">
                <a:solidFill>
                  <a:srgbClr val="3E3E3E"/>
                </a:solidFill>
                <a:effectLst/>
                <a:latin typeface="Palatino Linotype" panose="02040502050505030304" pitchFamily="18" charset="0"/>
              </a:rPr>
              <a:t>CSCD</a:t>
            </a:r>
            <a:r>
              <a:rPr lang="zh-CN" altLang="en-US" sz="1700" b="1" i="0" dirty="0">
                <a:solidFill>
                  <a:srgbClr val="3E3E3E"/>
                </a:solidFill>
                <a:effectLst/>
                <a:latin typeface="Palatino Linotype" panose="02040502050505030304" pitchFamily="18" charset="0"/>
              </a:rPr>
              <a:t>、</a:t>
            </a:r>
            <a:r>
              <a:rPr lang="en-US" altLang="zh-CN" sz="1700" b="1" i="0" dirty="0">
                <a:solidFill>
                  <a:srgbClr val="3E3E3E"/>
                </a:solidFill>
                <a:effectLst/>
                <a:latin typeface="Palatino Linotype" panose="02040502050505030304" pitchFamily="18" charset="0"/>
              </a:rPr>
              <a:t>CNKI</a:t>
            </a:r>
            <a:r>
              <a:rPr lang="zh-CN" altLang="en-US" sz="1700" b="1" i="0" dirty="0">
                <a:solidFill>
                  <a:srgbClr val="3E3E3E"/>
                </a:solidFill>
                <a:effectLst/>
                <a:latin typeface="Palatino Linotype" panose="02040502050505030304" pitchFamily="18" charset="0"/>
              </a:rPr>
              <a:t>等源期刊</a:t>
            </a:r>
            <a:endParaRPr lang="en-US" altLang="zh-CN" sz="1700" dirty="0">
              <a:solidFill>
                <a:srgbClr val="3E3E3E"/>
              </a:solidFill>
              <a:latin typeface="Palatino Linotype" panose="02040502050505030304" pitchFamily="18" charset="0"/>
            </a:endParaRPr>
          </a:p>
          <a:p>
            <a:pPr marL="285750" indent="-285750">
              <a:lnSpc>
                <a:spcPct val="200000"/>
              </a:lnSpc>
              <a:buFont typeface="Wingdings" panose="05000000000000000000" pitchFamily="2" charset="2"/>
              <a:buChar char="l"/>
            </a:pPr>
            <a:r>
              <a:rPr lang="zh-CN" altLang="en-US" sz="1700" b="0" i="0" dirty="0">
                <a:solidFill>
                  <a:srgbClr val="3E3E3E"/>
                </a:solidFill>
                <a:effectLst/>
                <a:latin typeface="Palatino Linotype" panose="02040502050505030304" pitchFamily="18" charset="0"/>
              </a:rPr>
              <a:t>入选</a:t>
            </a:r>
            <a:r>
              <a:rPr lang="zh-CN" altLang="en-US" sz="1700" b="0" i="0" dirty="0">
                <a:effectLst/>
                <a:latin typeface="Palatino Linotype" panose="02040502050505030304" pitchFamily="18" charset="0"/>
              </a:rPr>
              <a:t>中国科协等七部委</a:t>
            </a:r>
            <a:r>
              <a:rPr lang="zh-CN" altLang="en-US" sz="1700" b="0" i="0" dirty="0">
                <a:solidFill>
                  <a:srgbClr val="3E3E3E"/>
                </a:solidFill>
                <a:effectLst/>
                <a:latin typeface="Palatino Linotype" panose="02040502050505030304" pitchFamily="18" charset="0"/>
              </a:rPr>
              <a:t>“中国科技期刊卓越行动计划”</a:t>
            </a:r>
            <a:endParaRPr lang="en-US" altLang="zh-CN" sz="1700" b="0" i="0" dirty="0">
              <a:solidFill>
                <a:srgbClr val="3E3E3E"/>
              </a:solidFill>
              <a:effectLst/>
              <a:latin typeface="Palatino Linotype" panose="02040502050505030304" pitchFamily="18" charset="0"/>
            </a:endParaRPr>
          </a:p>
          <a:p>
            <a:pPr marL="285750" indent="-285750">
              <a:lnSpc>
                <a:spcPct val="200000"/>
              </a:lnSpc>
              <a:buFont typeface="Wingdings" panose="05000000000000000000" pitchFamily="2" charset="2"/>
              <a:buChar char="l"/>
            </a:pPr>
            <a:r>
              <a:rPr lang="zh-CN" altLang="en-US" sz="1700" b="0" i="0" dirty="0">
                <a:solidFill>
                  <a:srgbClr val="3E3E3E"/>
                </a:solidFill>
                <a:effectLst/>
                <a:latin typeface="Palatino Linotype" panose="02040502050505030304" pitchFamily="18" charset="0"/>
              </a:rPr>
              <a:t>“有色金属领域高质量科技期刊分级目录” </a:t>
            </a:r>
            <a:r>
              <a:rPr lang="en-US" altLang="zh-CN" sz="1700" i="0" dirty="0">
                <a:solidFill>
                  <a:srgbClr val="3E3E3E"/>
                </a:solidFill>
                <a:effectLst/>
                <a:latin typeface="Palatino Linotype" panose="02040502050505030304" pitchFamily="18" charset="0"/>
              </a:rPr>
              <a:t>T1</a:t>
            </a:r>
            <a:r>
              <a:rPr lang="zh-CN" altLang="en-US" sz="1700" i="0" dirty="0">
                <a:solidFill>
                  <a:srgbClr val="3E3E3E"/>
                </a:solidFill>
                <a:effectLst/>
                <a:latin typeface="Palatino Linotype" panose="02040502050505030304" pitchFamily="18" charset="0"/>
              </a:rPr>
              <a:t>级别</a:t>
            </a:r>
            <a:endParaRPr lang="en-US" altLang="zh-CN" sz="1700" i="0" dirty="0">
              <a:solidFill>
                <a:srgbClr val="3E3E3E"/>
              </a:solidFill>
              <a:effectLst/>
              <a:latin typeface="Palatino Linotype" panose="02040502050505030304" pitchFamily="18" charset="0"/>
            </a:endParaRPr>
          </a:p>
          <a:p>
            <a:pPr marL="285750" indent="-285750">
              <a:lnSpc>
                <a:spcPct val="200000"/>
              </a:lnSpc>
              <a:buFont typeface="Wingdings" panose="05000000000000000000" pitchFamily="2" charset="2"/>
              <a:buChar char="l"/>
            </a:pPr>
            <a:r>
              <a:rPr lang="zh-CN" altLang="en-US" sz="1700" b="0" i="0" dirty="0">
                <a:solidFill>
                  <a:srgbClr val="3E3E3E"/>
                </a:solidFill>
                <a:effectLst/>
                <a:latin typeface="Palatino Linotype" panose="02040502050505030304" pitchFamily="18" charset="0"/>
              </a:rPr>
              <a:t>中国科技信息研究所“中国精品科技期刊”</a:t>
            </a:r>
            <a:endParaRPr lang="en-US" altLang="zh-CN" sz="1700" b="0" i="0" dirty="0">
              <a:solidFill>
                <a:srgbClr val="3E3E3E"/>
              </a:solidFill>
              <a:effectLst/>
              <a:latin typeface="Palatino Linotype" panose="02040502050505030304" pitchFamily="18" charset="0"/>
            </a:endParaRPr>
          </a:p>
        </p:txBody>
      </p:sp>
      <p:pic>
        <p:nvPicPr>
          <p:cNvPr id="29" name="图片 28">
            <a:extLst>
              <a:ext uri="{FF2B5EF4-FFF2-40B4-BE49-F238E27FC236}">
                <a16:creationId xmlns:a16="http://schemas.microsoft.com/office/drawing/2014/main" xmlns="" id="{BB810FCA-F8DE-4D96-8538-C372D4373D65}"/>
              </a:ext>
            </a:extLst>
          </p:cNvPr>
          <p:cNvPicPr>
            <a:picLocks noChangeAspect="1"/>
          </p:cNvPicPr>
          <p:nvPr/>
        </p:nvPicPr>
        <p:blipFill>
          <a:blip r:embed="rId4" cstate="print"/>
          <a:stretch>
            <a:fillRect/>
          </a:stretch>
        </p:blipFill>
        <p:spPr>
          <a:xfrm>
            <a:off x="10532146" y="4755"/>
            <a:ext cx="1659855" cy="1261806"/>
          </a:xfrm>
          <a:prstGeom prst="rect">
            <a:avLst/>
          </a:prstGeom>
        </p:spPr>
      </p:pic>
      <p:pic>
        <p:nvPicPr>
          <p:cNvPr id="30" name="图片 29">
            <a:extLst>
              <a:ext uri="{FF2B5EF4-FFF2-40B4-BE49-F238E27FC236}">
                <a16:creationId xmlns:a16="http://schemas.microsoft.com/office/drawing/2014/main" xmlns="" id="{198D4F6C-D983-4661-A576-D0D981F56CE3}"/>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755" r="50852"/>
          <a:stretch/>
        </p:blipFill>
        <p:spPr>
          <a:xfrm>
            <a:off x="4686" y="-5723"/>
            <a:ext cx="1659855" cy="1244891"/>
          </a:xfrm>
          <a:prstGeom prst="rect">
            <a:avLst/>
          </a:prstGeom>
        </p:spPr>
      </p:pic>
    </p:spTree>
    <p:extLst>
      <p:ext uri="{BB962C8B-B14F-4D97-AF65-F5344CB8AC3E}">
        <p14:creationId xmlns:p14="http://schemas.microsoft.com/office/powerpoint/2010/main" xmlns="" val="243207748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6">
            <a:extLst>
              <a:ext uri="{FF2B5EF4-FFF2-40B4-BE49-F238E27FC236}">
                <a16:creationId xmlns:a16="http://schemas.microsoft.com/office/drawing/2014/main" xmlns="" id="{0D939369-F560-42BA-8072-1723C43A2475}"/>
              </a:ext>
            </a:extLst>
          </p:cNvPr>
          <p:cNvSpPr/>
          <p:nvPr/>
        </p:nvSpPr>
        <p:spPr>
          <a:xfrm>
            <a:off x="109093" y="1"/>
            <a:ext cx="12082907" cy="1242099"/>
          </a:xfrm>
          <a:prstGeom prst="rect">
            <a:avLst/>
          </a:prstGeom>
          <a:solidFill>
            <a:srgbClr val="0D4484"/>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Calibri" panose="020F0502020204030204"/>
            </a:endParaRPr>
          </a:p>
        </p:txBody>
      </p:sp>
      <p:sp>
        <p:nvSpPr>
          <p:cNvPr id="5" name="Title 23">
            <a:extLst>
              <a:ext uri="{FF2B5EF4-FFF2-40B4-BE49-F238E27FC236}">
                <a16:creationId xmlns:a16="http://schemas.microsoft.com/office/drawing/2014/main" xmlns="" id="{4D95C5BC-4870-41CA-9248-ADD145F96864}"/>
              </a:ext>
            </a:extLst>
          </p:cNvPr>
          <p:cNvSpPr txBox="1"/>
          <p:nvPr/>
        </p:nvSpPr>
        <p:spPr>
          <a:xfrm>
            <a:off x="2121091" y="262793"/>
            <a:ext cx="8058911" cy="714492"/>
          </a:xfrm>
          <a:prstGeom prst="rect">
            <a:avLst/>
          </a:prstGeom>
          <a:ln>
            <a:solidFill>
              <a:schemeClr val="bg1"/>
            </a:solidFill>
          </a:ln>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lvl="0" algn="ctr" defTabSz="913765">
              <a:lnSpc>
                <a:spcPct val="100000"/>
              </a:lnSpc>
              <a:spcBef>
                <a:spcPct val="50000"/>
              </a:spcBef>
            </a:pPr>
            <a:r>
              <a:rPr lang="zh-CN" altLang="en-US" sz="3600" b="1" dirty="0">
                <a:solidFill>
                  <a:schemeClr val="bg1"/>
                </a:solidFill>
                <a:latin typeface="宋体" panose="02010600030101010101" pitchFamily="2" charset="-122"/>
                <a:ea typeface="宋体" panose="02010600030101010101" pitchFamily="2" charset="-122"/>
                <a:cs typeface="+mn-cs"/>
              </a:rPr>
              <a:t>中国有色金属学报（英文版）</a:t>
            </a:r>
            <a:endParaRPr lang="en-US" altLang="zh-CN" sz="3600" b="1" dirty="0">
              <a:solidFill>
                <a:schemeClr val="bg1"/>
              </a:solidFill>
              <a:latin typeface="宋体" panose="02010600030101010101" pitchFamily="2" charset="-122"/>
              <a:ea typeface="宋体" panose="02010600030101010101" pitchFamily="2" charset="-122"/>
              <a:cs typeface="+mn-cs"/>
            </a:endParaRPr>
          </a:p>
        </p:txBody>
      </p:sp>
      <p:sp>
        <p:nvSpPr>
          <p:cNvPr id="7" name="文本框 6">
            <a:extLst>
              <a:ext uri="{FF2B5EF4-FFF2-40B4-BE49-F238E27FC236}">
                <a16:creationId xmlns:a16="http://schemas.microsoft.com/office/drawing/2014/main" xmlns="" id="{BFE28534-34BC-4915-B454-D5FF1566D034}"/>
              </a:ext>
            </a:extLst>
          </p:cNvPr>
          <p:cNvSpPr txBox="1"/>
          <p:nvPr/>
        </p:nvSpPr>
        <p:spPr>
          <a:xfrm>
            <a:off x="3062299" y="1622809"/>
            <a:ext cx="9129701" cy="3054682"/>
          </a:xfrm>
          <a:prstGeom prst="rect">
            <a:avLst/>
          </a:prstGeom>
          <a:noFill/>
        </p:spPr>
        <p:txBody>
          <a:bodyPr wrap="square" rtlCol="0">
            <a:spAutoFit/>
          </a:bodyPr>
          <a:lstStyle/>
          <a:p>
            <a:pPr marL="285750" indent="-285750">
              <a:lnSpc>
                <a:spcPts val="3300"/>
              </a:lnSpc>
              <a:buFont typeface="Wingdings" panose="05000000000000000000" pitchFamily="2" charset="2"/>
              <a:buChar char="l"/>
            </a:pPr>
            <a:r>
              <a:rPr lang="en-US" altLang="zh-CN" sz="1700" b="0" i="0" dirty="0">
                <a:solidFill>
                  <a:srgbClr val="3E3E3E"/>
                </a:solidFill>
                <a:effectLst/>
                <a:latin typeface="Palatino Linotype" panose="02040502050505030304" pitchFamily="18" charset="0"/>
              </a:rPr>
              <a:t>1991</a:t>
            </a:r>
            <a:r>
              <a:rPr lang="zh-CN" altLang="en-US" sz="1700" b="0" i="0" dirty="0">
                <a:solidFill>
                  <a:srgbClr val="3E3E3E"/>
                </a:solidFill>
                <a:effectLst/>
                <a:latin typeface="Palatino Linotype" panose="02040502050505030304" pitchFamily="18" charset="0"/>
              </a:rPr>
              <a:t>年创刊，主编黄伯云院士，月刊</a:t>
            </a:r>
            <a:endParaRPr lang="en-US" altLang="zh-CN" sz="1700" b="0" i="0" dirty="0">
              <a:solidFill>
                <a:srgbClr val="3E3E3E"/>
              </a:solidFill>
              <a:effectLst/>
              <a:latin typeface="Palatino Linotype" panose="02040502050505030304" pitchFamily="18" charset="0"/>
            </a:endParaRPr>
          </a:p>
          <a:p>
            <a:pPr marL="285750" indent="-285750">
              <a:lnSpc>
                <a:spcPts val="3300"/>
              </a:lnSpc>
              <a:buFont typeface="Wingdings" panose="05000000000000000000" pitchFamily="2" charset="2"/>
              <a:buChar char="l"/>
            </a:pPr>
            <a:r>
              <a:rPr lang="zh-CN" altLang="en-US" sz="1700" b="0" i="0" dirty="0">
                <a:solidFill>
                  <a:srgbClr val="3E3E3E"/>
                </a:solidFill>
                <a:effectLst/>
                <a:latin typeface="Palatino Linotype" panose="02040502050505030304" pitchFamily="18" charset="0"/>
              </a:rPr>
              <a:t>中国科协主管、中国有色金属学会主办</a:t>
            </a:r>
            <a:endParaRPr lang="en-US" altLang="zh-CN" sz="1700" b="0" i="0" dirty="0">
              <a:solidFill>
                <a:srgbClr val="3E3E3E"/>
              </a:solidFill>
              <a:effectLst/>
              <a:latin typeface="Palatino Linotype" panose="02040502050505030304" pitchFamily="18" charset="0"/>
            </a:endParaRPr>
          </a:p>
          <a:p>
            <a:pPr marL="285750" indent="-285750">
              <a:lnSpc>
                <a:spcPts val="3300"/>
              </a:lnSpc>
              <a:buFont typeface="Wingdings" panose="05000000000000000000" pitchFamily="2" charset="2"/>
              <a:buChar char="l"/>
            </a:pPr>
            <a:r>
              <a:rPr lang="zh-CN" altLang="en-US" sz="1700" b="0" i="0" dirty="0">
                <a:solidFill>
                  <a:srgbClr val="3E3E3E"/>
                </a:solidFill>
                <a:effectLst/>
                <a:latin typeface="Palatino Linotype" panose="02040502050505030304" pitchFamily="18" charset="0"/>
              </a:rPr>
              <a:t>爱思唯尔和</a:t>
            </a:r>
            <a:r>
              <a:rPr lang="zh-CN" altLang="en-US" sz="1700" b="0" i="0" dirty="0">
                <a:effectLst/>
                <a:latin typeface="Palatino Linotype" panose="02040502050505030304" pitchFamily="18" charset="0"/>
              </a:rPr>
              <a:t>科学出版社</a:t>
            </a:r>
            <a:r>
              <a:rPr lang="zh-CN" altLang="en-US" sz="1700" b="0" i="0" dirty="0">
                <a:solidFill>
                  <a:srgbClr val="3E3E3E"/>
                </a:solidFill>
                <a:effectLst/>
                <a:latin typeface="Palatino Linotype" panose="02040502050505030304" pitchFamily="18" charset="0"/>
              </a:rPr>
              <a:t>联合出版</a:t>
            </a:r>
            <a:endParaRPr lang="en-US" altLang="zh-CN" sz="1700" b="0" i="0" dirty="0">
              <a:solidFill>
                <a:srgbClr val="3E3E3E"/>
              </a:solidFill>
              <a:effectLst/>
              <a:latin typeface="Palatino Linotype" panose="02040502050505030304" pitchFamily="18" charset="0"/>
            </a:endParaRPr>
          </a:p>
          <a:p>
            <a:pPr marL="285750" indent="-285750">
              <a:lnSpc>
                <a:spcPts val="3300"/>
              </a:lnSpc>
              <a:buFont typeface="Wingdings" panose="05000000000000000000" pitchFamily="2" charset="2"/>
              <a:buChar char="l"/>
            </a:pPr>
            <a:r>
              <a:rPr lang="en-US" altLang="zh-CN" sz="1700" b="1" i="0" dirty="0">
                <a:solidFill>
                  <a:srgbClr val="3E3E3E"/>
                </a:solidFill>
                <a:effectLst/>
                <a:latin typeface="Palatino Linotype" panose="02040502050505030304" pitchFamily="18" charset="0"/>
              </a:rPr>
              <a:t>SCI</a:t>
            </a:r>
            <a:r>
              <a:rPr lang="zh-CN" altLang="en-US" sz="1700" b="1" i="0" dirty="0">
                <a:solidFill>
                  <a:srgbClr val="3E3E3E"/>
                </a:solidFill>
                <a:effectLst/>
                <a:latin typeface="Palatino Linotype" panose="02040502050505030304" pitchFamily="18" charset="0"/>
              </a:rPr>
              <a:t>、</a:t>
            </a:r>
            <a:r>
              <a:rPr lang="en-US" altLang="zh-CN" sz="1700" b="1" i="0" dirty="0">
                <a:solidFill>
                  <a:srgbClr val="3E3E3E"/>
                </a:solidFill>
                <a:effectLst/>
                <a:latin typeface="Palatino Linotype" panose="02040502050505030304" pitchFamily="18" charset="0"/>
              </a:rPr>
              <a:t>EI</a:t>
            </a:r>
            <a:r>
              <a:rPr lang="zh-CN" altLang="en-US" sz="1700" b="1" i="0" dirty="0">
                <a:solidFill>
                  <a:srgbClr val="3E3E3E"/>
                </a:solidFill>
                <a:effectLst/>
                <a:latin typeface="Palatino Linotype" panose="02040502050505030304" pitchFamily="18" charset="0"/>
              </a:rPr>
              <a:t>、</a:t>
            </a:r>
            <a:r>
              <a:rPr lang="en-US" altLang="zh-CN" sz="1700" b="1" i="0" dirty="0">
                <a:solidFill>
                  <a:srgbClr val="3E3E3E"/>
                </a:solidFill>
                <a:effectLst/>
                <a:latin typeface="Palatino Linotype" panose="02040502050505030304" pitchFamily="18" charset="0"/>
              </a:rPr>
              <a:t>Scopus</a:t>
            </a:r>
            <a:r>
              <a:rPr lang="zh-CN" altLang="en-US" sz="1700" b="1" i="0" dirty="0">
                <a:solidFill>
                  <a:srgbClr val="3E3E3E"/>
                </a:solidFill>
                <a:effectLst/>
                <a:latin typeface="Palatino Linotype" panose="02040502050505030304" pitchFamily="18" charset="0"/>
              </a:rPr>
              <a:t>、</a:t>
            </a:r>
            <a:r>
              <a:rPr lang="en-US" altLang="zh-CN" sz="1700" b="1" i="0" dirty="0">
                <a:solidFill>
                  <a:srgbClr val="3E3E3E"/>
                </a:solidFill>
                <a:effectLst/>
                <a:latin typeface="Palatino Linotype" panose="02040502050505030304" pitchFamily="18" charset="0"/>
              </a:rPr>
              <a:t>CSCD</a:t>
            </a:r>
            <a:r>
              <a:rPr lang="zh-CN" altLang="en-US" sz="1700" b="1" i="0" dirty="0">
                <a:solidFill>
                  <a:srgbClr val="3E3E3E"/>
                </a:solidFill>
                <a:effectLst/>
                <a:latin typeface="Palatino Linotype" panose="02040502050505030304" pitchFamily="18" charset="0"/>
              </a:rPr>
              <a:t>、</a:t>
            </a:r>
            <a:r>
              <a:rPr lang="en-US" altLang="zh-CN" sz="1700" b="1" i="0" dirty="0">
                <a:solidFill>
                  <a:srgbClr val="3E3E3E"/>
                </a:solidFill>
                <a:effectLst/>
                <a:latin typeface="Palatino Linotype" panose="02040502050505030304" pitchFamily="18" charset="0"/>
              </a:rPr>
              <a:t>CNKI</a:t>
            </a:r>
            <a:r>
              <a:rPr lang="zh-CN" altLang="en-US" sz="1700" b="1" i="0" dirty="0">
                <a:solidFill>
                  <a:srgbClr val="3E3E3E"/>
                </a:solidFill>
                <a:effectLst/>
                <a:latin typeface="Palatino Linotype" panose="02040502050505030304" pitchFamily="18" charset="0"/>
              </a:rPr>
              <a:t>等源期刊</a:t>
            </a:r>
            <a:endParaRPr lang="en-US" altLang="zh-CN" sz="1700" b="1" i="0" dirty="0">
              <a:solidFill>
                <a:srgbClr val="3E3E3E"/>
              </a:solidFill>
              <a:effectLst/>
              <a:latin typeface="Palatino Linotype" panose="02040502050505030304" pitchFamily="18" charset="0"/>
            </a:endParaRPr>
          </a:p>
          <a:p>
            <a:pPr marL="285750" indent="-285750">
              <a:lnSpc>
                <a:spcPts val="3300"/>
              </a:lnSpc>
              <a:buFont typeface="Wingdings" panose="05000000000000000000" pitchFamily="2" charset="2"/>
              <a:buChar char="l"/>
            </a:pPr>
            <a:r>
              <a:rPr lang="en-US" altLang="zh-CN" sz="1700" i="0" dirty="0">
                <a:solidFill>
                  <a:srgbClr val="3E3E3E"/>
                </a:solidFill>
                <a:effectLst/>
                <a:latin typeface="Palatino Linotype" panose="02040502050505030304" pitchFamily="18" charset="0"/>
              </a:rPr>
              <a:t>2021</a:t>
            </a:r>
            <a:r>
              <a:rPr lang="zh-CN" altLang="en-US" sz="1700" i="0" dirty="0">
                <a:solidFill>
                  <a:srgbClr val="3E3E3E"/>
                </a:solidFill>
                <a:effectLst/>
                <a:latin typeface="Palatino Linotype" panose="02040502050505030304" pitchFamily="18" charset="0"/>
              </a:rPr>
              <a:t>年，</a:t>
            </a:r>
            <a:r>
              <a:rPr lang="en-US" altLang="zh-CN" sz="1700" b="1" i="0" dirty="0">
                <a:solidFill>
                  <a:srgbClr val="3E3E3E"/>
                </a:solidFill>
                <a:effectLst/>
                <a:latin typeface="Palatino Linotype" panose="02040502050505030304" pitchFamily="18" charset="0"/>
              </a:rPr>
              <a:t>IF </a:t>
            </a:r>
            <a:r>
              <a:rPr lang="en-US" altLang="zh-CN" sz="1700" b="1" dirty="0">
                <a:solidFill>
                  <a:srgbClr val="3E3E3E"/>
                </a:solidFill>
                <a:latin typeface="Palatino Linotype" panose="02040502050505030304" pitchFamily="18" charset="0"/>
              </a:rPr>
              <a:t>2.917 (</a:t>
            </a:r>
            <a:r>
              <a:rPr lang="en-US" altLang="zh-CN" sz="1700" dirty="0">
                <a:solidFill>
                  <a:srgbClr val="3E3E3E"/>
                </a:solidFill>
                <a:latin typeface="Palatino Linotype" panose="02040502050505030304" pitchFamily="18" charset="0"/>
              </a:rPr>
              <a:t>JCR </a:t>
            </a:r>
            <a:r>
              <a:rPr lang="en-US" altLang="zh-CN" sz="1700" b="1" dirty="0">
                <a:solidFill>
                  <a:srgbClr val="3E3E3E"/>
                </a:solidFill>
                <a:latin typeface="Palatino Linotype" panose="02040502050505030304" pitchFamily="18" charset="0"/>
              </a:rPr>
              <a:t>Q1</a:t>
            </a:r>
            <a:r>
              <a:rPr lang="zh-CN" altLang="en-US" sz="1700" b="1" dirty="0">
                <a:solidFill>
                  <a:srgbClr val="3E3E3E"/>
                </a:solidFill>
                <a:latin typeface="Palatino Linotype" panose="02040502050505030304" pitchFamily="18" charset="0"/>
              </a:rPr>
              <a:t>区</a:t>
            </a:r>
            <a:r>
              <a:rPr lang="en-US" altLang="zh-CN" sz="1700" b="1" dirty="0">
                <a:solidFill>
                  <a:srgbClr val="3E3E3E"/>
                </a:solidFill>
                <a:latin typeface="Palatino Linotype" panose="02040502050505030304" pitchFamily="18" charset="0"/>
              </a:rPr>
              <a:t>)</a:t>
            </a:r>
            <a:r>
              <a:rPr lang="zh-CN" altLang="en-US" sz="1700" b="1" dirty="0">
                <a:solidFill>
                  <a:srgbClr val="3E3E3E"/>
                </a:solidFill>
                <a:latin typeface="Palatino Linotype" panose="02040502050505030304" pitchFamily="18" charset="0"/>
              </a:rPr>
              <a:t>，</a:t>
            </a:r>
            <a:r>
              <a:rPr lang="en-US" altLang="zh-CN" sz="1700" b="1" dirty="0">
                <a:solidFill>
                  <a:srgbClr val="3E3E3E"/>
                </a:solidFill>
                <a:latin typeface="Palatino Linotype" panose="02040502050505030304" pitchFamily="18" charset="0"/>
              </a:rPr>
              <a:t>5</a:t>
            </a:r>
            <a:r>
              <a:rPr lang="zh-CN" altLang="en-US" sz="1700" b="1" dirty="0">
                <a:solidFill>
                  <a:srgbClr val="3E3E3E"/>
                </a:solidFill>
                <a:latin typeface="Palatino Linotype" panose="02040502050505030304" pitchFamily="18" charset="0"/>
              </a:rPr>
              <a:t>年</a:t>
            </a:r>
            <a:r>
              <a:rPr lang="en-US" altLang="zh-CN" sz="1700" b="1" dirty="0">
                <a:solidFill>
                  <a:srgbClr val="3E3E3E"/>
                </a:solidFill>
                <a:latin typeface="Palatino Linotype" panose="02040502050505030304" pitchFamily="18" charset="0"/>
              </a:rPr>
              <a:t>IF 3.048</a:t>
            </a:r>
            <a:r>
              <a:rPr lang="zh-CN" altLang="en-US" sz="1700" b="1" dirty="0">
                <a:solidFill>
                  <a:srgbClr val="3E3E3E"/>
                </a:solidFill>
                <a:latin typeface="Palatino Linotype" panose="02040502050505030304" pitchFamily="18" charset="0"/>
              </a:rPr>
              <a:t>，总被引频次</a:t>
            </a:r>
            <a:r>
              <a:rPr lang="en-US" altLang="zh-CN" sz="1700" b="1" dirty="0">
                <a:solidFill>
                  <a:srgbClr val="3E3E3E"/>
                </a:solidFill>
                <a:latin typeface="Palatino Linotype" panose="02040502050505030304" pitchFamily="18" charset="0"/>
              </a:rPr>
              <a:t>13172</a:t>
            </a:r>
            <a:r>
              <a:rPr lang="zh-CN" altLang="en-US" sz="1700" b="1" dirty="0">
                <a:solidFill>
                  <a:srgbClr val="3E3E3E"/>
                </a:solidFill>
                <a:latin typeface="Palatino Linotype" panose="02040502050505030304" pitchFamily="18" charset="0"/>
              </a:rPr>
              <a:t>次</a:t>
            </a:r>
            <a:endParaRPr lang="en-US" altLang="zh-CN" sz="1700" b="1" dirty="0">
              <a:solidFill>
                <a:srgbClr val="3E3E3E"/>
              </a:solidFill>
              <a:latin typeface="Palatino Linotype" panose="02040502050505030304" pitchFamily="18" charset="0"/>
            </a:endParaRPr>
          </a:p>
          <a:p>
            <a:pPr marL="285750" indent="-285750">
              <a:lnSpc>
                <a:spcPts val="3300"/>
              </a:lnSpc>
              <a:buFont typeface="Wingdings" panose="05000000000000000000" pitchFamily="2" charset="2"/>
              <a:buChar char="l"/>
            </a:pPr>
            <a:r>
              <a:rPr lang="zh-CN" altLang="en-US" sz="1700" b="0" i="0" dirty="0">
                <a:effectLst/>
                <a:latin typeface="Palatino Linotype" panose="02040502050505030304" pitchFamily="18" charset="0"/>
              </a:rPr>
              <a:t>中国科协等七部委“</a:t>
            </a:r>
            <a:r>
              <a:rPr lang="zh-CN" altLang="en-US" sz="1700" b="0" i="0" dirty="0">
                <a:solidFill>
                  <a:srgbClr val="3E3E3E"/>
                </a:solidFill>
                <a:effectLst/>
                <a:latin typeface="Palatino Linotype" panose="02040502050505030304" pitchFamily="18" charset="0"/>
              </a:rPr>
              <a:t>中国科技期刊卓越行动计划</a:t>
            </a:r>
            <a:r>
              <a:rPr lang="en-US" altLang="zh-CN" sz="1700" b="0" i="0" dirty="0">
                <a:solidFill>
                  <a:srgbClr val="3E3E3E"/>
                </a:solidFill>
                <a:effectLst/>
                <a:latin typeface="Palatino Linotype" panose="02040502050505030304" pitchFamily="18" charset="0"/>
              </a:rPr>
              <a:t>—</a:t>
            </a:r>
            <a:r>
              <a:rPr lang="zh-CN" altLang="en-US" sz="1700" b="0" i="0" dirty="0">
                <a:solidFill>
                  <a:srgbClr val="3E3E3E"/>
                </a:solidFill>
                <a:effectLst/>
                <a:latin typeface="Palatino Linotype" panose="02040502050505030304" pitchFamily="18" charset="0"/>
              </a:rPr>
              <a:t>重点期刊</a:t>
            </a:r>
            <a:r>
              <a:rPr lang="zh-CN" altLang="en-US" sz="1700" b="0" i="0" dirty="0">
                <a:effectLst/>
                <a:latin typeface="Palatino Linotype" panose="02040502050505030304" pitchFamily="18" charset="0"/>
              </a:rPr>
              <a:t>”</a:t>
            </a:r>
            <a:endParaRPr lang="en-US" altLang="zh-CN" sz="1700" b="0" i="0" dirty="0">
              <a:solidFill>
                <a:srgbClr val="3E3E3E"/>
              </a:solidFill>
              <a:effectLst/>
              <a:latin typeface="Palatino Linotype" panose="02040502050505030304" pitchFamily="18" charset="0"/>
            </a:endParaRPr>
          </a:p>
          <a:p>
            <a:pPr marL="285750" indent="-285750">
              <a:lnSpc>
                <a:spcPts val="3300"/>
              </a:lnSpc>
              <a:buFont typeface="Wingdings" panose="05000000000000000000" pitchFamily="2" charset="2"/>
              <a:buChar char="l"/>
            </a:pPr>
            <a:r>
              <a:rPr lang="zh-CN" altLang="en-US" sz="1700" b="0" i="0" dirty="0">
                <a:solidFill>
                  <a:srgbClr val="3E3E3E"/>
                </a:solidFill>
                <a:effectLst/>
                <a:latin typeface="Palatino Linotype" panose="02040502050505030304" pitchFamily="18" charset="0"/>
              </a:rPr>
              <a:t>“有色金属领域和金属材料领域高质量科技期刊分级目录” </a:t>
            </a:r>
            <a:r>
              <a:rPr lang="en-US" altLang="zh-CN" sz="1700" i="0" dirty="0">
                <a:solidFill>
                  <a:srgbClr val="3E3E3E"/>
                </a:solidFill>
                <a:effectLst/>
                <a:latin typeface="Palatino Linotype" panose="02040502050505030304" pitchFamily="18" charset="0"/>
              </a:rPr>
              <a:t>T1</a:t>
            </a:r>
            <a:r>
              <a:rPr lang="zh-CN" altLang="en-US" sz="1700" i="0" dirty="0">
                <a:solidFill>
                  <a:srgbClr val="3E3E3E"/>
                </a:solidFill>
                <a:effectLst/>
                <a:latin typeface="Palatino Linotype" panose="02040502050505030304" pitchFamily="18" charset="0"/>
              </a:rPr>
              <a:t>级别</a:t>
            </a:r>
            <a:endParaRPr lang="en-US" altLang="zh-CN" sz="1700" i="0" dirty="0">
              <a:solidFill>
                <a:srgbClr val="3E3E3E"/>
              </a:solidFill>
              <a:effectLst/>
              <a:latin typeface="Palatino Linotype" panose="02040502050505030304" pitchFamily="18" charset="0"/>
            </a:endParaRPr>
          </a:p>
        </p:txBody>
      </p:sp>
      <p:pic>
        <p:nvPicPr>
          <p:cNvPr id="8" name="图片 7">
            <a:extLst>
              <a:ext uri="{FF2B5EF4-FFF2-40B4-BE49-F238E27FC236}">
                <a16:creationId xmlns:a16="http://schemas.microsoft.com/office/drawing/2014/main" xmlns="" id="{829A4A00-80F6-498E-840E-2E1BEA217546}"/>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47187" r="2515"/>
          <a:stretch/>
        </p:blipFill>
        <p:spPr>
          <a:xfrm>
            <a:off x="1" y="9220"/>
            <a:ext cx="1742940" cy="1257685"/>
          </a:xfrm>
          <a:prstGeom prst="rect">
            <a:avLst/>
          </a:prstGeom>
        </p:spPr>
      </p:pic>
      <p:sp>
        <p:nvSpPr>
          <p:cNvPr id="9" name="Rectangle 23">
            <a:extLst>
              <a:ext uri="{FF2B5EF4-FFF2-40B4-BE49-F238E27FC236}">
                <a16:creationId xmlns:a16="http://schemas.microsoft.com/office/drawing/2014/main" xmlns="" id="{2F4A8FCC-1C7B-43F4-83E3-DD7AB18F2BE6}"/>
              </a:ext>
            </a:extLst>
          </p:cNvPr>
          <p:cNvSpPr/>
          <p:nvPr/>
        </p:nvSpPr>
        <p:spPr>
          <a:xfrm>
            <a:off x="8521906" y="5219044"/>
            <a:ext cx="3484404" cy="128973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10" name="TextBox 32">
            <a:extLst>
              <a:ext uri="{FF2B5EF4-FFF2-40B4-BE49-F238E27FC236}">
                <a16:creationId xmlns:a16="http://schemas.microsoft.com/office/drawing/2014/main" xmlns="" id="{8CBF5436-317A-4A00-AEF4-AF3C15FEA883}"/>
              </a:ext>
            </a:extLst>
          </p:cNvPr>
          <p:cNvSpPr txBox="1"/>
          <p:nvPr/>
        </p:nvSpPr>
        <p:spPr>
          <a:xfrm>
            <a:off x="8893378" y="5297863"/>
            <a:ext cx="3115733" cy="410433"/>
          </a:xfrm>
          <a:prstGeom prst="rect">
            <a:avLst/>
          </a:prstGeom>
          <a:noFill/>
        </p:spPr>
        <p:txBody>
          <a:bodyPr wrap="square" lIns="121920" tIns="60960" rIns="121920" bIns="60960" rtlCol="0">
            <a:spAutoFit/>
          </a:bodyPr>
          <a:lstStyle/>
          <a:p>
            <a:pPr defTabSz="914400"/>
            <a:r>
              <a:rPr lang="zh-CN" altLang="en-US" b="1" dirty="0">
                <a:solidFill>
                  <a:srgbClr val="595959"/>
                </a:solidFill>
                <a:latin typeface="Calibri" panose="020F0502020204030204"/>
              </a:rPr>
              <a:t>期刊主页</a:t>
            </a:r>
            <a:endParaRPr lang="en-US" b="1" dirty="0">
              <a:solidFill>
                <a:srgbClr val="595959"/>
              </a:solidFill>
              <a:latin typeface="Calibri" panose="020F0502020204030204"/>
            </a:endParaRPr>
          </a:p>
        </p:txBody>
      </p:sp>
      <p:sp>
        <p:nvSpPr>
          <p:cNvPr id="11" name="Freeform 215">
            <a:extLst>
              <a:ext uri="{FF2B5EF4-FFF2-40B4-BE49-F238E27FC236}">
                <a16:creationId xmlns:a16="http://schemas.microsoft.com/office/drawing/2014/main" xmlns="" id="{AE7EBFA4-0C13-4FB0-A4A8-D5F74148DF54}"/>
              </a:ext>
            </a:extLst>
          </p:cNvPr>
          <p:cNvSpPr>
            <a:spLocks noEditPoints="1"/>
          </p:cNvSpPr>
          <p:nvPr/>
        </p:nvSpPr>
        <p:spPr bwMode="auto">
          <a:xfrm>
            <a:off x="8583974" y="5756741"/>
            <a:ext cx="431205" cy="299597"/>
          </a:xfrm>
          <a:custGeom>
            <a:avLst/>
            <a:gdLst>
              <a:gd name="T0" fmla="*/ 349 w 425"/>
              <a:gd name="T1" fmla="*/ 205 h 425"/>
              <a:gd name="T2" fmla="*/ 242 w 425"/>
              <a:gd name="T3" fmla="*/ 206 h 425"/>
              <a:gd name="T4" fmla="*/ 242 w 425"/>
              <a:gd name="T5" fmla="*/ 129 h 425"/>
              <a:gd name="T6" fmla="*/ 167 w 425"/>
              <a:gd name="T7" fmla="*/ 22 h 425"/>
              <a:gd name="T8" fmla="*/ 60 w 425"/>
              <a:gd name="T9" fmla="*/ 22 h 425"/>
              <a:gd name="T10" fmla="*/ 0 w 425"/>
              <a:gd name="T11" fmla="*/ 113 h 425"/>
              <a:gd name="T12" fmla="*/ 76 w 425"/>
              <a:gd name="T13" fmla="*/ 220 h 425"/>
              <a:gd name="T14" fmla="*/ 184 w 425"/>
              <a:gd name="T15" fmla="*/ 219 h 425"/>
              <a:gd name="T16" fmla="*/ 184 w 425"/>
              <a:gd name="T17" fmla="*/ 296 h 425"/>
              <a:gd name="T18" fmla="*/ 259 w 425"/>
              <a:gd name="T19" fmla="*/ 403 h 425"/>
              <a:gd name="T20" fmla="*/ 365 w 425"/>
              <a:gd name="T21" fmla="*/ 404 h 425"/>
              <a:gd name="T22" fmla="*/ 425 w 425"/>
              <a:gd name="T23" fmla="*/ 313 h 425"/>
              <a:gd name="T24" fmla="*/ 184 w 425"/>
              <a:gd name="T25" fmla="*/ 148 h 425"/>
              <a:gd name="T26" fmla="*/ 173 w 425"/>
              <a:gd name="T27" fmla="*/ 138 h 425"/>
              <a:gd name="T28" fmla="*/ 162 w 425"/>
              <a:gd name="T29" fmla="*/ 130 h 425"/>
              <a:gd name="T30" fmla="*/ 137 w 425"/>
              <a:gd name="T31" fmla="*/ 137 h 425"/>
              <a:gd name="T32" fmla="*/ 130 w 425"/>
              <a:gd name="T33" fmla="*/ 162 h 425"/>
              <a:gd name="T34" fmla="*/ 138 w 425"/>
              <a:gd name="T35" fmla="*/ 173 h 425"/>
              <a:gd name="T36" fmla="*/ 148 w 425"/>
              <a:gd name="T37" fmla="*/ 184 h 425"/>
              <a:gd name="T38" fmla="*/ 112 w 425"/>
              <a:gd name="T39" fmla="*/ 185 h 425"/>
              <a:gd name="T40" fmla="*/ 50 w 425"/>
              <a:gd name="T41" fmla="*/ 113 h 425"/>
              <a:gd name="T42" fmla="*/ 96 w 425"/>
              <a:gd name="T43" fmla="*/ 57 h 425"/>
              <a:gd name="T44" fmla="*/ 131 w 425"/>
              <a:gd name="T45" fmla="*/ 57 h 425"/>
              <a:gd name="T46" fmla="*/ 192 w 425"/>
              <a:gd name="T47" fmla="*/ 129 h 425"/>
              <a:gd name="T48" fmla="*/ 368 w 425"/>
              <a:gd name="T49" fmla="*/ 330 h 425"/>
              <a:gd name="T50" fmla="*/ 312 w 425"/>
              <a:gd name="T51" fmla="*/ 375 h 425"/>
              <a:gd name="T52" fmla="*/ 241 w 425"/>
              <a:gd name="T53" fmla="*/ 314 h 425"/>
              <a:gd name="T54" fmla="*/ 242 w 425"/>
              <a:gd name="T55" fmla="*/ 277 h 425"/>
              <a:gd name="T56" fmla="*/ 252 w 425"/>
              <a:gd name="T57" fmla="*/ 288 h 425"/>
              <a:gd name="T58" fmla="*/ 264 w 425"/>
              <a:gd name="T59" fmla="*/ 295 h 425"/>
              <a:gd name="T60" fmla="*/ 289 w 425"/>
              <a:gd name="T61" fmla="*/ 289 h 425"/>
              <a:gd name="T62" fmla="*/ 295 w 425"/>
              <a:gd name="T63" fmla="*/ 264 h 425"/>
              <a:gd name="T64" fmla="*/ 288 w 425"/>
              <a:gd name="T65" fmla="*/ 252 h 425"/>
              <a:gd name="T66" fmla="*/ 277 w 425"/>
              <a:gd name="T67" fmla="*/ 242 h 425"/>
              <a:gd name="T68" fmla="*/ 314 w 425"/>
              <a:gd name="T69" fmla="*/ 241 h 425"/>
              <a:gd name="T70" fmla="*/ 375 w 425"/>
              <a:gd name="T71" fmla="*/ 313 h 425"/>
              <a:gd name="T72" fmla="*/ 368 w 425"/>
              <a:gd name="T73" fmla="*/ 33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5" h="425">
                <a:moveTo>
                  <a:pt x="404" y="260"/>
                </a:moveTo>
                <a:cubicBezTo>
                  <a:pt x="349" y="205"/>
                  <a:pt x="349" y="205"/>
                  <a:pt x="349" y="205"/>
                </a:cubicBezTo>
                <a:cubicBezTo>
                  <a:pt x="335" y="191"/>
                  <a:pt x="317" y="184"/>
                  <a:pt x="296" y="184"/>
                </a:cubicBezTo>
                <a:cubicBezTo>
                  <a:pt x="275" y="184"/>
                  <a:pt x="257" y="191"/>
                  <a:pt x="242" y="206"/>
                </a:cubicBezTo>
                <a:cubicBezTo>
                  <a:pt x="219" y="184"/>
                  <a:pt x="219" y="184"/>
                  <a:pt x="219" y="184"/>
                </a:cubicBezTo>
                <a:cubicBezTo>
                  <a:pt x="234" y="169"/>
                  <a:pt x="242" y="150"/>
                  <a:pt x="242" y="129"/>
                </a:cubicBezTo>
                <a:cubicBezTo>
                  <a:pt x="242" y="108"/>
                  <a:pt x="235" y="91"/>
                  <a:pt x="220" y="76"/>
                </a:cubicBezTo>
                <a:cubicBezTo>
                  <a:pt x="167" y="22"/>
                  <a:pt x="167" y="22"/>
                  <a:pt x="167" y="22"/>
                </a:cubicBezTo>
                <a:cubicBezTo>
                  <a:pt x="152" y="7"/>
                  <a:pt x="134" y="0"/>
                  <a:pt x="113" y="0"/>
                </a:cubicBezTo>
                <a:cubicBezTo>
                  <a:pt x="93" y="0"/>
                  <a:pt x="75" y="7"/>
                  <a:pt x="60" y="22"/>
                </a:cubicBezTo>
                <a:cubicBezTo>
                  <a:pt x="22" y="60"/>
                  <a:pt x="22" y="60"/>
                  <a:pt x="22" y="60"/>
                </a:cubicBezTo>
                <a:cubicBezTo>
                  <a:pt x="7" y="74"/>
                  <a:pt x="0" y="92"/>
                  <a:pt x="0" y="113"/>
                </a:cubicBezTo>
                <a:cubicBezTo>
                  <a:pt x="0" y="133"/>
                  <a:pt x="7" y="151"/>
                  <a:pt x="22" y="166"/>
                </a:cubicBezTo>
                <a:cubicBezTo>
                  <a:pt x="76" y="220"/>
                  <a:pt x="76" y="220"/>
                  <a:pt x="76" y="220"/>
                </a:cubicBezTo>
                <a:cubicBezTo>
                  <a:pt x="91" y="235"/>
                  <a:pt x="108" y="242"/>
                  <a:pt x="129" y="242"/>
                </a:cubicBezTo>
                <a:cubicBezTo>
                  <a:pt x="151" y="242"/>
                  <a:pt x="169" y="234"/>
                  <a:pt x="184" y="219"/>
                </a:cubicBezTo>
                <a:cubicBezTo>
                  <a:pt x="206" y="242"/>
                  <a:pt x="206" y="242"/>
                  <a:pt x="206" y="242"/>
                </a:cubicBezTo>
                <a:cubicBezTo>
                  <a:pt x="191" y="257"/>
                  <a:pt x="184" y="275"/>
                  <a:pt x="184" y="296"/>
                </a:cubicBezTo>
                <a:cubicBezTo>
                  <a:pt x="184" y="317"/>
                  <a:pt x="191" y="335"/>
                  <a:pt x="205" y="349"/>
                </a:cubicBezTo>
                <a:cubicBezTo>
                  <a:pt x="259" y="403"/>
                  <a:pt x="259" y="403"/>
                  <a:pt x="259" y="403"/>
                </a:cubicBezTo>
                <a:cubicBezTo>
                  <a:pt x="273" y="418"/>
                  <a:pt x="291" y="425"/>
                  <a:pt x="312" y="425"/>
                </a:cubicBezTo>
                <a:cubicBezTo>
                  <a:pt x="333" y="425"/>
                  <a:pt x="351" y="418"/>
                  <a:pt x="365" y="404"/>
                </a:cubicBezTo>
                <a:cubicBezTo>
                  <a:pt x="403" y="366"/>
                  <a:pt x="403" y="366"/>
                  <a:pt x="403" y="366"/>
                </a:cubicBezTo>
                <a:cubicBezTo>
                  <a:pt x="418" y="351"/>
                  <a:pt x="425" y="334"/>
                  <a:pt x="425" y="313"/>
                </a:cubicBezTo>
                <a:cubicBezTo>
                  <a:pt x="425" y="292"/>
                  <a:pt x="418" y="274"/>
                  <a:pt x="404" y="260"/>
                </a:cubicBezTo>
                <a:close/>
                <a:moveTo>
                  <a:pt x="184" y="148"/>
                </a:moveTo>
                <a:cubicBezTo>
                  <a:pt x="183" y="148"/>
                  <a:pt x="181" y="146"/>
                  <a:pt x="179" y="143"/>
                </a:cubicBezTo>
                <a:cubicBezTo>
                  <a:pt x="176" y="140"/>
                  <a:pt x="174" y="138"/>
                  <a:pt x="173" y="138"/>
                </a:cubicBezTo>
                <a:cubicBezTo>
                  <a:pt x="172" y="137"/>
                  <a:pt x="170" y="135"/>
                  <a:pt x="168" y="134"/>
                </a:cubicBezTo>
                <a:cubicBezTo>
                  <a:pt x="166" y="132"/>
                  <a:pt x="164" y="131"/>
                  <a:pt x="162" y="130"/>
                </a:cubicBezTo>
                <a:cubicBezTo>
                  <a:pt x="159" y="130"/>
                  <a:pt x="157" y="129"/>
                  <a:pt x="154" y="129"/>
                </a:cubicBezTo>
                <a:cubicBezTo>
                  <a:pt x="147" y="129"/>
                  <a:pt x="141" y="132"/>
                  <a:pt x="137" y="137"/>
                </a:cubicBezTo>
                <a:cubicBezTo>
                  <a:pt x="132" y="141"/>
                  <a:pt x="129" y="147"/>
                  <a:pt x="129" y="154"/>
                </a:cubicBezTo>
                <a:cubicBezTo>
                  <a:pt x="129" y="157"/>
                  <a:pt x="130" y="159"/>
                  <a:pt x="130" y="162"/>
                </a:cubicBezTo>
                <a:cubicBezTo>
                  <a:pt x="131" y="164"/>
                  <a:pt x="132" y="166"/>
                  <a:pt x="134" y="168"/>
                </a:cubicBezTo>
                <a:cubicBezTo>
                  <a:pt x="135" y="170"/>
                  <a:pt x="137" y="172"/>
                  <a:pt x="138" y="173"/>
                </a:cubicBezTo>
                <a:cubicBezTo>
                  <a:pt x="138" y="174"/>
                  <a:pt x="140" y="176"/>
                  <a:pt x="143" y="179"/>
                </a:cubicBezTo>
                <a:cubicBezTo>
                  <a:pt x="146" y="181"/>
                  <a:pt x="148" y="183"/>
                  <a:pt x="148" y="184"/>
                </a:cubicBezTo>
                <a:cubicBezTo>
                  <a:pt x="143" y="189"/>
                  <a:pt x="137" y="192"/>
                  <a:pt x="129" y="192"/>
                </a:cubicBezTo>
                <a:cubicBezTo>
                  <a:pt x="122" y="192"/>
                  <a:pt x="116" y="189"/>
                  <a:pt x="112" y="185"/>
                </a:cubicBezTo>
                <a:cubicBezTo>
                  <a:pt x="57" y="130"/>
                  <a:pt x="57" y="130"/>
                  <a:pt x="57" y="130"/>
                </a:cubicBezTo>
                <a:cubicBezTo>
                  <a:pt x="53" y="125"/>
                  <a:pt x="50" y="120"/>
                  <a:pt x="50" y="113"/>
                </a:cubicBezTo>
                <a:cubicBezTo>
                  <a:pt x="50" y="106"/>
                  <a:pt x="52" y="100"/>
                  <a:pt x="57" y="95"/>
                </a:cubicBezTo>
                <a:cubicBezTo>
                  <a:pt x="96" y="57"/>
                  <a:pt x="96" y="57"/>
                  <a:pt x="96" y="57"/>
                </a:cubicBezTo>
                <a:cubicBezTo>
                  <a:pt x="101" y="52"/>
                  <a:pt x="107" y="50"/>
                  <a:pt x="113" y="50"/>
                </a:cubicBezTo>
                <a:cubicBezTo>
                  <a:pt x="120" y="50"/>
                  <a:pt x="126" y="52"/>
                  <a:pt x="131" y="57"/>
                </a:cubicBezTo>
                <a:cubicBezTo>
                  <a:pt x="185" y="111"/>
                  <a:pt x="185" y="111"/>
                  <a:pt x="185" y="111"/>
                </a:cubicBezTo>
                <a:cubicBezTo>
                  <a:pt x="190" y="116"/>
                  <a:pt x="192" y="122"/>
                  <a:pt x="192" y="129"/>
                </a:cubicBezTo>
                <a:cubicBezTo>
                  <a:pt x="192" y="136"/>
                  <a:pt x="189" y="143"/>
                  <a:pt x="184" y="148"/>
                </a:cubicBezTo>
                <a:close/>
                <a:moveTo>
                  <a:pt x="368" y="330"/>
                </a:moveTo>
                <a:cubicBezTo>
                  <a:pt x="330" y="368"/>
                  <a:pt x="330" y="368"/>
                  <a:pt x="330" y="368"/>
                </a:cubicBezTo>
                <a:cubicBezTo>
                  <a:pt x="325" y="373"/>
                  <a:pt x="319" y="375"/>
                  <a:pt x="312" y="375"/>
                </a:cubicBezTo>
                <a:cubicBezTo>
                  <a:pt x="305" y="375"/>
                  <a:pt x="299" y="373"/>
                  <a:pt x="294" y="368"/>
                </a:cubicBezTo>
                <a:cubicBezTo>
                  <a:pt x="241" y="314"/>
                  <a:pt x="241" y="314"/>
                  <a:pt x="241" y="314"/>
                </a:cubicBezTo>
                <a:cubicBezTo>
                  <a:pt x="236" y="309"/>
                  <a:pt x="233" y="303"/>
                  <a:pt x="233" y="296"/>
                </a:cubicBezTo>
                <a:cubicBezTo>
                  <a:pt x="233" y="289"/>
                  <a:pt x="236" y="283"/>
                  <a:pt x="242" y="277"/>
                </a:cubicBezTo>
                <a:cubicBezTo>
                  <a:pt x="242" y="278"/>
                  <a:pt x="244" y="280"/>
                  <a:pt x="247" y="282"/>
                </a:cubicBezTo>
                <a:cubicBezTo>
                  <a:pt x="249" y="285"/>
                  <a:pt x="251" y="287"/>
                  <a:pt x="252" y="288"/>
                </a:cubicBezTo>
                <a:cubicBezTo>
                  <a:pt x="253" y="289"/>
                  <a:pt x="255" y="290"/>
                  <a:pt x="257" y="292"/>
                </a:cubicBezTo>
                <a:cubicBezTo>
                  <a:pt x="260" y="294"/>
                  <a:pt x="262" y="295"/>
                  <a:pt x="264" y="295"/>
                </a:cubicBezTo>
                <a:cubicBezTo>
                  <a:pt x="266" y="296"/>
                  <a:pt x="269" y="296"/>
                  <a:pt x="271" y="296"/>
                </a:cubicBezTo>
                <a:cubicBezTo>
                  <a:pt x="278" y="296"/>
                  <a:pt x="284" y="294"/>
                  <a:pt x="289" y="289"/>
                </a:cubicBezTo>
                <a:cubicBezTo>
                  <a:pt x="294" y="284"/>
                  <a:pt x="296" y="278"/>
                  <a:pt x="296" y="271"/>
                </a:cubicBezTo>
                <a:cubicBezTo>
                  <a:pt x="296" y="269"/>
                  <a:pt x="296" y="266"/>
                  <a:pt x="295" y="264"/>
                </a:cubicBezTo>
                <a:cubicBezTo>
                  <a:pt x="295" y="262"/>
                  <a:pt x="294" y="260"/>
                  <a:pt x="292" y="257"/>
                </a:cubicBezTo>
                <a:cubicBezTo>
                  <a:pt x="290" y="255"/>
                  <a:pt x="289" y="253"/>
                  <a:pt x="288" y="252"/>
                </a:cubicBezTo>
                <a:cubicBezTo>
                  <a:pt x="287" y="251"/>
                  <a:pt x="285" y="249"/>
                  <a:pt x="282" y="247"/>
                </a:cubicBezTo>
                <a:cubicBezTo>
                  <a:pt x="280" y="244"/>
                  <a:pt x="278" y="242"/>
                  <a:pt x="277" y="242"/>
                </a:cubicBezTo>
                <a:cubicBezTo>
                  <a:pt x="283" y="236"/>
                  <a:pt x="289" y="234"/>
                  <a:pt x="296" y="234"/>
                </a:cubicBezTo>
                <a:cubicBezTo>
                  <a:pt x="303" y="234"/>
                  <a:pt x="309" y="236"/>
                  <a:pt x="314" y="241"/>
                </a:cubicBezTo>
                <a:cubicBezTo>
                  <a:pt x="368" y="295"/>
                  <a:pt x="368" y="295"/>
                  <a:pt x="368" y="295"/>
                </a:cubicBezTo>
                <a:cubicBezTo>
                  <a:pt x="373" y="300"/>
                  <a:pt x="375" y="306"/>
                  <a:pt x="375" y="313"/>
                </a:cubicBezTo>
                <a:cubicBezTo>
                  <a:pt x="375" y="320"/>
                  <a:pt x="373" y="325"/>
                  <a:pt x="368" y="330"/>
                </a:cubicBezTo>
                <a:close/>
                <a:moveTo>
                  <a:pt x="368" y="330"/>
                </a:moveTo>
                <a:cubicBezTo>
                  <a:pt x="368" y="330"/>
                  <a:pt x="368" y="330"/>
                  <a:pt x="368" y="330"/>
                </a:cubicBezTo>
              </a:path>
            </a:pathLst>
          </a:custGeom>
          <a:solidFill>
            <a:schemeClr val="tx1"/>
          </a:solidFill>
          <a:ln>
            <a:noFill/>
          </a:ln>
        </p:spPr>
        <p:txBody>
          <a:bodyPr vert="horz" wrap="square" lIns="60960" tIns="30480" rIns="60960" bIns="30480" numCol="1" anchor="t" anchorCtr="0" compatLnSpc="1"/>
          <a:lstStyle/>
          <a:p>
            <a:pPr defTabSz="914400"/>
            <a:endParaRPr lang="en-US">
              <a:solidFill>
                <a:srgbClr val="595959"/>
              </a:solidFill>
              <a:latin typeface="Calibri" panose="020F0502020204030204"/>
            </a:endParaRPr>
          </a:p>
        </p:txBody>
      </p:sp>
      <p:sp>
        <p:nvSpPr>
          <p:cNvPr id="12" name="Rectangle 22">
            <a:extLst>
              <a:ext uri="{FF2B5EF4-FFF2-40B4-BE49-F238E27FC236}">
                <a16:creationId xmlns:a16="http://schemas.microsoft.com/office/drawing/2014/main" xmlns="" id="{E4DC2A20-6F57-49D3-B4FA-FD296F339263}"/>
              </a:ext>
            </a:extLst>
          </p:cNvPr>
          <p:cNvSpPr/>
          <p:nvPr/>
        </p:nvSpPr>
        <p:spPr>
          <a:xfrm>
            <a:off x="109093" y="5219044"/>
            <a:ext cx="4975755" cy="128801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13" name="TextBox 27">
            <a:extLst>
              <a:ext uri="{FF2B5EF4-FFF2-40B4-BE49-F238E27FC236}">
                <a16:creationId xmlns:a16="http://schemas.microsoft.com/office/drawing/2014/main" xmlns="" id="{CBE1D459-EE06-485E-B460-4C6B1FEB58A4}"/>
              </a:ext>
            </a:extLst>
          </p:cNvPr>
          <p:cNvSpPr txBox="1"/>
          <p:nvPr/>
        </p:nvSpPr>
        <p:spPr>
          <a:xfrm>
            <a:off x="504618" y="5539017"/>
            <a:ext cx="4447916" cy="769441"/>
          </a:xfrm>
          <a:prstGeom prst="rect">
            <a:avLst/>
          </a:prstGeom>
          <a:noFill/>
        </p:spPr>
        <p:txBody>
          <a:bodyPr wrap="square" lIns="121920" tIns="60960" rIns="121920" bIns="60960" rtlCol="0">
            <a:spAutoFit/>
          </a:bodyPr>
          <a:lstStyle/>
          <a:p>
            <a:pPr defTabSz="914400"/>
            <a:r>
              <a:rPr lang="zh-CN" altLang="en-US" sz="1400" dirty="0">
                <a:solidFill>
                  <a:srgbClr val="595959"/>
                </a:solidFill>
                <a:latin typeface="宋体" panose="02010600030101010101" pitchFamily="2" charset="-122"/>
                <a:ea typeface="宋体" panose="02010600030101010101" pitchFamily="2" charset="-122"/>
              </a:rPr>
              <a:t>铝、镁、钛、铜等先进材料，高温合金，能源材料</a:t>
            </a:r>
            <a:r>
              <a:rPr lang="zh-CN" altLang="en-US" sz="1400" dirty="0" smtClean="0">
                <a:solidFill>
                  <a:srgbClr val="595959"/>
                </a:solidFill>
                <a:latin typeface="宋体" panose="02010600030101010101" pitchFamily="2" charset="-122"/>
                <a:ea typeface="宋体" panose="02010600030101010101" pitchFamily="2" charset="-122"/>
              </a:rPr>
              <a:t>，大型</a:t>
            </a:r>
            <a:r>
              <a:rPr lang="zh-CN" altLang="en-US" sz="1400" dirty="0">
                <a:solidFill>
                  <a:srgbClr val="595959"/>
                </a:solidFill>
                <a:latin typeface="宋体" panose="02010600030101010101" pitchFamily="2" charset="-122"/>
                <a:ea typeface="宋体" panose="02010600030101010101" pitchFamily="2" charset="-122"/>
              </a:rPr>
              <a:t>型材加工，深部探矿、采矿</a:t>
            </a:r>
            <a:r>
              <a:rPr lang="zh-CN" altLang="en-US" sz="1400" dirty="0" smtClean="0">
                <a:solidFill>
                  <a:srgbClr val="595959"/>
                </a:solidFill>
                <a:latin typeface="宋体" panose="02010600030101010101" pitchFamily="2" charset="-122"/>
                <a:ea typeface="宋体" panose="02010600030101010101" pitchFamily="2" charset="-122"/>
              </a:rPr>
              <a:t>，矿物加工，生物</a:t>
            </a:r>
            <a:r>
              <a:rPr lang="zh-CN" altLang="en-US" sz="1400" dirty="0">
                <a:solidFill>
                  <a:srgbClr val="595959"/>
                </a:solidFill>
                <a:latin typeface="宋体" panose="02010600030101010101" pitchFamily="2" charset="-122"/>
                <a:ea typeface="宋体" panose="02010600030101010101" pitchFamily="2" charset="-122"/>
              </a:rPr>
              <a:t>冶金、清洁冶金</a:t>
            </a:r>
            <a:r>
              <a:rPr lang="zh-CN" altLang="en-US" sz="1400" dirty="0" smtClean="0">
                <a:solidFill>
                  <a:srgbClr val="595959"/>
                </a:solidFill>
                <a:latin typeface="宋体" panose="02010600030101010101" pitchFamily="2" charset="-122"/>
                <a:ea typeface="宋体" panose="02010600030101010101" pitchFamily="2" charset="-122"/>
              </a:rPr>
              <a:t>，环境保护</a:t>
            </a:r>
            <a:r>
              <a:rPr lang="zh-CN" altLang="en-US" sz="1400" dirty="0">
                <a:solidFill>
                  <a:srgbClr val="595959"/>
                </a:solidFill>
                <a:latin typeface="宋体" panose="02010600030101010101" pitchFamily="2" charset="-122"/>
                <a:ea typeface="宋体" panose="02010600030101010101" pitchFamily="2" charset="-122"/>
              </a:rPr>
              <a:t>，资源高效综合利用</a:t>
            </a:r>
            <a:endParaRPr lang="en-US" sz="1400" dirty="0">
              <a:solidFill>
                <a:srgbClr val="595959"/>
              </a:solidFill>
              <a:latin typeface="宋体" panose="02010600030101010101" pitchFamily="2" charset="-122"/>
              <a:ea typeface="宋体" panose="02010600030101010101" pitchFamily="2" charset="-122"/>
            </a:endParaRPr>
          </a:p>
        </p:txBody>
      </p:sp>
      <p:sp>
        <p:nvSpPr>
          <p:cNvPr id="14" name="TextBox 28">
            <a:extLst>
              <a:ext uri="{FF2B5EF4-FFF2-40B4-BE49-F238E27FC236}">
                <a16:creationId xmlns:a16="http://schemas.microsoft.com/office/drawing/2014/main" xmlns="" id="{221EDEDD-23B7-4A2F-BDEE-D7FC482F1CE8}"/>
              </a:ext>
            </a:extLst>
          </p:cNvPr>
          <p:cNvSpPr txBox="1"/>
          <p:nvPr/>
        </p:nvSpPr>
        <p:spPr>
          <a:xfrm>
            <a:off x="219092" y="5256198"/>
            <a:ext cx="3115733" cy="410433"/>
          </a:xfrm>
          <a:prstGeom prst="rect">
            <a:avLst/>
          </a:prstGeom>
          <a:noFill/>
        </p:spPr>
        <p:txBody>
          <a:bodyPr wrap="square" lIns="121920" tIns="60960" rIns="121920" bIns="60960" rtlCol="0">
            <a:spAutoFit/>
          </a:bodyPr>
          <a:lstStyle/>
          <a:p>
            <a:pPr defTabSz="914400"/>
            <a:r>
              <a:rPr lang="zh-CN" altLang="en-US" b="1" dirty="0">
                <a:solidFill>
                  <a:srgbClr val="595959"/>
                </a:solidFill>
                <a:latin typeface="+mn-ea"/>
              </a:rPr>
              <a:t>收稿范围</a:t>
            </a:r>
            <a:endParaRPr lang="en-US" b="1" dirty="0">
              <a:solidFill>
                <a:srgbClr val="595959"/>
              </a:solidFill>
              <a:latin typeface="+mn-ea"/>
            </a:endParaRPr>
          </a:p>
        </p:txBody>
      </p:sp>
      <p:sp>
        <p:nvSpPr>
          <p:cNvPr id="15" name="Freeform 118">
            <a:extLst>
              <a:ext uri="{FF2B5EF4-FFF2-40B4-BE49-F238E27FC236}">
                <a16:creationId xmlns:a16="http://schemas.microsoft.com/office/drawing/2014/main" xmlns="" id="{1E61ECAF-02C4-48C4-8BA1-090C1AA0989F}"/>
              </a:ext>
            </a:extLst>
          </p:cNvPr>
          <p:cNvSpPr>
            <a:spLocks noEditPoints="1"/>
          </p:cNvSpPr>
          <p:nvPr/>
        </p:nvSpPr>
        <p:spPr bwMode="auto">
          <a:xfrm>
            <a:off x="239627" y="5759253"/>
            <a:ext cx="348760" cy="252635"/>
          </a:xfrm>
          <a:custGeom>
            <a:avLst/>
            <a:gdLst>
              <a:gd name="T0" fmla="*/ 393 w 400"/>
              <a:gd name="T1" fmla="*/ 162 h 400"/>
              <a:gd name="T2" fmla="*/ 335 w 400"/>
              <a:gd name="T3" fmla="*/ 130 h 400"/>
              <a:gd name="T4" fmla="*/ 362 w 400"/>
              <a:gd name="T5" fmla="*/ 94 h 400"/>
              <a:gd name="T6" fmla="*/ 362 w 400"/>
              <a:gd name="T7" fmla="*/ 82 h 400"/>
              <a:gd name="T8" fmla="*/ 313 w 400"/>
              <a:gd name="T9" fmla="*/ 35 h 400"/>
              <a:gd name="T10" fmla="*/ 269 w 400"/>
              <a:gd name="T11" fmla="*/ 65 h 400"/>
              <a:gd name="T12" fmla="*/ 239 w 400"/>
              <a:gd name="T13" fmla="*/ 8 h 400"/>
              <a:gd name="T14" fmla="*/ 229 w 400"/>
              <a:gd name="T15" fmla="*/ 0 h 400"/>
              <a:gd name="T16" fmla="*/ 162 w 400"/>
              <a:gd name="T17" fmla="*/ 7 h 400"/>
              <a:gd name="T18" fmla="*/ 131 w 400"/>
              <a:gd name="T19" fmla="*/ 66 h 400"/>
              <a:gd name="T20" fmla="*/ 88 w 400"/>
              <a:gd name="T21" fmla="*/ 35 h 400"/>
              <a:gd name="T22" fmla="*/ 38 w 400"/>
              <a:gd name="T23" fmla="*/ 82 h 400"/>
              <a:gd name="T24" fmla="*/ 38 w 400"/>
              <a:gd name="T25" fmla="*/ 94 h 400"/>
              <a:gd name="T26" fmla="*/ 56 w 400"/>
              <a:gd name="T27" fmla="*/ 154 h 400"/>
              <a:gd name="T28" fmla="*/ 2 w 400"/>
              <a:gd name="T29" fmla="*/ 165 h 400"/>
              <a:gd name="T30" fmla="*/ 0 w 400"/>
              <a:gd name="T31" fmla="*/ 229 h 400"/>
              <a:gd name="T32" fmla="*/ 8 w 400"/>
              <a:gd name="T33" fmla="*/ 238 h 400"/>
              <a:gd name="T34" fmla="*/ 66 w 400"/>
              <a:gd name="T35" fmla="*/ 271 h 400"/>
              <a:gd name="T36" fmla="*/ 39 w 400"/>
              <a:gd name="T37" fmla="*/ 307 h 400"/>
              <a:gd name="T38" fmla="*/ 38 w 400"/>
              <a:gd name="T39" fmla="*/ 319 h 400"/>
              <a:gd name="T40" fmla="*/ 88 w 400"/>
              <a:gd name="T41" fmla="*/ 365 h 400"/>
              <a:gd name="T42" fmla="*/ 131 w 400"/>
              <a:gd name="T43" fmla="*/ 335 h 400"/>
              <a:gd name="T44" fmla="*/ 162 w 400"/>
              <a:gd name="T45" fmla="*/ 393 h 400"/>
              <a:gd name="T46" fmla="*/ 171 w 400"/>
              <a:gd name="T47" fmla="*/ 400 h 400"/>
              <a:gd name="T48" fmla="*/ 239 w 400"/>
              <a:gd name="T49" fmla="*/ 393 h 400"/>
              <a:gd name="T50" fmla="*/ 270 w 400"/>
              <a:gd name="T51" fmla="*/ 335 h 400"/>
              <a:gd name="T52" fmla="*/ 313 w 400"/>
              <a:gd name="T53" fmla="*/ 365 h 400"/>
              <a:gd name="T54" fmla="*/ 363 w 400"/>
              <a:gd name="T55" fmla="*/ 319 h 400"/>
              <a:gd name="T56" fmla="*/ 363 w 400"/>
              <a:gd name="T57" fmla="*/ 306 h 400"/>
              <a:gd name="T58" fmla="*/ 345 w 400"/>
              <a:gd name="T59" fmla="*/ 246 h 400"/>
              <a:gd name="T60" fmla="*/ 398 w 400"/>
              <a:gd name="T61" fmla="*/ 236 h 400"/>
              <a:gd name="T62" fmla="*/ 400 w 400"/>
              <a:gd name="T63" fmla="*/ 172 h 400"/>
              <a:gd name="T64" fmla="*/ 247 w 400"/>
              <a:gd name="T65" fmla="*/ 247 h 400"/>
              <a:gd name="T66" fmla="*/ 153 w 400"/>
              <a:gd name="T67" fmla="*/ 247 h 400"/>
              <a:gd name="T68" fmla="*/ 153 w 400"/>
              <a:gd name="T69" fmla="*/ 153 h 400"/>
              <a:gd name="T70" fmla="*/ 247 w 400"/>
              <a:gd name="T71" fmla="*/ 153 h 400"/>
              <a:gd name="T72" fmla="*/ 247 w 400"/>
              <a:gd name="T73" fmla="*/ 247 h 400"/>
              <a:gd name="T74" fmla="*/ 247 w 400"/>
              <a:gd name="T75" fmla="*/ 2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0" h="400">
                <a:moveTo>
                  <a:pt x="398" y="166"/>
                </a:moveTo>
                <a:cubicBezTo>
                  <a:pt x="397" y="164"/>
                  <a:pt x="395" y="163"/>
                  <a:pt x="393" y="162"/>
                </a:cubicBezTo>
                <a:cubicBezTo>
                  <a:pt x="345" y="155"/>
                  <a:pt x="345" y="155"/>
                  <a:pt x="345" y="155"/>
                </a:cubicBezTo>
                <a:cubicBezTo>
                  <a:pt x="343" y="147"/>
                  <a:pt x="339" y="138"/>
                  <a:pt x="335" y="130"/>
                </a:cubicBezTo>
                <a:cubicBezTo>
                  <a:pt x="338" y="125"/>
                  <a:pt x="342" y="119"/>
                  <a:pt x="349" y="111"/>
                </a:cubicBezTo>
                <a:cubicBezTo>
                  <a:pt x="355" y="103"/>
                  <a:pt x="359" y="97"/>
                  <a:pt x="362" y="94"/>
                </a:cubicBezTo>
                <a:cubicBezTo>
                  <a:pt x="363" y="92"/>
                  <a:pt x="364" y="90"/>
                  <a:pt x="364" y="88"/>
                </a:cubicBezTo>
                <a:cubicBezTo>
                  <a:pt x="364" y="85"/>
                  <a:pt x="363" y="84"/>
                  <a:pt x="362" y="82"/>
                </a:cubicBezTo>
                <a:cubicBezTo>
                  <a:pt x="356" y="73"/>
                  <a:pt x="342" y="58"/>
                  <a:pt x="319" y="38"/>
                </a:cubicBezTo>
                <a:cubicBezTo>
                  <a:pt x="317" y="36"/>
                  <a:pt x="315" y="35"/>
                  <a:pt x="313" y="35"/>
                </a:cubicBezTo>
                <a:cubicBezTo>
                  <a:pt x="310" y="35"/>
                  <a:pt x="308" y="36"/>
                  <a:pt x="306" y="38"/>
                </a:cubicBezTo>
                <a:cubicBezTo>
                  <a:pt x="269" y="65"/>
                  <a:pt x="269" y="65"/>
                  <a:pt x="269" y="65"/>
                </a:cubicBezTo>
                <a:cubicBezTo>
                  <a:pt x="262" y="62"/>
                  <a:pt x="254" y="59"/>
                  <a:pt x="246" y="56"/>
                </a:cubicBezTo>
                <a:cubicBezTo>
                  <a:pt x="239" y="8"/>
                  <a:pt x="239" y="8"/>
                  <a:pt x="239" y="8"/>
                </a:cubicBezTo>
                <a:cubicBezTo>
                  <a:pt x="238" y="6"/>
                  <a:pt x="237" y="4"/>
                  <a:pt x="236" y="2"/>
                </a:cubicBezTo>
                <a:cubicBezTo>
                  <a:pt x="234" y="1"/>
                  <a:pt x="232" y="0"/>
                  <a:pt x="229" y="0"/>
                </a:cubicBezTo>
                <a:cubicBezTo>
                  <a:pt x="171" y="0"/>
                  <a:pt x="171" y="0"/>
                  <a:pt x="171" y="0"/>
                </a:cubicBezTo>
                <a:cubicBezTo>
                  <a:pt x="166" y="0"/>
                  <a:pt x="163" y="2"/>
                  <a:pt x="162" y="7"/>
                </a:cubicBezTo>
                <a:cubicBezTo>
                  <a:pt x="160" y="16"/>
                  <a:pt x="157" y="32"/>
                  <a:pt x="154" y="56"/>
                </a:cubicBezTo>
                <a:cubicBezTo>
                  <a:pt x="146" y="58"/>
                  <a:pt x="138" y="62"/>
                  <a:pt x="131" y="66"/>
                </a:cubicBezTo>
                <a:cubicBezTo>
                  <a:pt x="95" y="38"/>
                  <a:pt x="95" y="38"/>
                  <a:pt x="95" y="38"/>
                </a:cubicBezTo>
                <a:cubicBezTo>
                  <a:pt x="92" y="36"/>
                  <a:pt x="90" y="35"/>
                  <a:pt x="88" y="35"/>
                </a:cubicBezTo>
                <a:cubicBezTo>
                  <a:pt x="84" y="35"/>
                  <a:pt x="76" y="41"/>
                  <a:pt x="63" y="54"/>
                </a:cubicBezTo>
                <a:cubicBezTo>
                  <a:pt x="51" y="66"/>
                  <a:pt x="42" y="76"/>
                  <a:pt x="38" y="82"/>
                </a:cubicBezTo>
                <a:cubicBezTo>
                  <a:pt x="36" y="84"/>
                  <a:pt x="35" y="86"/>
                  <a:pt x="35" y="88"/>
                </a:cubicBezTo>
                <a:cubicBezTo>
                  <a:pt x="35" y="90"/>
                  <a:pt x="36" y="92"/>
                  <a:pt x="38" y="94"/>
                </a:cubicBezTo>
                <a:cubicBezTo>
                  <a:pt x="49" y="108"/>
                  <a:pt x="59" y="120"/>
                  <a:pt x="66" y="130"/>
                </a:cubicBezTo>
                <a:cubicBezTo>
                  <a:pt x="61" y="138"/>
                  <a:pt x="58" y="146"/>
                  <a:pt x="56" y="154"/>
                </a:cubicBezTo>
                <a:cubicBezTo>
                  <a:pt x="7" y="161"/>
                  <a:pt x="7" y="161"/>
                  <a:pt x="7" y="161"/>
                </a:cubicBezTo>
                <a:cubicBezTo>
                  <a:pt x="5" y="162"/>
                  <a:pt x="3" y="163"/>
                  <a:pt x="2" y="165"/>
                </a:cubicBezTo>
                <a:cubicBezTo>
                  <a:pt x="1" y="167"/>
                  <a:pt x="0" y="169"/>
                  <a:pt x="0" y="171"/>
                </a:cubicBezTo>
                <a:cubicBezTo>
                  <a:pt x="0" y="229"/>
                  <a:pt x="0" y="229"/>
                  <a:pt x="0" y="229"/>
                </a:cubicBezTo>
                <a:cubicBezTo>
                  <a:pt x="0" y="231"/>
                  <a:pt x="1" y="233"/>
                  <a:pt x="2" y="235"/>
                </a:cubicBezTo>
                <a:cubicBezTo>
                  <a:pt x="3" y="237"/>
                  <a:pt x="5" y="238"/>
                  <a:pt x="8" y="238"/>
                </a:cubicBezTo>
                <a:cubicBezTo>
                  <a:pt x="55" y="245"/>
                  <a:pt x="55" y="245"/>
                  <a:pt x="55" y="245"/>
                </a:cubicBezTo>
                <a:cubicBezTo>
                  <a:pt x="58" y="254"/>
                  <a:pt x="61" y="262"/>
                  <a:pt x="66" y="271"/>
                </a:cubicBezTo>
                <a:cubicBezTo>
                  <a:pt x="63" y="275"/>
                  <a:pt x="58" y="281"/>
                  <a:pt x="52" y="289"/>
                </a:cubicBezTo>
                <a:cubicBezTo>
                  <a:pt x="46" y="297"/>
                  <a:pt x="41" y="303"/>
                  <a:pt x="39" y="307"/>
                </a:cubicBezTo>
                <a:cubicBezTo>
                  <a:pt x="37" y="309"/>
                  <a:pt x="37" y="310"/>
                  <a:pt x="37" y="313"/>
                </a:cubicBezTo>
                <a:cubicBezTo>
                  <a:pt x="37" y="315"/>
                  <a:pt x="37" y="317"/>
                  <a:pt x="38" y="319"/>
                </a:cubicBezTo>
                <a:cubicBezTo>
                  <a:pt x="45" y="328"/>
                  <a:pt x="59" y="343"/>
                  <a:pt x="81" y="362"/>
                </a:cubicBezTo>
                <a:cubicBezTo>
                  <a:pt x="83" y="364"/>
                  <a:pt x="85" y="365"/>
                  <a:pt x="88" y="365"/>
                </a:cubicBezTo>
                <a:cubicBezTo>
                  <a:pt x="90" y="365"/>
                  <a:pt x="93" y="364"/>
                  <a:pt x="94" y="363"/>
                </a:cubicBezTo>
                <a:cubicBezTo>
                  <a:pt x="131" y="335"/>
                  <a:pt x="131" y="335"/>
                  <a:pt x="131" y="335"/>
                </a:cubicBezTo>
                <a:cubicBezTo>
                  <a:pt x="138" y="339"/>
                  <a:pt x="146" y="342"/>
                  <a:pt x="155" y="345"/>
                </a:cubicBezTo>
                <a:cubicBezTo>
                  <a:pt x="162" y="393"/>
                  <a:pt x="162" y="393"/>
                  <a:pt x="162" y="393"/>
                </a:cubicBezTo>
                <a:cubicBezTo>
                  <a:pt x="162" y="395"/>
                  <a:pt x="163" y="397"/>
                  <a:pt x="165" y="398"/>
                </a:cubicBezTo>
                <a:cubicBezTo>
                  <a:pt x="167" y="400"/>
                  <a:pt x="169" y="400"/>
                  <a:pt x="171" y="400"/>
                </a:cubicBezTo>
                <a:cubicBezTo>
                  <a:pt x="229" y="400"/>
                  <a:pt x="229" y="400"/>
                  <a:pt x="229" y="400"/>
                </a:cubicBezTo>
                <a:cubicBezTo>
                  <a:pt x="234" y="400"/>
                  <a:pt x="237" y="398"/>
                  <a:pt x="239" y="393"/>
                </a:cubicBezTo>
                <a:cubicBezTo>
                  <a:pt x="241" y="384"/>
                  <a:pt x="243" y="368"/>
                  <a:pt x="246" y="345"/>
                </a:cubicBezTo>
                <a:cubicBezTo>
                  <a:pt x="254" y="342"/>
                  <a:pt x="262" y="339"/>
                  <a:pt x="270" y="335"/>
                </a:cubicBezTo>
                <a:cubicBezTo>
                  <a:pt x="306" y="363"/>
                  <a:pt x="306" y="363"/>
                  <a:pt x="306" y="363"/>
                </a:cubicBezTo>
                <a:cubicBezTo>
                  <a:pt x="308" y="364"/>
                  <a:pt x="311" y="365"/>
                  <a:pt x="313" y="365"/>
                </a:cubicBezTo>
                <a:cubicBezTo>
                  <a:pt x="316" y="365"/>
                  <a:pt x="325" y="359"/>
                  <a:pt x="337" y="347"/>
                </a:cubicBezTo>
                <a:cubicBezTo>
                  <a:pt x="350" y="334"/>
                  <a:pt x="358" y="325"/>
                  <a:pt x="363" y="319"/>
                </a:cubicBezTo>
                <a:cubicBezTo>
                  <a:pt x="364" y="317"/>
                  <a:pt x="365" y="315"/>
                  <a:pt x="365" y="313"/>
                </a:cubicBezTo>
                <a:cubicBezTo>
                  <a:pt x="365" y="310"/>
                  <a:pt x="364" y="308"/>
                  <a:pt x="363" y="306"/>
                </a:cubicBezTo>
                <a:cubicBezTo>
                  <a:pt x="350" y="291"/>
                  <a:pt x="341" y="279"/>
                  <a:pt x="335" y="270"/>
                </a:cubicBezTo>
                <a:cubicBezTo>
                  <a:pt x="338" y="264"/>
                  <a:pt x="342" y="256"/>
                  <a:pt x="345" y="246"/>
                </a:cubicBezTo>
                <a:cubicBezTo>
                  <a:pt x="393" y="239"/>
                  <a:pt x="393" y="239"/>
                  <a:pt x="393" y="239"/>
                </a:cubicBezTo>
                <a:cubicBezTo>
                  <a:pt x="395" y="239"/>
                  <a:pt x="397" y="238"/>
                  <a:pt x="398" y="236"/>
                </a:cubicBezTo>
                <a:cubicBezTo>
                  <a:pt x="400" y="234"/>
                  <a:pt x="400" y="232"/>
                  <a:pt x="400" y="230"/>
                </a:cubicBezTo>
                <a:cubicBezTo>
                  <a:pt x="400" y="172"/>
                  <a:pt x="400" y="172"/>
                  <a:pt x="400" y="172"/>
                </a:cubicBezTo>
                <a:cubicBezTo>
                  <a:pt x="400" y="170"/>
                  <a:pt x="400" y="168"/>
                  <a:pt x="398" y="166"/>
                </a:cubicBezTo>
                <a:close/>
                <a:moveTo>
                  <a:pt x="247" y="247"/>
                </a:moveTo>
                <a:cubicBezTo>
                  <a:pt x="234" y="260"/>
                  <a:pt x="219" y="267"/>
                  <a:pt x="200" y="267"/>
                </a:cubicBezTo>
                <a:cubicBezTo>
                  <a:pt x="182" y="267"/>
                  <a:pt x="166" y="260"/>
                  <a:pt x="153" y="247"/>
                </a:cubicBezTo>
                <a:cubicBezTo>
                  <a:pt x="140" y="234"/>
                  <a:pt x="133" y="219"/>
                  <a:pt x="133" y="200"/>
                </a:cubicBezTo>
                <a:cubicBezTo>
                  <a:pt x="133" y="182"/>
                  <a:pt x="140" y="166"/>
                  <a:pt x="153" y="153"/>
                </a:cubicBezTo>
                <a:cubicBezTo>
                  <a:pt x="166" y="140"/>
                  <a:pt x="182" y="133"/>
                  <a:pt x="200" y="133"/>
                </a:cubicBezTo>
                <a:cubicBezTo>
                  <a:pt x="219" y="133"/>
                  <a:pt x="234" y="140"/>
                  <a:pt x="247" y="153"/>
                </a:cubicBezTo>
                <a:cubicBezTo>
                  <a:pt x="260" y="166"/>
                  <a:pt x="267" y="182"/>
                  <a:pt x="267" y="200"/>
                </a:cubicBezTo>
                <a:cubicBezTo>
                  <a:pt x="267" y="219"/>
                  <a:pt x="260" y="234"/>
                  <a:pt x="247" y="247"/>
                </a:cubicBezTo>
                <a:close/>
                <a:moveTo>
                  <a:pt x="247" y="247"/>
                </a:moveTo>
                <a:cubicBezTo>
                  <a:pt x="247" y="247"/>
                  <a:pt x="247" y="247"/>
                  <a:pt x="247" y="247"/>
                </a:cubicBezTo>
              </a:path>
            </a:pathLst>
          </a:custGeom>
          <a:solidFill>
            <a:schemeClr val="tx1"/>
          </a:solidFill>
          <a:ln>
            <a:noFill/>
          </a:ln>
        </p:spPr>
        <p:txBody>
          <a:bodyPr vert="horz" wrap="square" lIns="60960" tIns="30480" rIns="60960" bIns="30480" numCol="1" anchor="t" anchorCtr="0" compatLnSpc="1"/>
          <a:lstStyle/>
          <a:p>
            <a:pPr defTabSz="914400"/>
            <a:endParaRPr lang="en-US">
              <a:solidFill>
                <a:srgbClr val="595959"/>
              </a:solidFill>
              <a:latin typeface="Calibri" panose="020F0502020204030204"/>
            </a:endParaRPr>
          </a:p>
        </p:txBody>
      </p:sp>
      <p:sp>
        <p:nvSpPr>
          <p:cNvPr id="16" name="Rectangle 24">
            <a:extLst>
              <a:ext uri="{FF2B5EF4-FFF2-40B4-BE49-F238E27FC236}">
                <a16:creationId xmlns:a16="http://schemas.microsoft.com/office/drawing/2014/main" xmlns="" id="{B1A8F654-9CC6-4ACB-9C69-E3D7507AD8B2}"/>
              </a:ext>
            </a:extLst>
          </p:cNvPr>
          <p:cNvSpPr/>
          <p:nvPr/>
        </p:nvSpPr>
        <p:spPr>
          <a:xfrm>
            <a:off x="5542150" y="5219045"/>
            <a:ext cx="2591837" cy="1304857"/>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panose="020F0502020204030204"/>
            </a:endParaRPr>
          </a:p>
        </p:txBody>
      </p:sp>
      <p:sp>
        <p:nvSpPr>
          <p:cNvPr id="17" name="TextBox 29">
            <a:extLst>
              <a:ext uri="{FF2B5EF4-FFF2-40B4-BE49-F238E27FC236}">
                <a16:creationId xmlns:a16="http://schemas.microsoft.com/office/drawing/2014/main" xmlns="" id="{1510FC0A-4EF8-4514-8763-5A678BBD46CF}"/>
              </a:ext>
            </a:extLst>
          </p:cNvPr>
          <p:cNvSpPr txBox="1"/>
          <p:nvPr/>
        </p:nvSpPr>
        <p:spPr>
          <a:xfrm>
            <a:off x="6211512" y="5658257"/>
            <a:ext cx="1945616" cy="800219"/>
          </a:xfrm>
          <a:prstGeom prst="rect">
            <a:avLst/>
          </a:prstGeom>
          <a:noFill/>
        </p:spPr>
        <p:txBody>
          <a:bodyPr wrap="square" lIns="121920" tIns="60960" rIns="121920" bIns="60960" rtlCol="0">
            <a:spAutoFit/>
          </a:bodyPr>
          <a:lstStyle/>
          <a:p>
            <a:pPr marL="285750" indent="-285750" defTabSz="914400">
              <a:buFont typeface="Wingdings" panose="05000000000000000000" pitchFamily="2" charset="2"/>
              <a:buChar char="l"/>
            </a:pPr>
            <a:r>
              <a:rPr lang="zh-CN" altLang="en-US" sz="1400" dirty="0">
                <a:solidFill>
                  <a:srgbClr val="595959"/>
                </a:solidFill>
                <a:latin typeface="宋体" panose="02010600030101010101" pitchFamily="2" charset="-122"/>
                <a:ea typeface="宋体" panose="02010600030101010101" pitchFamily="2" charset="-122"/>
              </a:rPr>
              <a:t>原创论文</a:t>
            </a:r>
            <a:endParaRPr lang="en-US" altLang="zh-CN" sz="1400" dirty="0">
              <a:solidFill>
                <a:srgbClr val="595959"/>
              </a:solidFill>
              <a:latin typeface="宋体" panose="02010600030101010101" pitchFamily="2" charset="-122"/>
              <a:ea typeface="宋体" panose="02010600030101010101" pitchFamily="2" charset="-122"/>
            </a:endParaRPr>
          </a:p>
          <a:p>
            <a:pPr marL="285750" indent="-285750" defTabSz="914400">
              <a:buFont typeface="Wingdings" panose="05000000000000000000" pitchFamily="2" charset="2"/>
              <a:buChar char="l"/>
            </a:pPr>
            <a:r>
              <a:rPr lang="zh-CN" altLang="en-US" sz="1400" dirty="0">
                <a:solidFill>
                  <a:srgbClr val="595959"/>
                </a:solidFill>
                <a:latin typeface="宋体" panose="02010600030101010101" pitchFamily="2" charset="-122"/>
                <a:ea typeface="宋体" panose="02010600030101010101" pitchFamily="2" charset="-122"/>
              </a:rPr>
              <a:t>综述</a:t>
            </a:r>
            <a:endParaRPr lang="en-US" altLang="zh-CN" sz="1400" dirty="0">
              <a:solidFill>
                <a:srgbClr val="595959"/>
              </a:solidFill>
              <a:latin typeface="宋体" panose="02010600030101010101" pitchFamily="2" charset="-122"/>
              <a:ea typeface="宋体" panose="02010600030101010101" pitchFamily="2" charset="-122"/>
            </a:endParaRPr>
          </a:p>
          <a:p>
            <a:pPr defTabSz="914400"/>
            <a:endParaRPr lang="en-US" sz="1600" dirty="0">
              <a:solidFill>
                <a:srgbClr val="595959"/>
              </a:solidFill>
              <a:latin typeface="宋体" panose="02010600030101010101" pitchFamily="2" charset="-122"/>
              <a:ea typeface="宋体" panose="02010600030101010101" pitchFamily="2" charset="-122"/>
            </a:endParaRPr>
          </a:p>
        </p:txBody>
      </p:sp>
      <p:sp>
        <p:nvSpPr>
          <p:cNvPr id="18" name="Freeform 11">
            <a:extLst>
              <a:ext uri="{FF2B5EF4-FFF2-40B4-BE49-F238E27FC236}">
                <a16:creationId xmlns:a16="http://schemas.microsoft.com/office/drawing/2014/main" xmlns="" id="{0FF0687C-3376-4BC1-A247-FDB6F010869E}"/>
              </a:ext>
            </a:extLst>
          </p:cNvPr>
          <p:cNvSpPr>
            <a:spLocks noEditPoints="1"/>
          </p:cNvSpPr>
          <p:nvPr/>
        </p:nvSpPr>
        <p:spPr bwMode="auto">
          <a:xfrm>
            <a:off x="5737144" y="5758959"/>
            <a:ext cx="412301" cy="297379"/>
          </a:xfrm>
          <a:custGeom>
            <a:avLst/>
            <a:gdLst>
              <a:gd name="T0" fmla="*/ 457 w 467"/>
              <a:gd name="T1" fmla="*/ 143 h 402"/>
              <a:gd name="T2" fmla="*/ 434 w 467"/>
              <a:gd name="T3" fmla="*/ 133 h 402"/>
              <a:gd name="T4" fmla="*/ 434 w 467"/>
              <a:gd name="T5" fmla="*/ 33 h 402"/>
              <a:gd name="T6" fmla="*/ 424 w 467"/>
              <a:gd name="T7" fmla="*/ 10 h 402"/>
              <a:gd name="T8" fmla="*/ 400 w 467"/>
              <a:gd name="T9" fmla="*/ 0 h 402"/>
              <a:gd name="T10" fmla="*/ 167 w 467"/>
              <a:gd name="T11" fmla="*/ 100 h 402"/>
              <a:gd name="T12" fmla="*/ 42 w 467"/>
              <a:gd name="T13" fmla="*/ 100 h 402"/>
              <a:gd name="T14" fmla="*/ 12 w 467"/>
              <a:gd name="T15" fmla="*/ 112 h 402"/>
              <a:gd name="T16" fmla="*/ 0 w 467"/>
              <a:gd name="T17" fmla="*/ 142 h 402"/>
              <a:gd name="T18" fmla="*/ 0 w 467"/>
              <a:gd name="T19" fmla="*/ 192 h 402"/>
              <a:gd name="T20" fmla="*/ 12 w 467"/>
              <a:gd name="T21" fmla="*/ 221 h 402"/>
              <a:gd name="T22" fmla="*/ 42 w 467"/>
              <a:gd name="T23" fmla="*/ 234 h 402"/>
              <a:gd name="T24" fmla="*/ 74 w 467"/>
              <a:gd name="T25" fmla="*/ 234 h 402"/>
              <a:gd name="T26" fmla="*/ 68 w 467"/>
              <a:gd name="T27" fmla="*/ 262 h 402"/>
              <a:gd name="T28" fmla="*/ 67 w 467"/>
              <a:gd name="T29" fmla="*/ 288 h 402"/>
              <a:gd name="T30" fmla="*/ 71 w 467"/>
              <a:gd name="T31" fmla="*/ 314 h 402"/>
              <a:gd name="T32" fmla="*/ 77 w 467"/>
              <a:gd name="T33" fmla="*/ 338 h 402"/>
              <a:gd name="T34" fmla="*/ 85 w 467"/>
              <a:gd name="T35" fmla="*/ 362 h 402"/>
              <a:gd name="T36" fmla="*/ 93 w 467"/>
              <a:gd name="T37" fmla="*/ 385 h 402"/>
              <a:gd name="T38" fmla="*/ 127 w 467"/>
              <a:gd name="T39" fmla="*/ 400 h 402"/>
              <a:gd name="T40" fmla="*/ 171 w 467"/>
              <a:gd name="T41" fmla="*/ 397 h 402"/>
              <a:gd name="T42" fmla="*/ 200 w 467"/>
              <a:gd name="T43" fmla="*/ 375 h 402"/>
              <a:gd name="T44" fmla="*/ 184 w 467"/>
              <a:gd name="T45" fmla="*/ 362 h 402"/>
              <a:gd name="T46" fmla="*/ 172 w 467"/>
              <a:gd name="T47" fmla="*/ 349 h 402"/>
              <a:gd name="T48" fmla="*/ 163 w 467"/>
              <a:gd name="T49" fmla="*/ 334 h 402"/>
              <a:gd name="T50" fmla="*/ 161 w 467"/>
              <a:gd name="T51" fmla="*/ 319 h 402"/>
              <a:gd name="T52" fmla="*/ 167 w 467"/>
              <a:gd name="T53" fmla="*/ 302 h 402"/>
              <a:gd name="T54" fmla="*/ 157 w 467"/>
              <a:gd name="T55" fmla="*/ 278 h 402"/>
              <a:gd name="T56" fmla="*/ 165 w 467"/>
              <a:gd name="T57" fmla="*/ 252 h 402"/>
              <a:gd name="T58" fmla="*/ 189 w 467"/>
              <a:gd name="T59" fmla="*/ 235 h 402"/>
              <a:gd name="T60" fmla="*/ 400 w 467"/>
              <a:gd name="T61" fmla="*/ 334 h 402"/>
              <a:gd name="T62" fmla="*/ 424 w 467"/>
              <a:gd name="T63" fmla="*/ 324 h 402"/>
              <a:gd name="T64" fmla="*/ 434 w 467"/>
              <a:gd name="T65" fmla="*/ 300 h 402"/>
              <a:gd name="T66" fmla="*/ 434 w 467"/>
              <a:gd name="T67" fmla="*/ 200 h 402"/>
              <a:gd name="T68" fmla="*/ 457 w 467"/>
              <a:gd name="T69" fmla="*/ 190 h 402"/>
              <a:gd name="T70" fmla="*/ 467 w 467"/>
              <a:gd name="T71" fmla="*/ 167 h 402"/>
              <a:gd name="T72" fmla="*/ 457 w 467"/>
              <a:gd name="T73" fmla="*/ 143 h 402"/>
              <a:gd name="T74" fmla="*/ 400 w 467"/>
              <a:gd name="T75" fmla="*/ 291 h 402"/>
              <a:gd name="T76" fmla="*/ 200 w 467"/>
              <a:gd name="T77" fmla="*/ 202 h 402"/>
              <a:gd name="T78" fmla="*/ 200 w 467"/>
              <a:gd name="T79" fmla="*/ 132 h 402"/>
              <a:gd name="T80" fmla="*/ 400 w 467"/>
              <a:gd name="T81" fmla="*/ 42 h 402"/>
              <a:gd name="T82" fmla="*/ 400 w 467"/>
              <a:gd name="T83" fmla="*/ 291 h 402"/>
              <a:gd name="T84" fmla="*/ 400 w 467"/>
              <a:gd name="T85" fmla="*/ 291 h 402"/>
              <a:gd name="T86" fmla="*/ 400 w 467"/>
              <a:gd name="T87" fmla="*/ 29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7" h="402">
                <a:moveTo>
                  <a:pt x="457" y="143"/>
                </a:moveTo>
                <a:cubicBezTo>
                  <a:pt x="451" y="137"/>
                  <a:pt x="443" y="133"/>
                  <a:pt x="434" y="133"/>
                </a:cubicBezTo>
                <a:cubicBezTo>
                  <a:pt x="434" y="33"/>
                  <a:pt x="434" y="33"/>
                  <a:pt x="434" y="33"/>
                </a:cubicBezTo>
                <a:cubicBezTo>
                  <a:pt x="434" y="24"/>
                  <a:pt x="431" y="17"/>
                  <a:pt x="424" y="10"/>
                </a:cubicBezTo>
                <a:cubicBezTo>
                  <a:pt x="417" y="3"/>
                  <a:pt x="409" y="0"/>
                  <a:pt x="400" y="0"/>
                </a:cubicBezTo>
                <a:cubicBezTo>
                  <a:pt x="320" y="67"/>
                  <a:pt x="242" y="100"/>
                  <a:pt x="167" y="100"/>
                </a:cubicBezTo>
                <a:cubicBezTo>
                  <a:pt x="42" y="100"/>
                  <a:pt x="42" y="100"/>
                  <a:pt x="42" y="100"/>
                </a:cubicBezTo>
                <a:cubicBezTo>
                  <a:pt x="30" y="100"/>
                  <a:pt x="20" y="104"/>
                  <a:pt x="12" y="112"/>
                </a:cubicBezTo>
                <a:cubicBezTo>
                  <a:pt x="4" y="121"/>
                  <a:pt x="0" y="130"/>
                  <a:pt x="0" y="142"/>
                </a:cubicBezTo>
                <a:cubicBezTo>
                  <a:pt x="0" y="192"/>
                  <a:pt x="0" y="192"/>
                  <a:pt x="0" y="192"/>
                </a:cubicBezTo>
                <a:cubicBezTo>
                  <a:pt x="0" y="203"/>
                  <a:pt x="4" y="213"/>
                  <a:pt x="12" y="221"/>
                </a:cubicBezTo>
                <a:cubicBezTo>
                  <a:pt x="20" y="230"/>
                  <a:pt x="30" y="234"/>
                  <a:pt x="42" y="234"/>
                </a:cubicBezTo>
                <a:cubicBezTo>
                  <a:pt x="74" y="234"/>
                  <a:pt x="74" y="234"/>
                  <a:pt x="74" y="234"/>
                </a:cubicBezTo>
                <a:cubicBezTo>
                  <a:pt x="71" y="243"/>
                  <a:pt x="69" y="253"/>
                  <a:pt x="68" y="262"/>
                </a:cubicBezTo>
                <a:cubicBezTo>
                  <a:pt x="67" y="272"/>
                  <a:pt x="67" y="281"/>
                  <a:pt x="67" y="288"/>
                </a:cubicBezTo>
                <a:cubicBezTo>
                  <a:pt x="67" y="295"/>
                  <a:pt x="68" y="304"/>
                  <a:pt x="71" y="314"/>
                </a:cubicBezTo>
                <a:cubicBezTo>
                  <a:pt x="73" y="325"/>
                  <a:pt x="75" y="332"/>
                  <a:pt x="77" y="338"/>
                </a:cubicBezTo>
                <a:cubicBezTo>
                  <a:pt x="78" y="343"/>
                  <a:pt x="81" y="351"/>
                  <a:pt x="85" y="362"/>
                </a:cubicBezTo>
                <a:cubicBezTo>
                  <a:pt x="89" y="373"/>
                  <a:pt x="92" y="381"/>
                  <a:pt x="93" y="385"/>
                </a:cubicBezTo>
                <a:cubicBezTo>
                  <a:pt x="101" y="392"/>
                  <a:pt x="112" y="397"/>
                  <a:pt x="127" y="400"/>
                </a:cubicBezTo>
                <a:cubicBezTo>
                  <a:pt x="142" y="402"/>
                  <a:pt x="157" y="401"/>
                  <a:pt x="171" y="397"/>
                </a:cubicBezTo>
                <a:cubicBezTo>
                  <a:pt x="186" y="392"/>
                  <a:pt x="195" y="385"/>
                  <a:pt x="200" y="375"/>
                </a:cubicBezTo>
                <a:cubicBezTo>
                  <a:pt x="194" y="370"/>
                  <a:pt x="188" y="365"/>
                  <a:pt x="184" y="362"/>
                </a:cubicBezTo>
                <a:cubicBezTo>
                  <a:pt x="180" y="358"/>
                  <a:pt x="176" y="354"/>
                  <a:pt x="172" y="349"/>
                </a:cubicBezTo>
                <a:cubicBezTo>
                  <a:pt x="167" y="344"/>
                  <a:pt x="165" y="339"/>
                  <a:pt x="163" y="334"/>
                </a:cubicBezTo>
                <a:cubicBezTo>
                  <a:pt x="161" y="330"/>
                  <a:pt x="161" y="325"/>
                  <a:pt x="161" y="319"/>
                </a:cubicBezTo>
                <a:cubicBezTo>
                  <a:pt x="162" y="314"/>
                  <a:pt x="164" y="308"/>
                  <a:pt x="167" y="302"/>
                </a:cubicBezTo>
                <a:cubicBezTo>
                  <a:pt x="161" y="295"/>
                  <a:pt x="157" y="287"/>
                  <a:pt x="157" y="278"/>
                </a:cubicBezTo>
                <a:cubicBezTo>
                  <a:pt x="157" y="269"/>
                  <a:pt x="159" y="260"/>
                  <a:pt x="165" y="252"/>
                </a:cubicBezTo>
                <a:cubicBezTo>
                  <a:pt x="171" y="244"/>
                  <a:pt x="179" y="238"/>
                  <a:pt x="189" y="235"/>
                </a:cubicBezTo>
                <a:cubicBezTo>
                  <a:pt x="257" y="240"/>
                  <a:pt x="328" y="273"/>
                  <a:pt x="400" y="334"/>
                </a:cubicBezTo>
                <a:cubicBezTo>
                  <a:pt x="409" y="334"/>
                  <a:pt x="417" y="330"/>
                  <a:pt x="424" y="324"/>
                </a:cubicBezTo>
                <a:cubicBezTo>
                  <a:pt x="431" y="317"/>
                  <a:pt x="434" y="309"/>
                  <a:pt x="434" y="300"/>
                </a:cubicBezTo>
                <a:cubicBezTo>
                  <a:pt x="434" y="200"/>
                  <a:pt x="434" y="200"/>
                  <a:pt x="434" y="200"/>
                </a:cubicBezTo>
                <a:cubicBezTo>
                  <a:pt x="443" y="200"/>
                  <a:pt x="451" y="197"/>
                  <a:pt x="457" y="190"/>
                </a:cubicBezTo>
                <a:cubicBezTo>
                  <a:pt x="464" y="184"/>
                  <a:pt x="467" y="176"/>
                  <a:pt x="467" y="167"/>
                </a:cubicBezTo>
                <a:cubicBezTo>
                  <a:pt x="467" y="158"/>
                  <a:pt x="464" y="150"/>
                  <a:pt x="457" y="143"/>
                </a:cubicBezTo>
                <a:close/>
                <a:moveTo>
                  <a:pt x="400" y="291"/>
                </a:moveTo>
                <a:cubicBezTo>
                  <a:pt x="333" y="239"/>
                  <a:pt x="266" y="209"/>
                  <a:pt x="200" y="202"/>
                </a:cubicBezTo>
                <a:cubicBezTo>
                  <a:pt x="200" y="132"/>
                  <a:pt x="200" y="132"/>
                  <a:pt x="200" y="132"/>
                </a:cubicBezTo>
                <a:cubicBezTo>
                  <a:pt x="265" y="125"/>
                  <a:pt x="332" y="95"/>
                  <a:pt x="400" y="42"/>
                </a:cubicBezTo>
                <a:lnTo>
                  <a:pt x="400" y="291"/>
                </a:lnTo>
                <a:close/>
                <a:moveTo>
                  <a:pt x="400" y="291"/>
                </a:moveTo>
                <a:cubicBezTo>
                  <a:pt x="400" y="291"/>
                  <a:pt x="400" y="291"/>
                  <a:pt x="400" y="291"/>
                </a:cubicBezTo>
              </a:path>
            </a:pathLst>
          </a:custGeom>
          <a:solidFill>
            <a:schemeClr val="tx1"/>
          </a:solidFill>
          <a:ln>
            <a:noFill/>
          </a:ln>
        </p:spPr>
        <p:txBody>
          <a:bodyPr vert="horz" wrap="square" lIns="60960" tIns="30480" rIns="60960" bIns="30480" numCol="1" anchor="t" anchorCtr="0" compatLnSpc="1"/>
          <a:lstStyle/>
          <a:p>
            <a:pPr defTabSz="914400"/>
            <a:endParaRPr lang="en-US">
              <a:solidFill>
                <a:srgbClr val="595959"/>
              </a:solidFill>
              <a:latin typeface="Calibri" panose="020F0502020204030204"/>
            </a:endParaRPr>
          </a:p>
        </p:txBody>
      </p:sp>
      <p:pic>
        <p:nvPicPr>
          <p:cNvPr id="19" name="图片 18">
            <a:extLst>
              <a:ext uri="{FF2B5EF4-FFF2-40B4-BE49-F238E27FC236}">
                <a16:creationId xmlns:a16="http://schemas.microsoft.com/office/drawing/2014/main" xmlns="" id="{7773D20B-9A97-4CEE-ACF1-A852D9D098AC}"/>
              </a:ext>
            </a:extLst>
          </p:cNvPr>
          <p:cNvPicPr>
            <a:picLocks noChangeAspect="1"/>
          </p:cNvPicPr>
          <p:nvPr/>
        </p:nvPicPr>
        <p:blipFill>
          <a:blip r:embed="rId3" cstate="print"/>
          <a:stretch>
            <a:fillRect/>
          </a:stretch>
        </p:blipFill>
        <p:spPr>
          <a:xfrm>
            <a:off x="10558069" y="15042"/>
            <a:ext cx="1633932" cy="1242099"/>
          </a:xfrm>
          <a:prstGeom prst="rect">
            <a:avLst/>
          </a:prstGeom>
        </p:spPr>
      </p:pic>
      <p:sp>
        <p:nvSpPr>
          <p:cNvPr id="21" name="TextBox 30">
            <a:extLst>
              <a:ext uri="{FF2B5EF4-FFF2-40B4-BE49-F238E27FC236}">
                <a16:creationId xmlns:a16="http://schemas.microsoft.com/office/drawing/2014/main" xmlns="" id="{EFD25E1B-D71A-4248-8945-144D0C5C88B5}"/>
              </a:ext>
            </a:extLst>
          </p:cNvPr>
          <p:cNvSpPr txBox="1"/>
          <p:nvPr/>
        </p:nvSpPr>
        <p:spPr>
          <a:xfrm>
            <a:off x="5720818" y="5262755"/>
            <a:ext cx="3115733" cy="410433"/>
          </a:xfrm>
          <a:prstGeom prst="rect">
            <a:avLst/>
          </a:prstGeom>
          <a:noFill/>
        </p:spPr>
        <p:txBody>
          <a:bodyPr wrap="square" lIns="121920" tIns="60960" rIns="121920" bIns="60960" rtlCol="0">
            <a:spAutoFit/>
          </a:bodyPr>
          <a:lstStyle/>
          <a:p>
            <a:pPr defTabSz="914400"/>
            <a:r>
              <a:rPr lang="zh-CN" altLang="en-US" b="1" dirty="0">
                <a:solidFill>
                  <a:srgbClr val="595959"/>
                </a:solidFill>
                <a:latin typeface="Calibri" panose="020F0502020204030204"/>
              </a:rPr>
              <a:t>稿件类型</a:t>
            </a:r>
            <a:endParaRPr lang="en-US" b="1" dirty="0">
              <a:solidFill>
                <a:srgbClr val="595959"/>
              </a:solidFill>
              <a:latin typeface="Calibri" panose="020F0502020204030204"/>
            </a:endParaRPr>
          </a:p>
        </p:txBody>
      </p:sp>
      <p:sp>
        <p:nvSpPr>
          <p:cNvPr id="22" name="TextBox 31">
            <a:extLst>
              <a:ext uri="{FF2B5EF4-FFF2-40B4-BE49-F238E27FC236}">
                <a16:creationId xmlns:a16="http://schemas.microsoft.com/office/drawing/2014/main" xmlns="" id="{26C8DB8F-1AB1-43C6-92F2-81DF15CEC812}"/>
              </a:ext>
            </a:extLst>
          </p:cNvPr>
          <p:cNvSpPr txBox="1"/>
          <p:nvPr/>
        </p:nvSpPr>
        <p:spPr>
          <a:xfrm>
            <a:off x="9006555" y="5725250"/>
            <a:ext cx="3030789" cy="553998"/>
          </a:xfrm>
          <a:prstGeom prst="rect">
            <a:avLst/>
          </a:prstGeom>
          <a:noFill/>
        </p:spPr>
        <p:txBody>
          <a:bodyPr wrap="square" lIns="121920" tIns="60960" rIns="121920" bIns="60960" rtlCol="0">
            <a:spAutoFit/>
          </a:bodyPr>
          <a:lstStyle/>
          <a:p>
            <a:pPr defTabSz="914400"/>
            <a:r>
              <a:rPr lang="en-US" sz="1400" b="1" dirty="0">
                <a:solidFill>
                  <a:srgbClr val="595959"/>
                </a:solidFill>
                <a:latin typeface="Palatino Linotype" panose="02040502050505030304" pitchFamily="18" charset="0"/>
              </a:rPr>
              <a:t>http://www.ysxbcn.com/</a:t>
            </a:r>
          </a:p>
          <a:p>
            <a:pPr defTabSz="914400"/>
            <a:r>
              <a:rPr lang="en-US" sz="1400" b="1" dirty="0">
                <a:solidFill>
                  <a:srgbClr val="595959"/>
                </a:solidFill>
                <a:latin typeface="Palatino Linotype" panose="02040502050505030304" pitchFamily="18" charset="0"/>
              </a:rPr>
              <a:t>http://tnmsc.csu.edu.cn/</a:t>
            </a:r>
          </a:p>
        </p:txBody>
      </p:sp>
      <p:pic>
        <p:nvPicPr>
          <p:cNvPr id="23" name="图片 22">
            <a:extLst>
              <a:ext uri="{FF2B5EF4-FFF2-40B4-BE49-F238E27FC236}">
                <a16:creationId xmlns:a16="http://schemas.microsoft.com/office/drawing/2014/main" xmlns="" id="{E3280F76-3B5C-4568-96A5-C7995DF94703}"/>
              </a:ext>
            </a:extLst>
          </p:cNvPr>
          <p:cNvPicPr>
            <a:picLocks noChangeAspect="1"/>
          </p:cNvPicPr>
          <p:nvPr/>
        </p:nvPicPr>
        <p:blipFill>
          <a:blip r:embed="rId4" cstate="print"/>
          <a:stretch>
            <a:fillRect/>
          </a:stretch>
        </p:blipFill>
        <p:spPr>
          <a:xfrm>
            <a:off x="219093" y="1750497"/>
            <a:ext cx="2738908" cy="2926272"/>
          </a:xfrm>
          <a:prstGeom prst="rect">
            <a:avLst/>
          </a:prstGeom>
        </p:spPr>
      </p:pic>
    </p:spTree>
    <p:extLst>
      <p:ext uri="{BB962C8B-B14F-4D97-AF65-F5344CB8AC3E}">
        <p14:creationId xmlns:p14="http://schemas.microsoft.com/office/powerpoint/2010/main" xmlns="" val="111599292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xmlns="" id="{8F6FAC3E-2288-4F35-AFB8-242741B9BC0D}"/>
              </a:ext>
            </a:extLst>
          </p:cNvPr>
          <p:cNvSpPr txBox="1"/>
          <p:nvPr/>
        </p:nvSpPr>
        <p:spPr>
          <a:xfrm>
            <a:off x="823805" y="2162947"/>
            <a:ext cx="10375391" cy="76944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zh-CN" altLang="en-US" sz="4400" dirty="0">
                <a:solidFill>
                  <a:srgbClr val="FF0000"/>
                </a:solidFill>
                <a:effectLst>
                  <a:outerShdw blurRad="38100" dist="38100" dir="2700000" algn="tl">
                    <a:srgbClr val="000000">
                      <a:alpha val="43137"/>
                    </a:srgbClr>
                  </a:outerShdw>
                </a:effectLst>
                <a:latin typeface="思源黑体 CN Regular" panose="020B0500000000000000" pitchFamily="34" charset="-122"/>
                <a:ea typeface="思源黑体 CN Regular" panose="020B0500000000000000" pitchFamily="34" charset="-122"/>
              </a:rPr>
              <a:t>   </a:t>
            </a:r>
            <a:r>
              <a:rPr lang="zh-CN" altLang="en-US" sz="4400" dirty="0" smtClean="0">
                <a:solidFill>
                  <a:srgbClr val="1564B6"/>
                </a:solidFill>
                <a:effectLst>
                  <a:outerShdw blurRad="38100" dist="38100" dir="2700000" algn="tl">
                    <a:srgbClr val="000000">
                      <a:alpha val="43137"/>
                    </a:srgbClr>
                  </a:outerShdw>
                </a:effectLst>
                <a:latin typeface="思源黑体 CN Regular" panose="020B0500000000000000" pitchFamily="34" charset="-122"/>
                <a:ea typeface="思源黑体 CN Regular" panose="020B0500000000000000" pitchFamily="34" charset="-122"/>
              </a:rPr>
              <a:t>谢谢各位！</a:t>
            </a:r>
            <a:endParaRPr lang="en-US" altLang="zh-CN" sz="4400" dirty="0">
              <a:solidFill>
                <a:srgbClr val="1564B6"/>
              </a:solidFill>
              <a:effectLst>
                <a:outerShdw blurRad="38100" dist="38100" dir="2700000" algn="tl">
                  <a:srgbClr val="000000">
                    <a:alpha val="43137"/>
                  </a:srgbClr>
                </a:outerShdw>
              </a:effectLst>
              <a:latin typeface="思源黑体 CN Regular" panose="020B0500000000000000" pitchFamily="34" charset="-122"/>
              <a:ea typeface="思源黑体 CN Regular" panose="020B0500000000000000" pitchFamily="34" charset="-122"/>
            </a:endParaRPr>
          </a:p>
        </p:txBody>
      </p:sp>
      <p:grpSp>
        <p:nvGrpSpPr>
          <p:cNvPr id="2" name="组合 31">
            <a:extLst>
              <a:ext uri="{FF2B5EF4-FFF2-40B4-BE49-F238E27FC236}">
                <a16:creationId xmlns:a16="http://schemas.microsoft.com/office/drawing/2014/main" xmlns="" id="{8A3E5801-93C0-43FE-BD53-5850B79828BE}"/>
              </a:ext>
            </a:extLst>
          </p:cNvPr>
          <p:cNvGrpSpPr/>
          <p:nvPr/>
        </p:nvGrpSpPr>
        <p:grpSpPr>
          <a:xfrm>
            <a:off x="91190" y="50209"/>
            <a:ext cx="2545581" cy="905131"/>
            <a:chOff x="7202823" y="98425"/>
            <a:chExt cx="1851397" cy="870852"/>
          </a:xfrm>
        </p:grpSpPr>
        <p:pic>
          <p:nvPicPr>
            <p:cNvPr id="33" name="图片 32">
              <a:extLst>
                <a:ext uri="{FF2B5EF4-FFF2-40B4-BE49-F238E27FC236}">
                  <a16:creationId xmlns:a16="http://schemas.microsoft.com/office/drawing/2014/main" xmlns="" id="{4EC55C01-3434-4B01-99C6-5706E5B83563}"/>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1170" r="51848"/>
            <a:stretch/>
          </p:blipFill>
          <p:spPr>
            <a:xfrm>
              <a:off x="7202823" y="111125"/>
              <a:ext cx="864000" cy="858152"/>
            </a:xfrm>
            <a:prstGeom prst="ellipse">
              <a:avLst/>
            </a:prstGeom>
            <a:ln w="63500" cap="rnd">
              <a:noFill/>
            </a:ln>
            <a:effectLst>
              <a:outerShdw blurRad="381000" dist="292100" dir="5400000" sx="-80000" sy="-18000" rotWithShape="0">
                <a:srgbClr val="000000">
                  <a:alpha val="22000"/>
                </a:srgbClr>
              </a:outerShdw>
            </a:effectLst>
          </p:spPr>
        </p:pic>
        <p:pic>
          <p:nvPicPr>
            <p:cNvPr id="34" name="图片 33">
              <a:extLst>
                <a:ext uri="{FF2B5EF4-FFF2-40B4-BE49-F238E27FC236}">
                  <a16:creationId xmlns:a16="http://schemas.microsoft.com/office/drawing/2014/main" xmlns="" id="{51BD968F-C67A-4005-A4FA-2E98B54B5C7C}"/>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48082" r="3766" b="1170"/>
            <a:stretch/>
          </p:blipFill>
          <p:spPr>
            <a:xfrm>
              <a:off x="8190220" y="111125"/>
              <a:ext cx="864000" cy="858152"/>
            </a:xfrm>
            <a:prstGeom prst="ellipse">
              <a:avLst/>
            </a:prstGeom>
            <a:ln w="63500" cap="rnd">
              <a:noFill/>
            </a:ln>
            <a:effectLst>
              <a:outerShdw blurRad="381000" dist="292100" dir="5400000" sx="-80000" sy="-18000" rotWithShape="0">
                <a:srgbClr val="000000">
                  <a:alpha val="22000"/>
                </a:srgbClr>
              </a:outerShdw>
            </a:effectLst>
          </p:spPr>
        </p:pic>
        <p:cxnSp>
          <p:nvCxnSpPr>
            <p:cNvPr id="35" name="直接连接符 34">
              <a:extLst>
                <a:ext uri="{FF2B5EF4-FFF2-40B4-BE49-F238E27FC236}">
                  <a16:creationId xmlns:a16="http://schemas.microsoft.com/office/drawing/2014/main" xmlns="" id="{26FAE2E4-AA12-407A-9EAC-240010F4B6FD}"/>
                </a:ext>
              </a:extLst>
            </p:cNvPr>
            <p:cNvCxnSpPr>
              <a:cxnSpLocks/>
            </p:cNvCxnSpPr>
            <p:nvPr/>
          </p:nvCxnSpPr>
          <p:spPr>
            <a:xfrm>
              <a:off x="8124303" y="98425"/>
              <a:ext cx="0" cy="845452"/>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4" name="文本框 3">
            <a:extLst>
              <a:ext uri="{FF2B5EF4-FFF2-40B4-BE49-F238E27FC236}">
                <a16:creationId xmlns:a16="http://schemas.microsoft.com/office/drawing/2014/main" xmlns="" id="{EF92351D-EF2E-46EC-9A32-98A8A6DDCF6B}"/>
              </a:ext>
            </a:extLst>
          </p:cNvPr>
          <p:cNvSpPr txBox="1"/>
          <p:nvPr/>
        </p:nvSpPr>
        <p:spPr>
          <a:xfrm>
            <a:off x="5669815" y="4864258"/>
            <a:ext cx="4177305" cy="1421928"/>
          </a:xfrm>
          <a:prstGeom prst="rect">
            <a:avLst/>
          </a:prstGeom>
          <a:noFill/>
        </p:spPr>
        <p:txBody>
          <a:bodyPr wrap="square" rtlCol="0">
            <a:spAutoFit/>
          </a:bodyPr>
          <a:lstStyle/>
          <a:p>
            <a:pPr>
              <a:lnSpc>
                <a:spcPct val="120000"/>
              </a:lnSpc>
            </a:pPr>
            <a:r>
              <a:rPr lang="zh-CN" altLang="en-US" smtClean="0">
                <a:solidFill>
                  <a:srgbClr val="1564B6"/>
                </a:solidFill>
                <a:effectLst>
                  <a:outerShdw blurRad="38100" dist="38100" dir="2700000" algn="tl">
                    <a:srgbClr val="000000">
                      <a:alpha val="43137"/>
                    </a:srgbClr>
                  </a:outerShdw>
                </a:effectLst>
                <a:ea typeface="思源黑体 CN Regular" panose="020B0500000000000000" pitchFamily="34" charset="-122"/>
              </a:rPr>
              <a:t>彭超群</a:t>
            </a:r>
            <a:endParaRPr lang="en-US" altLang="zh-CN" dirty="0">
              <a:solidFill>
                <a:srgbClr val="1564B6"/>
              </a:solidFill>
              <a:effectLst>
                <a:outerShdw blurRad="38100" dist="38100" dir="2700000" algn="tl">
                  <a:srgbClr val="000000">
                    <a:alpha val="43137"/>
                  </a:srgbClr>
                </a:outerShdw>
              </a:effectLst>
              <a:ea typeface="思源黑体 CN Regular" panose="020B0500000000000000" pitchFamily="34" charset="-122"/>
            </a:endParaRPr>
          </a:p>
          <a:p>
            <a:pPr>
              <a:lnSpc>
                <a:spcPct val="120000"/>
              </a:lnSpc>
            </a:pPr>
            <a:r>
              <a:rPr lang="zh-CN" altLang="en-US" dirty="0">
                <a:solidFill>
                  <a:srgbClr val="1564B6"/>
                </a:solidFill>
                <a:effectLst>
                  <a:outerShdw blurRad="38100" dist="38100" dir="2700000" algn="tl">
                    <a:srgbClr val="000000">
                      <a:alpha val="43137"/>
                    </a:srgbClr>
                  </a:outerShdw>
                </a:effectLst>
                <a:ea typeface="思源黑体 CN Regular" panose="020B0500000000000000" pitchFamily="34" charset="-122"/>
              </a:rPr>
              <a:t>邮箱：</a:t>
            </a:r>
            <a:r>
              <a:rPr lang="en-US" altLang="zh-CN" dirty="0">
                <a:solidFill>
                  <a:srgbClr val="1564B6"/>
                </a:solidFill>
                <a:effectLst>
                  <a:outerShdw blurRad="38100" dist="38100" dir="2700000" algn="tl">
                    <a:srgbClr val="000000">
                      <a:alpha val="43137"/>
                    </a:srgbClr>
                  </a:outerShdw>
                </a:effectLst>
                <a:ea typeface="思源黑体 CN Regular" panose="020B0500000000000000" pitchFamily="34" charset="-122"/>
              </a:rPr>
              <a:t>pcq2005@163.com</a:t>
            </a:r>
          </a:p>
          <a:p>
            <a:pPr>
              <a:lnSpc>
                <a:spcPct val="120000"/>
              </a:lnSpc>
            </a:pPr>
            <a:r>
              <a:rPr lang="zh-CN" altLang="en-US" dirty="0">
                <a:solidFill>
                  <a:srgbClr val="1564B6"/>
                </a:solidFill>
                <a:effectLst>
                  <a:outerShdw blurRad="38100" dist="38100" dir="2700000" algn="tl">
                    <a:srgbClr val="000000">
                      <a:alpha val="43137"/>
                    </a:srgbClr>
                  </a:outerShdw>
                </a:effectLst>
                <a:ea typeface="思源黑体 CN Regular" panose="020B0500000000000000" pitchFamily="34" charset="-122"/>
              </a:rPr>
              <a:t>电话：</a:t>
            </a:r>
            <a:r>
              <a:rPr lang="en-US" altLang="zh-CN" dirty="0">
                <a:solidFill>
                  <a:srgbClr val="1564B6"/>
                </a:solidFill>
                <a:effectLst>
                  <a:outerShdw blurRad="38100" dist="38100" dir="2700000" algn="tl">
                    <a:srgbClr val="000000">
                      <a:alpha val="43137"/>
                    </a:srgbClr>
                  </a:outerShdw>
                </a:effectLst>
                <a:ea typeface="思源黑体 CN Regular" panose="020B0500000000000000" pitchFamily="34" charset="-122"/>
              </a:rPr>
              <a:t>0731-88877197</a:t>
            </a:r>
          </a:p>
          <a:p>
            <a:pPr>
              <a:lnSpc>
                <a:spcPct val="120000"/>
              </a:lnSpc>
            </a:pPr>
            <a:r>
              <a:rPr lang="zh-CN" altLang="en-US" dirty="0">
                <a:solidFill>
                  <a:srgbClr val="1564B6"/>
                </a:solidFill>
                <a:effectLst>
                  <a:outerShdw blurRad="38100" dist="38100" dir="2700000" algn="tl">
                    <a:srgbClr val="000000">
                      <a:alpha val="43137"/>
                    </a:srgbClr>
                  </a:outerShdw>
                </a:effectLst>
                <a:ea typeface="思源黑体 CN Regular" panose="020B0500000000000000" pitchFamily="34" charset="-122"/>
              </a:rPr>
              <a:t>手机：</a:t>
            </a:r>
            <a:r>
              <a:rPr lang="en-US" altLang="zh-CN" dirty="0">
                <a:solidFill>
                  <a:srgbClr val="1564B6"/>
                </a:solidFill>
                <a:effectLst>
                  <a:outerShdw blurRad="38100" dist="38100" dir="2700000" algn="tl">
                    <a:srgbClr val="000000">
                      <a:alpha val="43137"/>
                    </a:srgbClr>
                  </a:outerShdw>
                </a:effectLst>
                <a:ea typeface="思源黑体 CN Regular" panose="020B0500000000000000" pitchFamily="34" charset="-122"/>
              </a:rPr>
              <a:t>13974870973</a:t>
            </a:r>
          </a:p>
        </p:txBody>
      </p:sp>
      <p:sp>
        <p:nvSpPr>
          <p:cNvPr id="38" name="矩形 37">
            <a:extLst>
              <a:ext uri="{FF2B5EF4-FFF2-40B4-BE49-F238E27FC236}">
                <a16:creationId xmlns:a16="http://schemas.microsoft.com/office/drawing/2014/main" xmlns="" id="{2F977677-EC24-49E1-B978-95634A26ACAA}"/>
              </a:ext>
            </a:extLst>
          </p:cNvPr>
          <p:cNvSpPr/>
          <p:nvPr/>
        </p:nvSpPr>
        <p:spPr bwMode="auto">
          <a:xfrm>
            <a:off x="3301808" y="4991910"/>
            <a:ext cx="2273160" cy="13794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itchFamily="34" charset="0"/>
              <a:buNone/>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pic>
        <p:nvPicPr>
          <p:cNvPr id="1026" name="Picture 2"/>
          <p:cNvPicPr>
            <a:picLocks noChangeAspect="1" noChangeArrowheads="1"/>
          </p:cNvPicPr>
          <p:nvPr/>
        </p:nvPicPr>
        <p:blipFill>
          <a:blip r:embed="rId3" cstate="print"/>
          <a:srcRect/>
          <a:stretch>
            <a:fillRect/>
          </a:stretch>
        </p:blipFill>
        <p:spPr bwMode="auto">
          <a:xfrm>
            <a:off x="3268931" y="4416879"/>
            <a:ext cx="2308005" cy="2010610"/>
          </a:xfrm>
          <a:prstGeom prst="rect">
            <a:avLst/>
          </a:prstGeom>
          <a:noFill/>
          <a:ln w="9525">
            <a:noFill/>
            <a:miter lim="800000"/>
            <a:headEnd/>
            <a:tailEnd/>
          </a:ln>
        </p:spPr>
      </p:pic>
      <p:pic>
        <p:nvPicPr>
          <p:cNvPr id="10" name="图片 9">
            <a:extLst>
              <a:ext uri="{FF2B5EF4-FFF2-40B4-BE49-F238E27FC236}">
                <a16:creationId xmlns:a16="http://schemas.microsoft.com/office/drawing/2014/main" xmlns="" id="{BB810FCA-F8DE-4D96-8538-C372D4373D65}"/>
              </a:ext>
            </a:extLst>
          </p:cNvPr>
          <p:cNvPicPr>
            <a:picLocks noChangeAspect="1"/>
          </p:cNvPicPr>
          <p:nvPr/>
        </p:nvPicPr>
        <p:blipFill>
          <a:blip r:embed="rId4" cstate="print"/>
          <a:stretch>
            <a:fillRect/>
          </a:stretch>
        </p:blipFill>
        <p:spPr>
          <a:xfrm>
            <a:off x="824593" y="4384221"/>
            <a:ext cx="2247901" cy="2114550"/>
          </a:xfrm>
          <a:prstGeom prst="rect">
            <a:avLst/>
          </a:prstGeom>
        </p:spPr>
      </p:pic>
    </p:spTree>
    <p:extLst>
      <p:ext uri="{BB962C8B-B14F-4D97-AF65-F5344CB8AC3E}">
        <p14:creationId xmlns:p14="http://schemas.microsoft.com/office/powerpoint/2010/main" xmlns="" val="281164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0" name="内容占位符 2"/>
          <p:cNvSpPr txBox="1">
            <a:spLocks/>
          </p:cNvSpPr>
          <p:nvPr/>
        </p:nvSpPr>
        <p:spPr>
          <a:xfrm>
            <a:off x="3448957" y="2559498"/>
            <a:ext cx="6464300" cy="3188155"/>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Ø"/>
            </a:pPr>
            <a:r>
              <a:rPr lang="en-US" altLang="zh-CN" b="1" dirty="0" smtClean="0">
                <a:latin typeface="宋体" pitchFamily="2" charset="-122"/>
                <a:ea typeface="宋体" pitchFamily="2" charset="-122"/>
              </a:rPr>
              <a:t> </a:t>
            </a:r>
            <a:r>
              <a:rPr lang="zh-CN" altLang="zh-CN" b="1" dirty="0" smtClean="0">
                <a:latin typeface="宋体" pitchFamily="2" charset="-122"/>
                <a:ea typeface="宋体" pitchFamily="2" charset="-122"/>
              </a:rPr>
              <a:t>题名大，内容</a:t>
            </a:r>
            <a:r>
              <a:rPr lang="zh-CN" altLang="en-US" b="1" dirty="0" smtClean="0">
                <a:latin typeface="宋体" pitchFamily="2" charset="-122"/>
                <a:ea typeface="宋体" pitchFamily="2" charset="-122"/>
              </a:rPr>
              <a:t>少</a:t>
            </a:r>
            <a:endParaRPr lang="en-US" altLang="zh-CN" b="1" dirty="0" smtClean="0">
              <a:latin typeface="宋体" pitchFamily="2" charset="-122"/>
              <a:ea typeface="宋体" pitchFamily="2" charset="-122"/>
            </a:endParaRPr>
          </a:p>
          <a:p>
            <a:pPr>
              <a:lnSpc>
                <a:spcPct val="150000"/>
              </a:lnSpc>
              <a:buFont typeface="Wingdings" pitchFamily="2" charset="2"/>
              <a:buChar char="Ø"/>
            </a:pPr>
            <a:r>
              <a:rPr lang="en-US" altLang="zh-CN" b="1" dirty="0" smtClean="0">
                <a:latin typeface="宋体" pitchFamily="2" charset="-122"/>
                <a:ea typeface="宋体" pitchFamily="2" charset="-122"/>
              </a:rPr>
              <a:t> </a:t>
            </a:r>
            <a:r>
              <a:rPr lang="zh-CN" altLang="zh-CN" b="1" dirty="0" smtClean="0">
                <a:latin typeface="宋体" pitchFamily="2" charset="-122"/>
                <a:ea typeface="宋体" pitchFamily="2" charset="-122"/>
              </a:rPr>
              <a:t>题</a:t>
            </a:r>
            <a:r>
              <a:rPr lang="zh-CN" altLang="en-US" b="1" dirty="0" smtClean="0">
                <a:latin typeface="宋体" pitchFamily="2" charset="-122"/>
                <a:ea typeface="宋体" pitchFamily="2" charset="-122"/>
              </a:rPr>
              <a:t>名</a:t>
            </a:r>
            <a:r>
              <a:rPr lang="zh-CN" altLang="zh-CN" b="1" dirty="0" smtClean="0">
                <a:latin typeface="宋体" pitchFamily="2" charset="-122"/>
                <a:ea typeface="宋体" pitchFamily="2" charset="-122"/>
              </a:rPr>
              <a:t>繁琐、冗长，主题不鲜明</a:t>
            </a:r>
            <a:endParaRPr lang="en-US" altLang="zh-CN" b="1" dirty="0" smtClean="0">
              <a:latin typeface="宋体" pitchFamily="2" charset="-122"/>
              <a:ea typeface="宋体" pitchFamily="2" charset="-122"/>
            </a:endParaRPr>
          </a:p>
          <a:p>
            <a:pPr>
              <a:lnSpc>
                <a:spcPct val="150000"/>
              </a:lnSpc>
              <a:buFont typeface="Wingdings" pitchFamily="2" charset="2"/>
              <a:buChar char="Ø"/>
            </a:pPr>
            <a:r>
              <a:rPr lang="en-US" altLang="zh-CN" b="1" dirty="0" smtClean="0">
                <a:latin typeface="宋体" pitchFamily="2" charset="-122"/>
                <a:ea typeface="宋体" pitchFamily="2" charset="-122"/>
              </a:rPr>
              <a:t> </a:t>
            </a:r>
            <a:r>
              <a:rPr lang="zh-CN" altLang="zh-CN" b="1" dirty="0" smtClean="0">
                <a:latin typeface="宋体" pitchFamily="2" charset="-122"/>
                <a:ea typeface="宋体" pitchFamily="2" charset="-122"/>
              </a:rPr>
              <a:t>不注意分寸，有意无意地拔高</a:t>
            </a:r>
            <a:r>
              <a:rPr lang="en-US" altLang="zh-CN" b="1" dirty="0" smtClean="0">
                <a:latin typeface="宋体" pitchFamily="2" charset="-122"/>
                <a:ea typeface="宋体" pitchFamily="2" charset="-122"/>
              </a:rPr>
              <a:t/>
            </a:r>
            <a:br>
              <a:rPr lang="en-US" altLang="zh-CN" b="1" dirty="0" smtClean="0">
                <a:latin typeface="宋体" pitchFamily="2" charset="-122"/>
                <a:ea typeface="宋体" pitchFamily="2" charset="-122"/>
              </a:rPr>
            </a:br>
            <a:endParaRPr lang="zh-CN" altLang="zh-CN" b="1" dirty="0">
              <a:latin typeface="宋体" pitchFamily="2" charset="-122"/>
              <a:ea typeface="宋体" pitchFamily="2" charset="-122"/>
            </a:endParaRPr>
          </a:p>
        </p:txBody>
      </p:sp>
      <p:grpSp>
        <p:nvGrpSpPr>
          <p:cNvPr id="11" name="组合 10"/>
          <p:cNvGrpSpPr/>
          <p:nvPr/>
        </p:nvGrpSpPr>
        <p:grpSpPr>
          <a:xfrm>
            <a:off x="2679358" y="1111609"/>
            <a:ext cx="6820584" cy="1229002"/>
            <a:chOff x="-1029381" y="1476094"/>
            <a:chExt cx="8229600" cy="1229002"/>
          </a:xfrm>
        </p:grpSpPr>
        <p:sp>
          <p:nvSpPr>
            <p:cNvPr id="12" name="圆角矩形 11"/>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3"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题名的常见问题</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169617189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0" name="内容占位符 2"/>
          <p:cNvSpPr txBox="1">
            <a:spLocks/>
          </p:cNvSpPr>
          <p:nvPr/>
        </p:nvSpPr>
        <p:spPr>
          <a:xfrm>
            <a:off x="1974850" y="2332037"/>
            <a:ext cx="8229600"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itchFamily="34" charset="0"/>
              <a:buNone/>
            </a:pPr>
            <a:r>
              <a:rPr lang="zh-CN" altLang="zh-CN" b="1" dirty="0" smtClean="0">
                <a:latin typeface="宋体" pitchFamily="2" charset="-122"/>
                <a:ea typeface="宋体" pitchFamily="2" charset="-122"/>
              </a:rPr>
              <a:t>很多读者可能只会阅读论文摘要。而</a:t>
            </a:r>
            <a:r>
              <a:rPr lang="zh-CN" altLang="en-US" b="1" dirty="0" smtClean="0">
                <a:latin typeface="宋体" pitchFamily="2" charset="-122"/>
                <a:ea typeface="宋体" pitchFamily="2" charset="-122"/>
              </a:rPr>
              <a:t>对</a:t>
            </a:r>
            <a:r>
              <a:rPr lang="zh-CN" altLang="zh-CN" b="1" dirty="0" smtClean="0">
                <a:latin typeface="宋体" pitchFamily="2" charset="-122"/>
                <a:ea typeface="宋体" pitchFamily="2" charset="-122"/>
              </a:rPr>
              <a:t>另外一些读者，摘要则会引导他们阅读论文全文。无论哪种情况，摘要都显得</a:t>
            </a:r>
            <a:r>
              <a:rPr lang="zh-CN" altLang="en-US" b="1" dirty="0" smtClean="0">
                <a:latin typeface="宋体" pitchFamily="2" charset="-122"/>
                <a:ea typeface="宋体" pitchFamily="2" charset="-122"/>
              </a:rPr>
              <a:t>非常</a:t>
            </a:r>
            <a:r>
              <a:rPr lang="zh-CN" altLang="zh-CN" b="1" dirty="0" smtClean="0">
                <a:latin typeface="宋体" pitchFamily="2" charset="-122"/>
                <a:ea typeface="宋体" pitchFamily="2" charset="-122"/>
              </a:rPr>
              <a:t>重要。摘要的目的在于，</a:t>
            </a:r>
            <a:r>
              <a:rPr lang="zh-CN" altLang="en-US" b="1" dirty="0" smtClean="0">
                <a:latin typeface="宋体" pitchFamily="2" charset="-122"/>
                <a:ea typeface="宋体" pitchFamily="2" charset="-122"/>
              </a:rPr>
              <a:t>让</a:t>
            </a:r>
            <a:r>
              <a:rPr lang="zh-CN" altLang="zh-CN" b="1" dirty="0" smtClean="0">
                <a:latin typeface="宋体" pitchFamily="2" charset="-122"/>
                <a:ea typeface="宋体" pitchFamily="2" charset="-122"/>
              </a:rPr>
              <a:t>读者能够很容易地、快速地掌握论文的关键信息。</a:t>
            </a:r>
          </a:p>
          <a:p>
            <a:pPr>
              <a:lnSpc>
                <a:spcPct val="150000"/>
              </a:lnSpc>
            </a:pPr>
            <a:endParaRPr lang="zh-CN" altLang="en-US" b="1" dirty="0">
              <a:latin typeface="宋体" pitchFamily="2" charset="-122"/>
              <a:ea typeface="宋体" pitchFamily="2" charset="-122"/>
            </a:endParaRPr>
          </a:p>
        </p:txBody>
      </p:sp>
      <p:grpSp>
        <p:nvGrpSpPr>
          <p:cNvPr id="11" name="组合 10"/>
          <p:cNvGrpSpPr/>
          <p:nvPr/>
        </p:nvGrpSpPr>
        <p:grpSpPr>
          <a:xfrm>
            <a:off x="2679358" y="1277154"/>
            <a:ext cx="6820584" cy="1229002"/>
            <a:chOff x="-1029381" y="1476094"/>
            <a:chExt cx="8229600" cy="1229002"/>
          </a:xfrm>
        </p:grpSpPr>
        <p:sp>
          <p:nvSpPr>
            <p:cNvPr id="12" name="圆角矩形 11"/>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3"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摘要的重要性</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235983600"/>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0" name="内容占位符 2"/>
          <p:cNvSpPr txBox="1">
            <a:spLocks/>
          </p:cNvSpPr>
          <p:nvPr/>
        </p:nvSpPr>
        <p:spPr>
          <a:xfrm>
            <a:off x="2786629" y="1669154"/>
            <a:ext cx="9182213" cy="5036457"/>
          </a:xfrm>
          <a:prstGeom prst="rect">
            <a:avLst/>
          </a:prstGeom>
        </p:spPr>
        <p:txBody>
          <a:bodyPr>
            <a:no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Font typeface="Wingdings" pitchFamily="2" charset="2"/>
              <a:buChar char="Ø"/>
            </a:pPr>
            <a:r>
              <a:rPr lang="en-US" altLang="zh-CN" b="1" dirty="0" smtClean="0"/>
              <a:t> </a:t>
            </a:r>
            <a:r>
              <a:rPr lang="zh-CN" altLang="zh-CN" b="1" dirty="0" smtClean="0"/>
              <a:t>简洁、内容紧凑</a:t>
            </a:r>
          </a:p>
          <a:p>
            <a:pPr>
              <a:lnSpc>
                <a:spcPct val="150000"/>
              </a:lnSpc>
              <a:spcBef>
                <a:spcPts val="0"/>
              </a:spcBef>
              <a:buFont typeface="Wingdings" pitchFamily="2" charset="2"/>
              <a:buChar char="Ø"/>
            </a:pPr>
            <a:r>
              <a:rPr lang="en-US" altLang="zh-CN" b="1" dirty="0" smtClean="0"/>
              <a:t> </a:t>
            </a:r>
            <a:r>
              <a:rPr lang="zh-CN" altLang="zh-CN" b="1" dirty="0" smtClean="0"/>
              <a:t>清楚地阐明研究的假设或目的</a:t>
            </a:r>
          </a:p>
          <a:p>
            <a:pPr>
              <a:lnSpc>
                <a:spcPct val="150000"/>
              </a:lnSpc>
              <a:spcBef>
                <a:spcPts val="0"/>
              </a:spcBef>
              <a:buFont typeface="Wingdings" pitchFamily="2" charset="2"/>
              <a:buChar char="Ø"/>
            </a:pPr>
            <a:r>
              <a:rPr lang="en-US" altLang="zh-CN" b="1" dirty="0" smtClean="0"/>
              <a:t> </a:t>
            </a:r>
            <a:r>
              <a:rPr lang="zh-CN" altLang="zh-CN" b="1" dirty="0" smtClean="0"/>
              <a:t>避免描述不必要的实验细节或统计方法</a:t>
            </a:r>
          </a:p>
          <a:p>
            <a:pPr>
              <a:lnSpc>
                <a:spcPct val="150000"/>
              </a:lnSpc>
              <a:spcBef>
                <a:spcPts val="0"/>
              </a:spcBef>
              <a:buFont typeface="Wingdings" pitchFamily="2" charset="2"/>
              <a:buChar char="Ø"/>
            </a:pPr>
            <a:r>
              <a:rPr lang="en-US" altLang="zh-CN" b="1" dirty="0" smtClean="0"/>
              <a:t> </a:t>
            </a:r>
            <a:r>
              <a:rPr lang="zh-CN" altLang="zh-CN" b="1" dirty="0" smtClean="0"/>
              <a:t>不含参考文献、表格或图形</a:t>
            </a:r>
          </a:p>
          <a:p>
            <a:pPr>
              <a:lnSpc>
                <a:spcPct val="150000"/>
              </a:lnSpc>
              <a:spcBef>
                <a:spcPts val="0"/>
              </a:spcBef>
              <a:buFont typeface="Wingdings" pitchFamily="2" charset="2"/>
              <a:buChar char="Ø"/>
            </a:pPr>
            <a:r>
              <a:rPr lang="en-US" altLang="zh-CN" b="1" dirty="0" smtClean="0"/>
              <a:t> </a:t>
            </a:r>
            <a:r>
              <a:rPr lang="zh-CN" altLang="zh-CN" b="1" dirty="0" smtClean="0"/>
              <a:t>极少或几乎不含缩写词语</a:t>
            </a:r>
          </a:p>
          <a:p>
            <a:pPr>
              <a:lnSpc>
                <a:spcPct val="150000"/>
              </a:lnSpc>
              <a:spcBef>
                <a:spcPts val="0"/>
              </a:spcBef>
              <a:buFont typeface="Wingdings" pitchFamily="2" charset="2"/>
              <a:buChar char="Ø"/>
            </a:pPr>
            <a:r>
              <a:rPr lang="en-US" altLang="zh-CN" b="1" dirty="0" smtClean="0"/>
              <a:t> </a:t>
            </a:r>
            <a:r>
              <a:rPr lang="zh-CN" altLang="zh-CN" b="1" dirty="0" smtClean="0"/>
              <a:t>以简单易懂的方式简明扼要地陈述论文的主要发现</a:t>
            </a:r>
          </a:p>
          <a:p>
            <a:pPr>
              <a:lnSpc>
                <a:spcPct val="150000"/>
              </a:lnSpc>
              <a:spcBef>
                <a:spcPts val="0"/>
              </a:spcBef>
              <a:buFont typeface="Wingdings" pitchFamily="2" charset="2"/>
              <a:buChar char="Ø"/>
            </a:pPr>
            <a:r>
              <a:rPr lang="en-US" altLang="zh-CN" b="1" dirty="0" smtClean="0"/>
              <a:t> </a:t>
            </a:r>
            <a:r>
              <a:rPr lang="zh-CN" altLang="zh-CN" b="1" dirty="0" smtClean="0"/>
              <a:t>具有与假设或目的相关的简明、清楚的结论</a:t>
            </a:r>
          </a:p>
          <a:p>
            <a:pPr>
              <a:lnSpc>
                <a:spcPct val="150000"/>
              </a:lnSpc>
              <a:spcBef>
                <a:spcPts val="0"/>
              </a:spcBef>
              <a:buFont typeface="Wingdings" pitchFamily="2" charset="2"/>
              <a:buChar char="Ø"/>
            </a:pPr>
            <a:r>
              <a:rPr lang="en-US" altLang="zh-CN" b="1" dirty="0" smtClean="0"/>
              <a:t> </a:t>
            </a:r>
            <a:r>
              <a:rPr lang="zh-CN" altLang="zh-CN" b="1" dirty="0" smtClean="0"/>
              <a:t>语法正确</a:t>
            </a:r>
          </a:p>
          <a:p>
            <a:pPr>
              <a:spcBef>
                <a:spcPts val="0"/>
              </a:spcBef>
            </a:pPr>
            <a:endParaRPr lang="zh-CN" altLang="en-US" b="1" dirty="0"/>
          </a:p>
        </p:txBody>
      </p:sp>
      <p:grpSp>
        <p:nvGrpSpPr>
          <p:cNvPr id="11" name="组合 10"/>
          <p:cNvGrpSpPr/>
          <p:nvPr/>
        </p:nvGrpSpPr>
        <p:grpSpPr>
          <a:xfrm>
            <a:off x="2990508" y="889542"/>
            <a:ext cx="6820584" cy="1229002"/>
            <a:chOff x="-1029381" y="1476094"/>
            <a:chExt cx="8229600" cy="1229002"/>
          </a:xfrm>
        </p:grpSpPr>
        <p:sp>
          <p:nvSpPr>
            <p:cNvPr id="12" name="圆角矩形 11"/>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3"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好摘要的普遍特征</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2549664413"/>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0" name="内容占位符 2"/>
          <p:cNvSpPr txBox="1">
            <a:spLocks/>
          </p:cNvSpPr>
          <p:nvPr/>
        </p:nvSpPr>
        <p:spPr>
          <a:xfrm>
            <a:off x="813707" y="2039155"/>
            <a:ext cx="10551885" cy="5069160"/>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3150" indent="-1073150">
              <a:buNone/>
            </a:pPr>
            <a:r>
              <a:rPr lang="zh-CN" altLang="zh-CN" b="1" dirty="0" smtClean="0">
                <a:solidFill>
                  <a:schemeClr val="accent2"/>
                </a:solidFill>
                <a:latin typeface="宋体" pitchFamily="2" charset="-122"/>
                <a:ea typeface="宋体" pitchFamily="2" charset="-122"/>
              </a:rPr>
              <a:t>目的</a:t>
            </a:r>
            <a:r>
              <a:rPr lang="zh-CN" altLang="en-US" b="1" dirty="0" smtClean="0">
                <a:latin typeface="宋体" pitchFamily="2" charset="-122"/>
                <a:ea typeface="宋体" pitchFamily="2" charset="-122"/>
              </a:rPr>
              <a:t>：</a:t>
            </a:r>
            <a:r>
              <a:rPr lang="zh-CN" altLang="zh-CN" b="1" dirty="0">
                <a:latin typeface="宋体" pitchFamily="2" charset="-122"/>
                <a:ea typeface="宋体" pitchFamily="2" charset="-122"/>
              </a:rPr>
              <a:t>简要介绍</a:t>
            </a:r>
            <a:r>
              <a:rPr lang="zh-CN" altLang="zh-CN" b="1" dirty="0" smtClean="0">
                <a:latin typeface="宋体" pitchFamily="2" charset="-122"/>
                <a:ea typeface="宋体" pitchFamily="2" charset="-122"/>
              </a:rPr>
              <a:t>研究背景</a:t>
            </a:r>
            <a:r>
              <a:rPr lang="zh-CN" altLang="en-US" b="1" dirty="0" smtClean="0">
                <a:latin typeface="宋体" pitchFamily="2" charset="-122"/>
                <a:ea typeface="宋体" pitchFamily="2" charset="-122"/>
              </a:rPr>
              <a:t>，</a:t>
            </a:r>
            <a:r>
              <a:rPr lang="zh-CN" altLang="zh-CN" b="1" dirty="0" smtClean="0">
                <a:latin typeface="宋体" pitchFamily="2" charset="-122"/>
                <a:ea typeface="宋体" pitchFamily="2" charset="-122"/>
              </a:rPr>
              <a:t>描述研究目的，</a:t>
            </a:r>
            <a:r>
              <a:rPr lang="zh-CN" altLang="en-US" b="1" dirty="0" smtClean="0">
                <a:latin typeface="宋体" pitchFamily="2" charset="-122"/>
                <a:ea typeface="宋体" pitchFamily="2" charset="-122"/>
              </a:rPr>
              <a:t>让读者知道</a:t>
            </a:r>
            <a:r>
              <a:rPr lang="zh-CN" altLang="zh-CN" b="1" dirty="0" smtClean="0">
                <a:latin typeface="宋体" pitchFamily="2" charset="-122"/>
                <a:ea typeface="宋体" pitchFamily="2" charset="-122"/>
              </a:rPr>
              <a:t>为什么这样做，重点又是什么</a:t>
            </a:r>
            <a:r>
              <a:rPr lang="zh-CN" altLang="en-US" b="1" dirty="0" smtClean="0">
                <a:latin typeface="宋体" pitchFamily="2" charset="-122"/>
                <a:ea typeface="宋体" pitchFamily="2" charset="-122"/>
              </a:rPr>
              <a:t>。</a:t>
            </a:r>
            <a:endParaRPr lang="zh-CN" altLang="zh-CN" b="1" dirty="0" smtClean="0">
              <a:latin typeface="宋体" pitchFamily="2" charset="-122"/>
              <a:ea typeface="宋体" pitchFamily="2" charset="-122"/>
            </a:endParaRPr>
          </a:p>
          <a:p>
            <a:pPr marL="1073150" indent="-1073150">
              <a:buNone/>
            </a:pPr>
            <a:r>
              <a:rPr lang="zh-CN" altLang="zh-CN" b="1" dirty="0" smtClean="0">
                <a:solidFill>
                  <a:schemeClr val="accent2"/>
                </a:solidFill>
                <a:latin typeface="宋体" pitchFamily="2" charset="-122"/>
                <a:ea typeface="宋体" pitchFamily="2" charset="-122"/>
              </a:rPr>
              <a:t>方法</a:t>
            </a:r>
            <a:r>
              <a:rPr lang="zh-CN" altLang="en-US" b="1" dirty="0" smtClean="0">
                <a:latin typeface="宋体" pitchFamily="2" charset="-122"/>
                <a:ea typeface="宋体" pitchFamily="2" charset="-122"/>
              </a:rPr>
              <a:t>：</a:t>
            </a:r>
            <a:r>
              <a:rPr lang="zh-CN" altLang="zh-CN" b="1" dirty="0" smtClean="0">
                <a:latin typeface="宋体" pitchFamily="2" charset="-122"/>
                <a:ea typeface="宋体" pitchFamily="2" charset="-122"/>
              </a:rPr>
              <a:t>描述研究设计和方法，如：回顾性对照研究、随机对照研究</a:t>
            </a:r>
            <a:r>
              <a:rPr lang="zh-CN" altLang="en-US" b="1" dirty="0" smtClean="0">
                <a:latin typeface="宋体" pitchFamily="2" charset="-122"/>
                <a:ea typeface="宋体" pitchFamily="2" charset="-122"/>
              </a:rPr>
              <a:t>。</a:t>
            </a:r>
            <a:endParaRPr lang="zh-CN" altLang="zh-CN" b="1" dirty="0" smtClean="0">
              <a:latin typeface="宋体" pitchFamily="2" charset="-122"/>
              <a:ea typeface="宋体" pitchFamily="2" charset="-122"/>
            </a:endParaRPr>
          </a:p>
          <a:p>
            <a:pPr marL="1073150" indent="-1073150">
              <a:buNone/>
            </a:pPr>
            <a:r>
              <a:rPr lang="zh-CN" altLang="zh-CN" b="1" dirty="0" smtClean="0">
                <a:solidFill>
                  <a:schemeClr val="accent2"/>
                </a:solidFill>
                <a:latin typeface="宋体" pitchFamily="2" charset="-122"/>
                <a:ea typeface="宋体" pitchFamily="2" charset="-122"/>
              </a:rPr>
              <a:t>结果</a:t>
            </a:r>
            <a:r>
              <a:rPr lang="zh-CN" altLang="en-US" b="1" dirty="0" smtClean="0">
                <a:latin typeface="宋体" pitchFamily="2" charset="-122"/>
                <a:ea typeface="宋体" pitchFamily="2" charset="-122"/>
              </a:rPr>
              <a:t>：</a:t>
            </a:r>
            <a:r>
              <a:rPr lang="zh-CN" altLang="zh-CN" b="1" dirty="0" smtClean="0">
                <a:latin typeface="宋体" pitchFamily="2" charset="-122"/>
                <a:ea typeface="宋体" pitchFamily="2" charset="-122"/>
              </a:rPr>
              <a:t>给出与目的相关的具体结果</a:t>
            </a:r>
            <a:r>
              <a:rPr lang="zh-CN" altLang="en-US" b="1" dirty="0" smtClean="0">
                <a:latin typeface="宋体" pitchFamily="2" charset="-122"/>
                <a:ea typeface="宋体" pitchFamily="2" charset="-122"/>
              </a:rPr>
              <a:t>；</a:t>
            </a:r>
            <a:r>
              <a:rPr lang="zh-CN" altLang="zh-CN" b="1" dirty="0" smtClean="0">
                <a:latin typeface="宋体" pitchFamily="2" charset="-122"/>
                <a:ea typeface="宋体" pitchFamily="2" charset="-122"/>
              </a:rPr>
              <a:t>避免出现与目的无关的结果</a:t>
            </a:r>
            <a:r>
              <a:rPr lang="zh-CN" altLang="en-US" b="1" dirty="0" smtClean="0">
                <a:latin typeface="宋体" pitchFamily="2" charset="-122"/>
                <a:ea typeface="宋体" pitchFamily="2" charset="-122"/>
              </a:rPr>
              <a:t>；</a:t>
            </a:r>
            <a:r>
              <a:rPr lang="zh-CN" altLang="zh-CN" b="1" dirty="0" smtClean="0">
                <a:latin typeface="宋体" pitchFamily="2" charset="-122"/>
                <a:ea typeface="宋体" pitchFamily="2" charset="-122"/>
              </a:rPr>
              <a:t>给出真实数据，必要时给出置信区间和</a:t>
            </a:r>
            <a:r>
              <a:rPr lang="en-US" altLang="zh-CN" b="1" dirty="0" smtClean="0">
                <a:latin typeface="宋体" pitchFamily="2" charset="-122"/>
                <a:ea typeface="宋体" pitchFamily="2" charset="-122"/>
              </a:rPr>
              <a:t>p</a:t>
            </a:r>
            <a:r>
              <a:rPr lang="zh-CN" altLang="zh-CN" b="1" dirty="0" smtClean="0">
                <a:latin typeface="宋体" pitchFamily="2" charset="-122"/>
                <a:ea typeface="宋体" pitchFamily="2" charset="-122"/>
              </a:rPr>
              <a:t>值</a:t>
            </a:r>
            <a:r>
              <a:rPr lang="zh-CN" altLang="en-US" b="1" dirty="0" smtClean="0">
                <a:latin typeface="宋体" pitchFamily="2" charset="-122"/>
                <a:ea typeface="宋体" pitchFamily="2" charset="-122"/>
              </a:rPr>
              <a:t>；</a:t>
            </a:r>
            <a:r>
              <a:rPr lang="zh-CN" altLang="zh-CN" b="1" dirty="0" smtClean="0">
                <a:latin typeface="宋体" pitchFamily="2" charset="-122"/>
                <a:ea typeface="宋体" pitchFamily="2" charset="-122"/>
              </a:rPr>
              <a:t>避免模糊表达，如“相对较大”或“明显差异”</a:t>
            </a:r>
            <a:r>
              <a:rPr lang="zh-CN" altLang="en-US" b="1" dirty="0" smtClean="0">
                <a:latin typeface="宋体" pitchFamily="2" charset="-122"/>
                <a:ea typeface="宋体" pitchFamily="2" charset="-122"/>
              </a:rPr>
              <a:t>。</a:t>
            </a:r>
            <a:endParaRPr lang="en-US" altLang="zh-CN" b="1" dirty="0" smtClean="0">
              <a:latin typeface="宋体" pitchFamily="2" charset="-122"/>
              <a:ea typeface="宋体" pitchFamily="2" charset="-122"/>
            </a:endParaRPr>
          </a:p>
          <a:p>
            <a:pPr marL="1073150" indent="-1073150">
              <a:buNone/>
            </a:pPr>
            <a:r>
              <a:rPr lang="zh-CN" altLang="zh-CN" b="1" dirty="0" smtClean="0">
                <a:solidFill>
                  <a:schemeClr val="accent2"/>
                </a:solidFill>
                <a:latin typeface="宋体" pitchFamily="2" charset="-122"/>
                <a:ea typeface="宋体" pitchFamily="2" charset="-122"/>
              </a:rPr>
              <a:t>结论</a:t>
            </a:r>
            <a:r>
              <a:rPr lang="zh-CN" altLang="en-US" b="1" dirty="0" smtClean="0">
                <a:latin typeface="宋体" pitchFamily="2" charset="-122"/>
                <a:ea typeface="宋体" pitchFamily="2" charset="-122"/>
              </a:rPr>
              <a:t>：</a:t>
            </a:r>
            <a:r>
              <a:rPr lang="zh-CN" altLang="zh-CN" b="1" dirty="0" smtClean="0">
                <a:latin typeface="宋体" pitchFamily="2" charset="-122"/>
                <a:ea typeface="宋体" pitchFamily="2" charset="-122"/>
              </a:rPr>
              <a:t>与研究目的直接相关</a:t>
            </a:r>
            <a:r>
              <a:rPr lang="zh-CN" altLang="en-US" b="1" dirty="0" smtClean="0">
                <a:latin typeface="宋体" pitchFamily="2" charset="-122"/>
                <a:ea typeface="宋体" pitchFamily="2" charset="-122"/>
              </a:rPr>
              <a:t>；</a:t>
            </a:r>
            <a:r>
              <a:rPr lang="zh-CN" altLang="zh-CN" b="1" dirty="0" smtClean="0">
                <a:latin typeface="宋体" pitchFamily="2" charset="-122"/>
                <a:ea typeface="宋体" pitchFamily="2" charset="-122"/>
              </a:rPr>
              <a:t>简洁陈述可以直接从研究中导出的结论</a:t>
            </a:r>
            <a:r>
              <a:rPr lang="zh-CN" altLang="en-US" b="1" dirty="0" smtClean="0">
                <a:latin typeface="宋体" pitchFamily="2" charset="-122"/>
                <a:ea typeface="宋体" pitchFamily="2" charset="-122"/>
              </a:rPr>
              <a:t>；</a:t>
            </a:r>
            <a:r>
              <a:rPr lang="zh-CN" altLang="zh-CN" b="1" dirty="0" smtClean="0">
                <a:latin typeface="宋体" pitchFamily="2" charset="-122"/>
                <a:ea typeface="宋体" pitchFamily="2" charset="-122"/>
              </a:rPr>
              <a:t>不夸大研究的重要性或价值</a:t>
            </a:r>
            <a:r>
              <a:rPr lang="zh-CN" altLang="en-US" b="1" dirty="0" smtClean="0">
                <a:latin typeface="宋体" pitchFamily="2" charset="-122"/>
                <a:ea typeface="宋体" pitchFamily="2" charset="-122"/>
              </a:rPr>
              <a:t>；</a:t>
            </a:r>
            <a:r>
              <a:rPr lang="zh-CN" altLang="zh-CN" b="1" dirty="0" smtClean="0">
                <a:latin typeface="宋体" pitchFamily="2" charset="-122"/>
                <a:ea typeface="宋体" pitchFamily="2" charset="-122"/>
              </a:rPr>
              <a:t>简要地解释研究结果和影响，以及对开展进一步研究的建议</a:t>
            </a:r>
            <a:r>
              <a:rPr lang="zh-CN" altLang="en-US" b="1" dirty="0" smtClean="0">
                <a:latin typeface="宋体" pitchFamily="2" charset="-122"/>
                <a:ea typeface="宋体" pitchFamily="2" charset="-122"/>
              </a:rPr>
              <a:t>。</a:t>
            </a:r>
            <a:endParaRPr lang="zh-CN" altLang="en-US" b="1" dirty="0">
              <a:latin typeface="宋体" pitchFamily="2" charset="-122"/>
              <a:ea typeface="宋体" pitchFamily="2" charset="-122"/>
            </a:endParaRPr>
          </a:p>
        </p:txBody>
      </p:sp>
      <p:grpSp>
        <p:nvGrpSpPr>
          <p:cNvPr id="11" name="组合 10"/>
          <p:cNvGrpSpPr/>
          <p:nvPr/>
        </p:nvGrpSpPr>
        <p:grpSpPr>
          <a:xfrm>
            <a:off x="2679358" y="963299"/>
            <a:ext cx="6820584" cy="1229002"/>
            <a:chOff x="-1029381" y="1476094"/>
            <a:chExt cx="8229600" cy="1229002"/>
          </a:xfrm>
        </p:grpSpPr>
        <p:sp>
          <p:nvSpPr>
            <p:cNvPr id="12" name="圆角矩形 11"/>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3"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结构式摘要</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3185930845"/>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0" name="内容占位符 2"/>
          <p:cNvSpPr txBox="1">
            <a:spLocks/>
          </p:cNvSpPr>
          <p:nvPr/>
        </p:nvSpPr>
        <p:spPr>
          <a:xfrm>
            <a:off x="3820886" y="2445805"/>
            <a:ext cx="4550228" cy="2469636"/>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tx1"/>
              </a:buClr>
              <a:buSzPct val="80000"/>
              <a:buFont typeface="Wingdings" pitchFamily="2" charset="2"/>
              <a:buChar char="Ø"/>
            </a:pPr>
            <a:r>
              <a:rPr lang="zh-CN" altLang="en-US" b="1" dirty="0" smtClean="0">
                <a:latin typeface="Times New Roman" pitchFamily="18" charset="0"/>
              </a:rPr>
              <a:t>  导读</a:t>
            </a:r>
          </a:p>
          <a:p>
            <a:pPr>
              <a:lnSpc>
                <a:spcPct val="150000"/>
              </a:lnSpc>
              <a:buClr>
                <a:schemeClr val="tx1"/>
              </a:buClr>
              <a:buSzPct val="80000"/>
              <a:buFont typeface="Wingdings" pitchFamily="2" charset="2"/>
              <a:buChar char="Ø"/>
            </a:pPr>
            <a:r>
              <a:rPr lang="zh-CN" altLang="en-US" b="1" dirty="0" smtClean="0">
                <a:latin typeface="Times New Roman" pitchFamily="18" charset="0"/>
              </a:rPr>
              <a:t>  帮助检索</a:t>
            </a:r>
          </a:p>
          <a:p>
            <a:pPr>
              <a:lnSpc>
                <a:spcPct val="150000"/>
              </a:lnSpc>
              <a:buClr>
                <a:schemeClr val="tx1"/>
              </a:buClr>
              <a:buSzPct val="80000"/>
              <a:buFont typeface="Wingdings" pitchFamily="2" charset="2"/>
              <a:buChar char="Ø"/>
            </a:pPr>
            <a:r>
              <a:rPr lang="zh-CN" altLang="en-US" b="1" dirty="0" smtClean="0">
                <a:latin typeface="Times New Roman" pitchFamily="18" charset="0"/>
              </a:rPr>
              <a:t>  提高成果利用率</a:t>
            </a:r>
            <a:endParaRPr lang="zh-CN" altLang="en-US" b="1" dirty="0" smtClean="0">
              <a:latin typeface="Times New Roman" pitchFamily="18" charset="0"/>
              <a:ea typeface="BatangChe" pitchFamily="49" charset="-127"/>
            </a:endParaRPr>
          </a:p>
          <a:p>
            <a:pPr>
              <a:lnSpc>
                <a:spcPct val="150000"/>
              </a:lnSpc>
              <a:buFont typeface="Wingdings" pitchFamily="2" charset="2"/>
              <a:buChar char="Ø"/>
            </a:pPr>
            <a:endParaRPr lang="zh-CN" altLang="en-US" b="1" dirty="0"/>
          </a:p>
        </p:txBody>
      </p:sp>
      <p:grpSp>
        <p:nvGrpSpPr>
          <p:cNvPr id="11" name="组合 10"/>
          <p:cNvGrpSpPr/>
          <p:nvPr/>
        </p:nvGrpSpPr>
        <p:grpSpPr>
          <a:xfrm>
            <a:off x="2685708" y="1173541"/>
            <a:ext cx="6820584" cy="1229002"/>
            <a:chOff x="-1029381" y="1476094"/>
            <a:chExt cx="8229600" cy="1229002"/>
          </a:xfrm>
        </p:grpSpPr>
        <p:sp>
          <p:nvSpPr>
            <p:cNvPr id="12" name="圆角矩形 11"/>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3"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关键词作用</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224076998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23920" y="819542"/>
            <a:ext cx="1595309" cy="769441"/>
          </a:xfrm>
          <a:prstGeom prst="rect">
            <a:avLst/>
          </a:prstGeom>
        </p:spPr>
        <p:txBody>
          <a:bodyPr wrap="none">
            <a:spAutoFit/>
          </a:bodyPr>
          <a:lstStyle/>
          <a:p>
            <a:r>
              <a:rPr lang="zh-CN" altLang="en-US" sz="4400" b="1" dirty="0" smtClean="0">
                <a:solidFill>
                  <a:srgbClr val="FF9900"/>
                </a:solidFill>
                <a:ea typeface="黑体" pitchFamily="2" charset="-122"/>
              </a:rPr>
              <a:t>导 论</a:t>
            </a:r>
            <a:endParaRPr lang="zh-CN" altLang="en-US" sz="4400" b="1" dirty="0"/>
          </a:p>
        </p:txBody>
      </p:sp>
      <p:sp>
        <p:nvSpPr>
          <p:cNvPr id="9" name="矩形 8"/>
          <p:cNvSpPr/>
          <p:nvPr/>
        </p:nvSpPr>
        <p:spPr>
          <a:xfrm>
            <a:off x="1559378" y="2135165"/>
            <a:ext cx="9086850" cy="3833742"/>
          </a:xfrm>
          <a:prstGeom prst="rect">
            <a:avLst/>
          </a:prstGeom>
        </p:spPr>
        <p:txBody>
          <a:bodyPr wrap="square">
            <a:spAutoFit/>
          </a:bodyPr>
          <a:lstStyle/>
          <a:p>
            <a:pPr>
              <a:lnSpc>
                <a:spcPts val="6000"/>
              </a:lnSpc>
            </a:pPr>
            <a:r>
              <a:rPr lang="zh-CN" altLang="en-US" sz="4000" b="1" dirty="0" smtClean="0">
                <a:solidFill>
                  <a:srgbClr val="1C6299"/>
                </a:solidFill>
                <a:latin typeface="宋体" pitchFamily="2" charset="-122"/>
                <a:ea typeface="宋体" pitchFamily="2" charset="-122"/>
              </a:rPr>
              <a:t>发表论文对科学研究的意义</a:t>
            </a:r>
            <a:br>
              <a:rPr lang="zh-CN" altLang="en-US" sz="4000" b="1" dirty="0" smtClean="0">
                <a:solidFill>
                  <a:srgbClr val="1C6299"/>
                </a:solidFill>
                <a:latin typeface="宋体" pitchFamily="2" charset="-122"/>
                <a:ea typeface="宋体" pitchFamily="2" charset="-122"/>
              </a:rPr>
            </a:br>
            <a:r>
              <a:rPr lang="zh-CN" altLang="en-US" sz="4000" b="1" dirty="0" smtClean="0">
                <a:solidFill>
                  <a:srgbClr val="1C6299"/>
                </a:solidFill>
                <a:latin typeface="宋体" pitchFamily="2" charset="-122"/>
                <a:ea typeface="宋体" pitchFamily="2" charset="-122"/>
              </a:rPr>
              <a:t>高水平科技论文的一般标准</a:t>
            </a:r>
            <a:br>
              <a:rPr lang="zh-CN" altLang="en-US" sz="4000" b="1" dirty="0" smtClean="0">
                <a:solidFill>
                  <a:srgbClr val="1C6299"/>
                </a:solidFill>
                <a:latin typeface="宋体" pitchFamily="2" charset="-122"/>
                <a:ea typeface="宋体" pitchFamily="2" charset="-122"/>
              </a:rPr>
            </a:br>
            <a:r>
              <a:rPr lang="zh-CN" altLang="en-US" sz="4000" b="1" dirty="0" smtClean="0">
                <a:solidFill>
                  <a:srgbClr val="1C6299"/>
                </a:solidFill>
                <a:latin typeface="宋体" pitchFamily="2" charset="-122"/>
                <a:ea typeface="宋体" pitchFamily="2" charset="-122"/>
              </a:rPr>
              <a:t>高水平论文的学术评价作用</a:t>
            </a:r>
            <a:br>
              <a:rPr lang="zh-CN" altLang="en-US" sz="4000" b="1" dirty="0" smtClean="0">
                <a:solidFill>
                  <a:srgbClr val="1C6299"/>
                </a:solidFill>
                <a:latin typeface="宋体" pitchFamily="2" charset="-122"/>
                <a:ea typeface="宋体" pitchFamily="2" charset="-122"/>
              </a:rPr>
            </a:br>
            <a:r>
              <a:rPr lang="zh-CN" altLang="en-US" sz="4000" b="1" dirty="0" smtClean="0">
                <a:solidFill>
                  <a:srgbClr val="1C6299"/>
                </a:solidFill>
                <a:latin typeface="宋体" pitchFamily="2" charset="-122"/>
                <a:ea typeface="宋体" pitchFamily="2" charset="-122"/>
              </a:rPr>
              <a:t>青年作者写作中常见的问题</a:t>
            </a:r>
            <a:br>
              <a:rPr lang="zh-CN" altLang="en-US" sz="4000" b="1" dirty="0" smtClean="0">
                <a:solidFill>
                  <a:srgbClr val="1C6299"/>
                </a:solidFill>
                <a:latin typeface="宋体" pitchFamily="2" charset="-122"/>
                <a:ea typeface="宋体" pitchFamily="2" charset="-122"/>
              </a:rPr>
            </a:br>
            <a:endParaRPr lang="zh-CN" altLang="en-US" sz="4000" b="1" dirty="0">
              <a:solidFill>
                <a:srgbClr val="1C6299"/>
              </a:solidFill>
              <a:latin typeface="宋体" pitchFamily="2" charset="-122"/>
              <a:ea typeface="宋体" pitchFamily="2" charset="-122"/>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0" name="内容占位符 2"/>
          <p:cNvSpPr txBox="1">
            <a:spLocks/>
          </p:cNvSpPr>
          <p:nvPr/>
        </p:nvSpPr>
        <p:spPr>
          <a:xfrm>
            <a:off x="2039251" y="1960162"/>
            <a:ext cx="8229600"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zh-CN" altLang="zh-CN" b="1" dirty="0" smtClean="0">
                <a:solidFill>
                  <a:schemeClr val="accent2"/>
                </a:solidFill>
                <a:latin typeface="宋体" pitchFamily="2" charset="-122"/>
                <a:ea typeface="宋体" pitchFamily="2" charset="-122"/>
              </a:rPr>
              <a:t>叙词：</a:t>
            </a:r>
            <a:r>
              <a:rPr lang="zh-CN" altLang="zh-CN" b="1" dirty="0" smtClean="0">
                <a:latin typeface="宋体" pitchFamily="2" charset="-122"/>
                <a:ea typeface="宋体" pitchFamily="2" charset="-122"/>
              </a:rPr>
              <a:t>指收入《汉语主题词表》、《</a:t>
            </a:r>
            <a:r>
              <a:rPr lang="en-US" altLang="zh-CN" b="1" dirty="0" err="1" smtClean="0">
                <a:latin typeface="宋体" pitchFamily="2" charset="-122"/>
                <a:ea typeface="宋体" pitchFamily="2" charset="-122"/>
              </a:rPr>
              <a:t>MeSH</a:t>
            </a:r>
            <a:r>
              <a:rPr lang="zh-CN" altLang="zh-CN" b="1" dirty="0" smtClean="0">
                <a:latin typeface="宋体" pitchFamily="2" charset="-122"/>
                <a:ea typeface="宋体" pitchFamily="2" charset="-122"/>
              </a:rPr>
              <a:t>》等词表中可用于标引文献主题概念的即经过规范化的词或词组</a:t>
            </a:r>
          </a:p>
          <a:p>
            <a:pPr>
              <a:lnSpc>
                <a:spcPct val="150000"/>
              </a:lnSpc>
              <a:spcBef>
                <a:spcPts val="0"/>
              </a:spcBef>
            </a:pPr>
            <a:r>
              <a:rPr lang="zh-CN" altLang="zh-CN" b="1" dirty="0" smtClean="0">
                <a:solidFill>
                  <a:schemeClr val="accent2"/>
                </a:solidFill>
                <a:latin typeface="宋体" pitchFamily="2" charset="-122"/>
                <a:ea typeface="宋体" pitchFamily="2" charset="-122"/>
              </a:rPr>
              <a:t>自由词：</a:t>
            </a:r>
            <a:r>
              <a:rPr lang="zh-CN" altLang="zh-CN" b="1" dirty="0" smtClean="0">
                <a:latin typeface="宋体" pitchFamily="2" charset="-122"/>
                <a:ea typeface="宋体" pitchFamily="2" charset="-122"/>
              </a:rPr>
              <a:t>反映该论文主题中新技术、新学科尚未被主题词表收录的新产生的名词术语或在叙词表中找不到的词</a:t>
            </a:r>
          </a:p>
          <a:p>
            <a:endParaRPr lang="zh-CN" altLang="en-US" b="1" dirty="0"/>
          </a:p>
        </p:txBody>
      </p:sp>
      <p:grpSp>
        <p:nvGrpSpPr>
          <p:cNvPr id="11" name="组合 10"/>
          <p:cNvGrpSpPr/>
          <p:nvPr/>
        </p:nvGrpSpPr>
        <p:grpSpPr>
          <a:xfrm>
            <a:off x="2679358" y="876300"/>
            <a:ext cx="6820584" cy="1229002"/>
            <a:chOff x="-1029381" y="1476094"/>
            <a:chExt cx="8229600" cy="1229002"/>
          </a:xfrm>
        </p:grpSpPr>
        <p:sp>
          <p:nvSpPr>
            <p:cNvPr id="12" name="圆角矩形 11"/>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3"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关键词类型</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2018684411"/>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0" name="内容占位符 2"/>
          <p:cNvSpPr txBox="1">
            <a:spLocks/>
          </p:cNvSpPr>
          <p:nvPr/>
        </p:nvSpPr>
        <p:spPr>
          <a:xfrm>
            <a:off x="587830" y="1949966"/>
            <a:ext cx="11328400" cy="4806436"/>
          </a:xfrm>
          <a:prstGeom prst="rect">
            <a:avLst/>
          </a:prstGeom>
        </p:spPr>
        <p:txBody>
          <a:bodyPr>
            <a:normAutofit fontScale="92500" lnSpcReduction="1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zh-CN" sz="3000" b="1" dirty="0" smtClean="0"/>
              <a:t>关键词标引</a:t>
            </a:r>
            <a:r>
              <a:rPr lang="zh-CN" altLang="en-US" sz="3000" b="1" dirty="0" smtClean="0"/>
              <a:t>是</a:t>
            </a:r>
            <a:r>
              <a:rPr lang="zh-CN" altLang="zh-CN" sz="3000" b="1" dirty="0" smtClean="0"/>
              <a:t>指对文献和某些具有检索意义的特征如：研究对象</a:t>
            </a:r>
            <a:r>
              <a:rPr lang="zh-CN" altLang="en-US" sz="3000" b="1" dirty="0" smtClean="0"/>
              <a:t>、</a:t>
            </a:r>
            <a:r>
              <a:rPr lang="zh-CN" altLang="zh-CN" sz="3000" b="1" dirty="0" smtClean="0"/>
              <a:t>处理方法和实验设备等进行主题分析，并利用主题词表给出主题检索标识的过程。</a:t>
            </a:r>
          </a:p>
          <a:p>
            <a:pPr marL="0" indent="0">
              <a:lnSpc>
                <a:spcPct val="150000"/>
              </a:lnSpc>
              <a:buNone/>
            </a:pPr>
            <a:r>
              <a:rPr lang="zh-CN" altLang="zh-CN" sz="3000" b="1" dirty="0" smtClean="0"/>
              <a:t>对文献进行主题分析，是为了从内容复杂的文献中通过分析找出构成文献主题的基本要素，以便准确地标引所需的叙词。</a:t>
            </a:r>
          </a:p>
          <a:p>
            <a:pPr marL="0" indent="0">
              <a:lnSpc>
                <a:spcPct val="150000"/>
              </a:lnSpc>
              <a:buNone/>
            </a:pPr>
            <a:r>
              <a:rPr lang="zh-CN" altLang="zh-CN" sz="3000" b="1" dirty="0" smtClean="0"/>
              <a:t>标引是检索的前提，没有正确的标引，也就不可能有正确的检索。科技论文应按照叙词的标引方法标引关键词，并尽可能将自由词规范为叙词。</a:t>
            </a:r>
          </a:p>
          <a:p>
            <a:pPr>
              <a:lnSpc>
                <a:spcPct val="150000"/>
              </a:lnSpc>
            </a:pPr>
            <a:endParaRPr lang="zh-CN" altLang="en-US" b="1" dirty="0"/>
          </a:p>
        </p:txBody>
      </p:sp>
      <p:grpSp>
        <p:nvGrpSpPr>
          <p:cNvPr id="11" name="组合 10"/>
          <p:cNvGrpSpPr/>
          <p:nvPr/>
        </p:nvGrpSpPr>
        <p:grpSpPr>
          <a:xfrm>
            <a:off x="2679358" y="984913"/>
            <a:ext cx="6820584" cy="1229002"/>
            <a:chOff x="-1029381" y="1476094"/>
            <a:chExt cx="8229600" cy="1229002"/>
          </a:xfrm>
        </p:grpSpPr>
        <p:sp>
          <p:nvSpPr>
            <p:cNvPr id="12" name="圆角矩形 11"/>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3"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关键词标引</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2932427201"/>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3" name="TextBox 12"/>
          <p:cNvSpPr txBox="1"/>
          <p:nvPr/>
        </p:nvSpPr>
        <p:spPr>
          <a:xfrm>
            <a:off x="3782728" y="1465934"/>
            <a:ext cx="4259093" cy="707886"/>
          </a:xfrm>
          <a:prstGeom prst="rect">
            <a:avLst/>
          </a:prstGeom>
          <a:noFill/>
        </p:spPr>
        <p:txBody>
          <a:bodyPr wrap="square" rtlCol="0">
            <a:spAutoFit/>
          </a:bodyPr>
          <a:lstStyle/>
          <a:p>
            <a:r>
              <a:rPr lang="en-US" altLang="zh-CN"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1.3 </a:t>
            </a:r>
            <a:r>
              <a:rPr lang="zh-CN" altLang="en-US"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引言</a:t>
            </a:r>
            <a:endParaRPr lang="zh-CN" altLang="en-US" sz="4000" b="1" dirty="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endParaRPr>
          </a:p>
        </p:txBody>
      </p:sp>
      <p:sp>
        <p:nvSpPr>
          <p:cNvPr id="14" name="内容占位符 2"/>
          <p:cNvSpPr txBox="1">
            <a:spLocks/>
          </p:cNvSpPr>
          <p:nvPr/>
        </p:nvSpPr>
        <p:spPr>
          <a:xfrm>
            <a:off x="3766458" y="2452913"/>
            <a:ext cx="5435599" cy="2844794"/>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ü"/>
            </a:pPr>
            <a:r>
              <a:rPr lang="zh-CN" altLang="en-US" b="1" dirty="0" smtClean="0"/>
              <a:t>  引言的作用</a:t>
            </a:r>
            <a:endParaRPr lang="en-US" altLang="zh-CN" b="1" dirty="0" smtClean="0"/>
          </a:p>
          <a:p>
            <a:pPr>
              <a:lnSpc>
                <a:spcPct val="150000"/>
              </a:lnSpc>
              <a:buFont typeface="Wingdings" pitchFamily="2" charset="2"/>
              <a:buChar char="ü"/>
            </a:pPr>
            <a:r>
              <a:rPr lang="zh-CN" altLang="en-US" b="1" dirty="0" smtClean="0"/>
              <a:t>  引言写作要点</a:t>
            </a:r>
            <a:endParaRPr lang="en-US" altLang="zh-CN" b="1" dirty="0"/>
          </a:p>
          <a:p>
            <a:pPr>
              <a:lnSpc>
                <a:spcPct val="150000"/>
              </a:lnSpc>
              <a:buFont typeface="Wingdings" pitchFamily="2" charset="2"/>
              <a:buChar char="ü"/>
            </a:pPr>
            <a:r>
              <a:rPr lang="zh-CN" altLang="en-US" b="1" dirty="0" smtClean="0"/>
              <a:t>  </a:t>
            </a:r>
            <a:r>
              <a:rPr lang="en-US" altLang="zh-CN" b="1" dirty="0" smtClean="0"/>
              <a:t>V</a:t>
            </a:r>
            <a:r>
              <a:rPr lang="zh-CN" altLang="en-US" b="1" dirty="0" smtClean="0"/>
              <a:t>型结构</a:t>
            </a:r>
            <a:endParaRPr lang="en-US" altLang="zh-CN" b="1" dirty="0" smtClean="0"/>
          </a:p>
        </p:txBody>
      </p:sp>
    </p:spTree>
    <p:extLst>
      <p:ext uri="{BB962C8B-B14F-4D97-AF65-F5344CB8AC3E}">
        <p14:creationId xmlns="" xmlns:p14="http://schemas.microsoft.com/office/powerpoint/2010/main" val="4108434628"/>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0" name="内容占位符 2"/>
          <p:cNvSpPr txBox="1">
            <a:spLocks/>
          </p:cNvSpPr>
          <p:nvPr/>
        </p:nvSpPr>
        <p:spPr>
          <a:xfrm>
            <a:off x="1538514" y="2116429"/>
            <a:ext cx="9019540"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1200"/>
              </a:spcAft>
              <a:buFont typeface="Arial" pitchFamily="34" charset="0"/>
              <a:buNone/>
            </a:pPr>
            <a:r>
              <a:rPr lang="zh-CN" altLang="zh-CN" b="1" dirty="0" smtClean="0"/>
              <a:t>期刊编辑和审稿人会仔细阅读</a:t>
            </a:r>
            <a:r>
              <a:rPr lang="zh-CN" altLang="en-US" b="1" dirty="0" smtClean="0"/>
              <a:t>论文</a:t>
            </a:r>
            <a:r>
              <a:rPr lang="zh-CN" altLang="zh-CN" b="1" dirty="0" smtClean="0"/>
              <a:t>的</a:t>
            </a:r>
            <a:r>
              <a:rPr lang="en-US" altLang="zh-CN" b="1" dirty="0" smtClean="0"/>
              <a:t>“</a:t>
            </a:r>
            <a:r>
              <a:rPr lang="zh-CN" altLang="zh-CN" b="1" dirty="0" smtClean="0"/>
              <a:t>引言</a:t>
            </a:r>
            <a:r>
              <a:rPr lang="en-US" altLang="zh-CN" b="1" dirty="0" smtClean="0"/>
              <a:t>”</a:t>
            </a:r>
            <a:r>
              <a:rPr lang="zh-CN" altLang="zh-CN" b="1" dirty="0" smtClean="0"/>
              <a:t>。在阅读的同时，他们在快速寻找以下问题的答案：</a:t>
            </a:r>
          </a:p>
          <a:p>
            <a:pPr marL="1884363" indent="-84138">
              <a:lnSpc>
                <a:spcPct val="150000"/>
              </a:lnSpc>
              <a:buFont typeface="Wingdings" pitchFamily="2" charset="2"/>
              <a:buChar char="p"/>
            </a:pPr>
            <a:r>
              <a:rPr lang="zh-CN" altLang="en-US" b="1" dirty="0" smtClean="0"/>
              <a:t>  论文</a:t>
            </a:r>
            <a:r>
              <a:rPr lang="zh-CN" altLang="zh-CN" b="1" dirty="0" smtClean="0"/>
              <a:t>的工作是否新颖？</a:t>
            </a:r>
          </a:p>
          <a:p>
            <a:pPr marL="1884363" indent="-84138">
              <a:lnSpc>
                <a:spcPct val="150000"/>
              </a:lnSpc>
              <a:buFont typeface="Wingdings" pitchFamily="2" charset="2"/>
              <a:buChar char="p"/>
            </a:pPr>
            <a:r>
              <a:rPr lang="zh-CN" altLang="en-US" b="1" dirty="0" smtClean="0"/>
              <a:t>  论文</a:t>
            </a:r>
            <a:r>
              <a:rPr lang="zh-CN" altLang="zh-CN" b="1" dirty="0" smtClean="0"/>
              <a:t>的科学贡献是否重要？</a:t>
            </a:r>
          </a:p>
          <a:p>
            <a:pPr marL="1884363" indent="-84138">
              <a:lnSpc>
                <a:spcPct val="150000"/>
              </a:lnSpc>
              <a:buFont typeface="Wingdings" pitchFamily="2" charset="2"/>
              <a:buChar char="p"/>
            </a:pPr>
            <a:r>
              <a:rPr lang="zh-CN" altLang="en-US" b="1" dirty="0" smtClean="0"/>
              <a:t>  论文</a:t>
            </a:r>
            <a:r>
              <a:rPr lang="zh-CN" altLang="zh-CN" b="1" dirty="0" smtClean="0"/>
              <a:t>内容和质量是否适合在本期刊发表？</a:t>
            </a:r>
          </a:p>
          <a:p>
            <a:pPr>
              <a:buFont typeface="Wingdings" pitchFamily="2" charset="2"/>
              <a:buChar char="p"/>
            </a:pPr>
            <a:endParaRPr lang="zh-CN" altLang="en-US" b="1" dirty="0"/>
          </a:p>
        </p:txBody>
      </p:sp>
      <p:grpSp>
        <p:nvGrpSpPr>
          <p:cNvPr id="13" name="组合 12"/>
          <p:cNvGrpSpPr/>
          <p:nvPr/>
        </p:nvGrpSpPr>
        <p:grpSpPr>
          <a:xfrm>
            <a:off x="2685708" y="984913"/>
            <a:ext cx="6820584" cy="1229002"/>
            <a:chOff x="-1029381" y="1476094"/>
            <a:chExt cx="8229600" cy="1229002"/>
          </a:xfrm>
        </p:grpSpPr>
        <p:sp>
          <p:nvSpPr>
            <p:cNvPr id="14" name="圆角矩形 13"/>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5"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引言的作用</a:t>
              </a:r>
              <a:endParaRPr lang="zh-CN" altLang="en-US" sz="3200" b="1" dirty="0">
                <a:solidFill>
                  <a:schemeClr val="bg1"/>
                </a:solidFill>
                <a:latin typeface="Calibri" pitchFamily="34" charset="0"/>
                <a:ea typeface="宋体" pitchFamily="2" charset="-122"/>
              </a:endParaRPr>
            </a:p>
          </p:txBody>
        </p:sp>
      </p:grpSp>
      <p:sp>
        <p:nvSpPr>
          <p:cNvPr id="2" name="矩形 1"/>
          <p:cNvSpPr/>
          <p:nvPr/>
        </p:nvSpPr>
        <p:spPr>
          <a:xfrm rot="1800000">
            <a:off x="1587708" y="3971946"/>
            <a:ext cx="219600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zh-CN" altLang="en-US"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3947336921"/>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0" name="内容占位符 2"/>
          <p:cNvSpPr txBox="1">
            <a:spLocks/>
          </p:cNvSpPr>
          <p:nvPr/>
        </p:nvSpPr>
        <p:spPr>
          <a:xfrm>
            <a:off x="1727201" y="2078037"/>
            <a:ext cx="8998856" cy="4525963"/>
          </a:xfrm>
          <a:prstGeom prst="rect">
            <a:avLst/>
          </a:prstGeom>
        </p:spPr>
        <p:txBody>
          <a:bodyPr>
            <a:normAutofit fontScale="85000" lnSpcReduction="1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zh-CN" b="1" dirty="0" smtClean="0">
                <a:latin typeface="宋体" pitchFamily="2" charset="-122"/>
                <a:ea typeface="宋体" pitchFamily="2" charset="-122"/>
              </a:rPr>
              <a:t>给出关于此问题的现有认识的</a:t>
            </a:r>
            <a:r>
              <a:rPr lang="zh-CN" altLang="zh-CN" b="1" dirty="0" smtClean="0">
                <a:solidFill>
                  <a:schemeClr val="accent2"/>
                </a:solidFill>
                <a:latin typeface="宋体" pitchFamily="2" charset="-122"/>
                <a:ea typeface="宋体" pitchFamily="2" charset="-122"/>
              </a:rPr>
              <a:t>背景介绍</a:t>
            </a:r>
            <a:endParaRPr lang="zh-CN" altLang="zh-CN" b="1" dirty="0" smtClean="0">
              <a:latin typeface="宋体" pitchFamily="2" charset="-122"/>
              <a:ea typeface="宋体" pitchFamily="2" charset="-122"/>
            </a:endParaRPr>
          </a:p>
          <a:p>
            <a:pPr>
              <a:lnSpc>
                <a:spcPct val="150000"/>
              </a:lnSpc>
            </a:pPr>
            <a:r>
              <a:rPr lang="zh-CN" altLang="zh-CN" b="1" dirty="0" smtClean="0">
                <a:latin typeface="宋体" pitchFamily="2" charset="-122"/>
                <a:ea typeface="宋体" pitchFamily="2" charset="-122"/>
              </a:rPr>
              <a:t>尽量引用能获取的</a:t>
            </a:r>
            <a:r>
              <a:rPr lang="zh-CN" altLang="zh-CN" b="1" dirty="0" smtClean="0">
                <a:solidFill>
                  <a:schemeClr val="accent2"/>
                </a:solidFill>
                <a:latin typeface="宋体" pitchFamily="2" charset="-122"/>
                <a:ea typeface="宋体" pitchFamily="2" charset="-122"/>
              </a:rPr>
              <a:t>所有最新参考文献</a:t>
            </a:r>
            <a:r>
              <a:rPr lang="zh-CN" altLang="zh-CN" b="1" dirty="0" smtClean="0">
                <a:latin typeface="宋体" pitchFamily="2" charset="-122"/>
                <a:ea typeface="宋体" pitchFamily="2" charset="-122"/>
              </a:rPr>
              <a:t>。对大部分的研究领域来说，应该使用</a:t>
            </a:r>
            <a:r>
              <a:rPr lang="zh-CN" altLang="zh-CN" b="1" dirty="0" smtClean="0">
                <a:solidFill>
                  <a:schemeClr val="accent2"/>
                </a:solidFill>
                <a:latin typeface="宋体" pitchFamily="2" charset="-122"/>
                <a:ea typeface="宋体" pitchFamily="2" charset="-122"/>
              </a:rPr>
              <a:t>最近五年</a:t>
            </a:r>
            <a:r>
              <a:rPr lang="zh-CN" altLang="zh-CN" b="1" dirty="0" smtClean="0">
                <a:latin typeface="宋体" pitchFamily="2" charset="-122"/>
                <a:ea typeface="宋体" pitchFamily="2" charset="-122"/>
              </a:rPr>
              <a:t>的相关参考文献</a:t>
            </a:r>
          </a:p>
          <a:p>
            <a:pPr>
              <a:lnSpc>
                <a:spcPct val="150000"/>
              </a:lnSpc>
            </a:pPr>
            <a:r>
              <a:rPr lang="zh-CN" altLang="zh-CN" b="1" dirty="0" smtClean="0">
                <a:solidFill>
                  <a:schemeClr val="accent2"/>
                </a:solidFill>
                <a:latin typeface="宋体" pitchFamily="2" charset="-122"/>
                <a:ea typeface="宋体" pitchFamily="2" charset="-122"/>
              </a:rPr>
              <a:t>提出并阐释研究空白（</a:t>
            </a:r>
            <a:r>
              <a:rPr lang="en-US" altLang="zh-CN" b="1" dirty="0" smtClean="0">
                <a:solidFill>
                  <a:schemeClr val="accent2"/>
                </a:solidFill>
                <a:latin typeface="宋体" pitchFamily="2" charset="-122"/>
                <a:ea typeface="宋体" pitchFamily="2" charset="-122"/>
              </a:rPr>
              <a:t>Gap</a:t>
            </a:r>
            <a:r>
              <a:rPr lang="zh-CN" altLang="zh-CN" b="1" dirty="0" smtClean="0">
                <a:solidFill>
                  <a:schemeClr val="accent2"/>
                </a:solidFill>
                <a:latin typeface="宋体" pitchFamily="2" charset="-122"/>
                <a:ea typeface="宋体" pitchFamily="2" charset="-122"/>
              </a:rPr>
              <a:t>）</a:t>
            </a:r>
            <a:r>
              <a:rPr lang="zh-CN" altLang="zh-CN" b="1" dirty="0" smtClean="0">
                <a:latin typeface="宋体" pitchFamily="2" charset="-122"/>
                <a:ea typeface="宋体" pitchFamily="2" charset="-122"/>
              </a:rPr>
              <a:t>。目前关于该研究课题尚待理解和研究的问题，这一阐述将直接引出你的论文的研究目的</a:t>
            </a:r>
          </a:p>
          <a:p>
            <a:pPr>
              <a:lnSpc>
                <a:spcPct val="150000"/>
              </a:lnSpc>
            </a:pPr>
            <a:r>
              <a:rPr lang="zh-CN" altLang="zh-CN" b="1" dirty="0" smtClean="0">
                <a:latin typeface="宋体" pitchFamily="2" charset="-122"/>
                <a:ea typeface="宋体" pitchFamily="2" charset="-122"/>
              </a:rPr>
              <a:t>引言的最后一段清楚</a:t>
            </a:r>
            <a:r>
              <a:rPr lang="zh-CN" altLang="en-US" b="1" dirty="0" smtClean="0">
                <a:latin typeface="宋体" pitchFamily="2" charset="-122"/>
                <a:ea typeface="宋体" pitchFamily="2" charset="-122"/>
              </a:rPr>
              <a:t>地</a:t>
            </a:r>
            <a:r>
              <a:rPr lang="zh-CN" altLang="zh-CN" b="1" dirty="0" smtClean="0">
                <a:solidFill>
                  <a:schemeClr val="accent2"/>
                </a:solidFill>
                <a:latin typeface="宋体" pitchFamily="2" charset="-122"/>
                <a:ea typeface="宋体" pitchFamily="2" charset="-122"/>
              </a:rPr>
              <a:t>阐明研究目的</a:t>
            </a:r>
            <a:r>
              <a:rPr lang="zh-CN" altLang="zh-CN" b="1" dirty="0" smtClean="0">
                <a:latin typeface="宋体" pitchFamily="2" charset="-122"/>
                <a:ea typeface="宋体" pitchFamily="2" charset="-122"/>
              </a:rPr>
              <a:t>，并简要的</a:t>
            </a:r>
            <a:r>
              <a:rPr lang="zh-CN" altLang="zh-CN" b="1" dirty="0" smtClean="0">
                <a:solidFill>
                  <a:schemeClr val="accent2"/>
                </a:solidFill>
                <a:latin typeface="宋体" pitchFamily="2" charset="-122"/>
                <a:ea typeface="宋体" pitchFamily="2" charset="-122"/>
              </a:rPr>
              <a:t>描述研究相关问题所应用的实验、技术及方法</a:t>
            </a:r>
            <a:endParaRPr lang="zh-CN" altLang="zh-CN" b="1" dirty="0" smtClean="0">
              <a:latin typeface="宋体" pitchFamily="2" charset="-122"/>
              <a:ea typeface="宋体" pitchFamily="2" charset="-122"/>
            </a:endParaRPr>
          </a:p>
          <a:p>
            <a:endParaRPr lang="zh-CN" altLang="en-US" dirty="0"/>
          </a:p>
        </p:txBody>
      </p:sp>
      <p:grpSp>
        <p:nvGrpSpPr>
          <p:cNvPr id="11" name="组合 10"/>
          <p:cNvGrpSpPr/>
          <p:nvPr/>
        </p:nvGrpSpPr>
        <p:grpSpPr>
          <a:xfrm>
            <a:off x="2685708" y="984913"/>
            <a:ext cx="6820584" cy="1229002"/>
            <a:chOff x="-1029381" y="1476094"/>
            <a:chExt cx="8229600" cy="1229002"/>
          </a:xfrm>
        </p:grpSpPr>
        <p:sp>
          <p:nvSpPr>
            <p:cNvPr id="12" name="圆角矩形 11"/>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3"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引言写作要点</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557181845"/>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2" name="文本占位符 2"/>
          <p:cNvSpPr txBox="1">
            <a:spLocks/>
          </p:cNvSpPr>
          <p:nvPr/>
        </p:nvSpPr>
        <p:spPr>
          <a:xfrm>
            <a:off x="1995705" y="2007006"/>
            <a:ext cx="4764529" cy="639762"/>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ü"/>
            </a:pPr>
            <a:r>
              <a:rPr lang="zh-CN" altLang="en-US" b="1" dirty="0" smtClean="0">
                <a:solidFill>
                  <a:schemeClr val="accent1">
                    <a:lumMod val="50000"/>
                  </a:schemeClr>
                </a:solidFill>
                <a:latin typeface="宋体" pitchFamily="2" charset="-122"/>
                <a:ea typeface="宋体" pitchFamily="2" charset="-122"/>
              </a:rPr>
              <a:t> 从一般到具体</a:t>
            </a:r>
            <a:endParaRPr lang="zh-CN" altLang="en-US" b="1" dirty="0">
              <a:solidFill>
                <a:schemeClr val="accent1">
                  <a:lumMod val="50000"/>
                </a:schemeClr>
              </a:solidFill>
              <a:latin typeface="宋体" pitchFamily="2" charset="-122"/>
              <a:ea typeface="宋体" pitchFamily="2" charset="-122"/>
            </a:endParaRPr>
          </a:p>
        </p:txBody>
      </p:sp>
      <p:sp>
        <p:nvSpPr>
          <p:cNvPr id="13" name="文本占位符 4"/>
          <p:cNvSpPr txBox="1">
            <a:spLocks/>
          </p:cNvSpPr>
          <p:nvPr/>
        </p:nvSpPr>
        <p:spPr>
          <a:xfrm>
            <a:off x="6183531" y="2007006"/>
            <a:ext cx="4766401" cy="639762"/>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ü"/>
            </a:pPr>
            <a:r>
              <a:rPr lang="zh-CN" altLang="en-US" b="1" dirty="0" smtClean="0">
                <a:solidFill>
                  <a:schemeClr val="accent1">
                    <a:lumMod val="50000"/>
                  </a:schemeClr>
                </a:solidFill>
                <a:latin typeface="宋体" pitchFamily="2" charset="-122"/>
                <a:ea typeface="宋体" pitchFamily="2" charset="-122"/>
              </a:rPr>
              <a:t> 为</a:t>
            </a:r>
            <a:r>
              <a:rPr lang="en-US" altLang="zh-CN" b="1" dirty="0" smtClean="0">
                <a:solidFill>
                  <a:schemeClr val="accent1">
                    <a:lumMod val="50000"/>
                  </a:schemeClr>
                </a:solidFill>
                <a:latin typeface="宋体" pitchFamily="2" charset="-122"/>
                <a:ea typeface="宋体" pitchFamily="2" charset="-122"/>
              </a:rPr>
              <a:t>“</a:t>
            </a:r>
            <a:r>
              <a:rPr lang="zh-CN" altLang="en-US" b="1" dirty="0" smtClean="0">
                <a:solidFill>
                  <a:schemeClr val="accent1">
                    <a:lumMod val="50000"/>
                  </a:schemeClr>
                </a:solidFill>
                <a:latin typeface="宋体" pitchFamily="2" charset="-122"/>
                <a:ea typeface="宋体" pitchFamily="2" charset="-122"/>
              </a:rPr>
              <a:t>讨论</a:t>
            </a:r>
            <a:r>
              <a:rPr lang="en-US" altLang="zh-CN" b="1" dirty="0" smtClean="0">
                <a:solidFill>
                  <a:schemeClr val="accent1">
                    <a:lumMod val="50000"/>
                  </a:schemeClr>
                </a:solidFill>
                <a:latin typeface="宋体" pitchFamily="2" charset="-122"/>
                <a:ea typeface="宋体" pitchFamily="2" charset="-122"/>
              </a:rPr>
              <a:t>”</a:t>
            </a:r>
            <a:r>
              <a:rPr lang="zh-CN" altLang="en-US" b="1" dirty="0" smtClean="0">
                <a:solidFill>
                  <a:schemeClr val="accent1">
                    <a:lumMod val="50000"/>
                  </a:schemeClr>
                </a:solidFill>
                <a:latin typeface="宋体" pitchFamily="2" charset="-122"/>
                <a:ea typeface="宋体" pitchFamily="2" charset="-122"/>
              </a:rPr>
              <a:t>部分搭建框架</a:t>
            </a:r>
            <a:endParaRPr lang="zh-CN" altLang="en-US" b="1" dirty="0">
              <a:solidFill>
                <a:schemeClr val="accent1">
                  <a:lumMod val="50000"/>
                </a:schemeClr>
              </a:solidFill>
              <a:latin typeface="宋体" pitchFamily="2" charset="-122"/>
              <a:ea typeface="宋体" pitchFamily="2" charset="-122"/>
            </a:endParaRPr>
          </a:p>
        </p:txBody>
      </p:sp>
      <p:sp>
        <p:nvSpPr>
          <p:cNvPr id="14" name="内容占位符 5"/>
          <p:cNvSpPr txBox="1">
            <a:spLocks/>
          </p:cNvSpPr>
          <p:nvPr/>
        </p:nvSpPr>
        <p:spPr>
          <a:xfrm>
            <a:off x="5791653" y="2906712"/>
            <a:ext cx="5211193" cy="3276374"/>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sz="2400" b="1" dirty="0" smtClean="0">
                <a:latin typeface="宋体" pitchFamily="2" charset="-122"/>
                <a:ea typeface="宋体" pitchFamily="2" charset="-122"/>
              </a:rPr>
              <a:t>先提及较广泛的背景知识，然后逐渐缩窄，直至你研究的具体目标。这可以被称为</a:t>
            </a:r>
            <a:r>
              <a:rPr lang="en-US" altLang="zh-CN" sz="2400" b="1" dirty="0" smtClean="0">
                <a:latin typeface="宋体" pitchFamily="2" charset="-122"/>
                <a:ea typeface="宋体" pitchFamily="2" charset="-122"/>
              </a:rPr>
              <a:t>“V</a:t>
            </a:r>
            <a:r>
              <a:rPr lang="zh-CN" altLang="zh-CN" sz="2400" b="1" dirty="0" smtClean="0">
                <a:latin typeface="宋体" pitchFamily="2" charset="-122"/>
                <a:ea typeface="宋体" pitchFamily="2" charset="-122"/>
              </a:rPr>
              <a:t>形</a:t>
            </a:r>
            <a:r>
              <a:rPr lang="en-US" altLang="zh-CN" sz="2400" b="1" dirty="0" smtClean="0">
                <a:latin typeface="宋体" pitchFamily="2" charset="-122"/>
                <a:ea typeface="宋体" pitchFamily="2" charset="-122"/>
              </a:rPr>
              <a:t>”</a:t>
            </a:r>
          </a:p>
          <a:p>
            <a:r>
              <a:rPr lang="zh-CN" altLang="zh-CN" sz="2400" b="1" dirty="0" smtClean="0">
                <a:latin typeface="宋体" pitchFamily="2" charset="-122"/>
                <a:ea typeface="宋体" pitchFamily="2" charset="-122"/>
              </a:rPr>
              <a:t>在导言的最后一段，应清楚说明本研究的目的：即想要解答的问题。在撰写时应力求简明，因其为后续各部分设定了一个场景。明确的目标为</a:t>
            </a:r>
            <a:r>
              <a:rPr lang="en-US" altLang="zh-CN" sz="2400" b="1" dirty="0" smtClean="0">
                <a:latin typeface="宋体" pitchFamily="2" charset="-122"/>
                <a:ea typeface="宋体" pitchFamily="2" charset="-122"/>
              </a:rPr>
              <a:t>“</a:t>
            </a:r>
            <a:r>
              <a:rPr lang="zh-CN" altLang="zh-CN" sz="2400" b="1" dirty="0" smtClean="0">
                <a:latin typeface="宋体" pitchFamily="2" charset="-122"/>
                <a:ea typeface="宋体" pitchFamily="2" charset="-122"/>
              </a:rPr>
              <a:t>讨论</a:t>
            </a:r>
            <a:r>
              <a:rPr lang="en-US" altLang="zh-CN" sz="2400" b="1" dirty="0" smtClean="0">
                <a:latin typeface="宋体" pitchFamily="2" charset="-122"/>
                <a:ea typeface="宋体" pitchFamily="2" charset="-122"/>
              </a:rPr>
              <a:t>”</a:t>
            </a:r>
            <a:r>
              <a:rPr lang="zh-CN" altLang="zh-CN" sz="2400" b="1" dirty="0" smtClean="0">
                <a:latin typeface="宋体" pitchFamily="2" charset="-122"/>
                <a:ea typeface="宋体" pitchFamily="2" charset="-122"/>
              </a:rPr>
              <a:t>部分搭建了一个框架，并有助于维持全文的焦点</a:t>
            </a:r>
            <a:endParaRPr lang="zh-CN" altLang="en-US" sz="2400" b="1" dirty="0">
              <a:latin typeface="宋体" pitchFamily="2" charset="-122"/>
              <a:ea typeface="宋体" pitchFamily="2" charset="-122"/>
            </a:endParaRPr>
          </a:p>
        </p:txBody>
      </p:sp>
      <p:pic>
        <p:nvPicPr>
          <p:cNvPr id="15" name="内容占位符 6" descr="https://www.liwenbianji.cn/sites/default/files/2018112801wx-page.png"/>
          <p:cNvPicPr>
            <a:picLocks/>
          </p:cNvPicPr>
          <p:nvPr/>
        </p:nvPicPr>
        <p:blipFill>
          <a:blip r:embed="rId3" cstate="print"/>
          <a:srcRect/>
          <a:stretch>
            <a:fillRect/>
          </a:stretch>
        </p:blipFill>
        <p:spPr bwMode="auto">
          <a:xfrm>
            <a:off x="1603828" y="2776108"/>
            <a:ext cx="4114800" cy="3406978"/>
          </a:xfrm>
          <a:prstGeom prst="rect">
            <a:avLst/>
          </a:prstGeom>
          <a:noFill/>
          <a:ln w="9525">
            <a:noFill/>
            <a:miter lim="800000"/>
            <a:headEnd/>
            <a:tailEnd/>
          </a:ln>
        </p:spPr>
      </p:pic>
      <p:grpSp>
        <p:nvGrpSpPr>
          <p:cNvPr id="17" name="组合 16"/>
          <p:cNvGrpSpPr/>
          <p:nvPr/>
        </p:nvGrpSpPr>
        <p:grpSpPr>
          <a:xfrm>
            <a:off x="2685708" y="912343"/>
            <a:ext cx="6820584" cy="1229002"/>
            <a:chOff x="-1029381" y="1476094"/>
            <a:chExt cx="8229600" cy="1229002"/>
          </a:xfrm>
        </p:grpSpPr>
        <p:sp>
          <p:nvSpPr>
            <p:cNvPr id="18" name="圆角矩形 17"/>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9"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en-US" altLang="zh-CN" sz="3200" b="1" dirty="0" smtClean="0">
                  <a:solidFill>
                    <a:schemeClr val="bg1"/>
                  </a:solidFill>
                  <a:latin typeface="Calibri" pitchFamily="34" charset="0"/>
                  <a:ea typeface="宋体" pitchFamily="2" charset="-122"/>
                </a:rPr>
                <a:t>V</a:t>
              </a:r>
              <a:r>
                <a:rPr lang="zh-CN" altLang="en-US" sz="3200" b="1" dirty="0" smtClean="0">
                  <a:solidFill>
                    <a:schemeClr val="bg1"/>
                  </a:solidFill>
                  <a:latin typeface="Calibri" pitchFamily="34" charset="0"/>
                  <a:ea typeface="宋体" pitchFamily="2" charset="-122"/>
                </a:rPr>
                <a:t>型结构</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3091806320"/>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2" name="TextBox 1"/>
          <p:cNvSpPr txBox="1"/>
          <p:nvPr/>
        </p:nvSpPr>
        <p:spPr>
          <a:xfrm>
            <a:off x="1146628" y="895682"/>
            <a:ext cx="2641601" cy="584775"/>
          </a:xfrm>
          <a:prstGeom prst="rect">
            <a:avLst/>
          </a:prstGeom>
          <a:noFill/>
        </p:spPr>
        <p:txBody>
          <a:bodyPr wrap="square" rtlCol="0">
            <a:spAutoFit/>
          </a:bodyPr>
          <a:lstStyle/>
          <a:p>
            <a:r>
              <a:rPr lang="en-US" altLang="zh-CN" sz="3200" b="1" i="1" dirty="0" smtClean="0">
                <a:solidFill>
                  <a:schemeClr val="accent2"/>
                </a:solidFill>
                <a:latin typeface="Calibri" pitchFamily="34" charset="0"/>
              </a:rPr>
              <a:t>Introduction</a:t>
            </a:r>
            <a:endParaRPr lang="zh-CN" altLang="en-US" sz="3200" b="1" i="1" dirty="0">
              <a:solidFill>
                <a:schemeClr val="accent2"/>
              </a:solidFill>
              <a:latin typeface="Calibri" pitchFamily="34" charset="0"/>
            </a:endParaRPr>
          </a:p>
        </p:txBody>
      </p:sp>
      <p:sp>
        <p:nvSpPr>
          <p:cNvPr id="5" name="TextBox 4"/>
          <p:cNvSpPr txBox="1"/>
          <p:nvPr/>
        </p:nvSpPr>
        <p:spPr>
          <a:xfrm>
            <a:off x="1146628" y="4549253"/>
            <a:ext cx="3252976" cy="584775"/>
          </a:xfrm>
          <a:prstGeom prst="rect">
            <a:avLst/>
          </a:prstGeom>
          <a:noFill/>
        </p:spPr>
        <p:txBody>
          <a:bodyPr wrap="square" rtlCol="0">
            <a:spAutoFit/>
          </a:bodyPr>
          <a:lstStyle/>
          <a:p>
            <a:r>
              <a:rPr lang="en-US" altLang="zh-CN" sz="3200" b="1" i="1" dirty="0" smtClean="0">
                <a:solidFill>
                  <a:schemeClr val="accent2"/>
                </a:solidFill>
                <a:latin typeface="Calibri" pitchFamily="34" charset="0"/>
              </a:rPr>
              <a:t>Discussion</a:t>
            </a:r>
            <a:endParaRPr lang="zh-CN" altLang="en-US" sz="3200" b="1" i="1" dirty="0">
              <a:solidFill>
                <a:schemeClr val="accent2"/>
              </a:solidFill>
              <a:latin typeface="Calibri" pitchFamily="34" charset="0"/>
            </a:endParaRPr>
          </a:p>
        </p:txBody>
      </p:sp>
      <p:grpSp>
        <p:nvGrpSpPr>
          <p:cNvPr id="10" name="组合 9"/>
          <p:cNvGrpSpPr/>
          <p:nvPr/>
        </p:nvGrpSpPr>
        <p:grpSpPr>
          <a:xfrm>
            <a:off x="1146628" y="1480457"/>
            <a:ext cx="6284686" cy="1219200"/>
            <a:chOff x="1146628" y="1480457"/>
            <a:chExt cx="6284686" cy="1219200"/>
          </a:xfrm>
        </p:grpSpPr>
        <p:sp>
          <p:nvSpPr>
            <p:cNvPr id="7" name="圆角矩形 6"/>
            <p:cNvSpPr/>
            <p:nvPr/>
          </p:nvSpPr>
          <p:spPr>
            <a:xfrm>
              <a:off x="1146628" y="1480457"/>
              <a:ext cx="6284686" cy="1219200"/>
            </a:xfrm>
            <a:prstGeom prst="roundRect">
              <a:avLst/>
            </a:prstGeom>
            <a:solidFill>
              <a:schemeClr val="tx2">
                <a:lumMod val="20000"/>
                <a:lumOff val="8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3" name="TextBox 2"/>
            <p:cNvSpPr txBox="1"/>
            <p:nvPr/>
          </p:nvSpPr>
          <p:spPr>
            <a:xfrm>
              <a:off x="1277257" y="1698171"/>
              <a:ext cx="6037943" cy="830997"/>
            </a:xfrm>
            <a:prstGeom prst="rect">
              <a:avLst/>
            </a:prstGeom>
            <a:noFill/>
          </p:spPr>
          <p:txBody>
            <a:bodyPr wrap="square" rtlCol="0">
              <a:spAutoFit/>
            </a:bodyPr>
            <a:lstStyle/>
            <a:p>
              <a:r>
                <a:rPr lang="en-US" altLang="zh-CN" sz="2400" b="1" dirty="0" smtClean="0">
                  <a:latin typeface="Calibri" pitchFamily="34" charset="0"/>
                </a:rPr>
                <a:t>New ways to treat or prevent lung cancer are therefore needed.</a:t>
              </a:r>
              <a:endParaRPr lang="zh-CN" altLang="en-US" sz="2400" b="1" dirty="0">
                <a:latin typeface="Calibri" pitchFamily="34" charset="0"/>
              </a:endParaRPr>
            </a:p>
          </p:txBody>
        </p:sp>
      </p:grpSp>
      <p:grpSp>
        <p:nvGrpSpPr>
          <p:cNvPr id="11" name="组合 10"/>
          <p:cNvGrpSpPr/>
          <p:nvPr/>
        </p:nvGrpSpPr>
        <p:grpSpPr>
          <a:xfrm>
            <a:off x="1146628" y="3092678"/>
            <a:ext cx="6284686" cy="1219200"/>
            <a:chOff x="1146628" y="3092678"/>
            <a:chExt cx="6284686" cy="1219200"/>
          </a:xfrm>
        </p:grpSpPr>
        <p:sp>
          <p:nvSpPr>
            <p:cNvPr id="18" name="圆角矩形 17"/>
            <p:cNvSpPr/>
            <p:nvPr/>
          </p:nvSpPr>
          <p:spPr>
            <a:xfrm>
              <a:off x="1146628" y="3092678"/>
              <a:ext cx="6284686" cy="1219200"/>
            </a:xfrm>
            <a:prstGeom prst="roundRect">
              <a:avLst/>
            </a:prstGeom>
            <a:solidFill>
              <a:schemeClr val="tx2">
                <a:lumMod val="20000"/>
                <a:lumOff val="8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4" name="TextBox 3"/>
            <p:cNvSpPr txBox="1"/>
            <p:nvPr/>
          </p:nvSpPr>
          <p:spPr>
            <a:xfrm>
              <a:off x="1277257" y="3092678"/>
              <a:ext cx="6096000" cy="1200329"/>
            </a:xfrm>
            <a:prstGeom prst="rect">
              <a:avLst/>
            </a:prstGeom>
            <a:noFill/>
          </p:spPr>
          <p:txBody>
            <a:bodyPr wrap="square" rtlCol="0">
              <a:spAutoFit/>
            </a:bodyPr>
            <a:lstStyle/>
            <a:p>
              <a:r>
                <a:rPr lang="en-US" altLang="zh-CN" sz="2400" b="1" dirty="0" smtClean="0">
                  <a:latin typeface="Calibri" pitchFamily="34" charset="0"/>
                </a:rPr>
                <a:t>This study explored the hypothesis that inhibition of TNKS… would inhibit lung cancer growth…</a:t>
              </a:r>
              <a:endParaRPr lang="zh-CN" altLang="en-US" sz="2400" b="1" dirty="0">
                <a:latin typeface="Calibri" pitchFamily="34" charset="0"/>
              </a:endParaRPr>
            </a:p>
          </p:txBody>
        </p:sp>
      </p:grpSp>
      <p:grpSp>
        <p:nvGrpSpPr>
          <p:cNvPr id="21" name="组合 20"/>
          <p:cNvGrpSpPr/>
          <p:nvPr/>
        </p:nvGrpSpPr>
        <p:grpSpPr>
          <a:xfrm>
            <a:off x="1117599" y="5134028"/>
            <a:ext cx="6342743" cy="1219200"/>
            <a:chOff x="1146628" y="1480457"/>
            <a:chExt cx="6342743" cy="1219200"/>
          </a:xfrm>
        </p:grpSpPr>
        <p:sp>
          <p:nvSpPr>
            <p:cNvPr id="22" name="圆角矩形 21"/>
            <p:cNvSpPr/>
            <p:nvPr/>
          </p:nvSpPr>
          <p:spPr>
            <a:xfrm>
              <a:off x="1146628" y="1480457"/>
              <a:ext cx="6284686" cy="1219200"/>
            </a:xfrm>
            <a:prstGeom prst="roundRect">
              <a:avLst/>
            </a:prstGeom>
            <a:solidFill>
              <a:schemeClr val="tx2">
                <a:lumMod val="20000"/>
                <a:lumOff val="8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23" name="TextBox 22"/>
            <p:cNvSpPr txBox="1"/>
            <p:nvPr/>
          </p:nvSpPr>
          <p:spPr>
            <a:xfrm>
              <a:off x="1277257" y="1698171"/>
              <a:ext cx="6212114" cy="830997"/>
            </a:xfrm>
            <a:prstGeom prst="rect">
              <a:avLst/>
            </a:prstGeom>
            <a:noFill/>
          </p:spPr>
          <p:txBody>
            <a:bodyPr wrap="square" rtlCol="0">
              <a:spAutoFit/>
            </a:bodyPr>
            <a:lstStyle/>
            <a:p>
              <a:r>
                <a:rPr lang="en-US" altLang="zh-CN" sz="2400" b="1" dirty="0">
                  <a:latin typeface="Calibri" pitchFamily="34" charset="0"/>
                </a:rPr>
                <a:t>Pharmacological or genetic </a:t>
              </a:r>
              <a:r>
                <a:rPr lang="en-US" altLang="zh-CN" sz="2400" b="1" dirty="0" smtClean="0">
                  <a:latin typeface="Calibri" pitchFamily="34" charset="0"/>
                </a:rPr>
                <a:t>inhibition </a:t>
              </a:r>
              <a:r>
                <a:rPr lang="en-US" altLang="zh-CN" sz="2400" b="1" dirty="0">
                  <a:latin typeface="Calibri" pitchFamily="34" charset="0"/>
                </a:rPr>
                <a:t>of TNKS1 and TNKS2… reduces lung cancer proliferation…</a:t>
              </a:r>
              <a:endParaRPr lang="zh-CN" altLang="en-US" sz="2400" b="1" dirty="0">
                <a:latin typeface="Calibri" pitchFamily="34" charset="0"/>
              </a:endParaRPr>
            </a:p>
          </p:txBody>
        </p:sp>
      </p:grpSp>
      <p:sp>
        <p:nvSpPr>
          <p:cNvPr id="12" name="TextBox 11"/>
          <p:cNvSpPr txBox="1"/>
          <p:nvPr/>
        </p:nvSpPr>
        <p:spPr>
          <a:xfrm>
            <a:off x="8621277" y="1582055"/>
            <a:ext cx="2433545" cy="584775"/>
          </a:xfrm>
          <a:prstGeom prst="rect">
            <a:avLst/>
          </a:prstGeom>
          <a:noFill/>
        </p:spPr>
        <p:txBody>
          <a:bodyPr wrap="square" rtlCol="0">
            <a:spAutoFit/>
          </a:bodyPr>
          <a:lstStyle/>
          <a:p>
            <a:pPr algn="ctr"/>
            <a:r>
              <a:rPr lang="en-US" altLang="zh-CN" sz="3200" b="1" dirty="0" smtClean="0">
                <a:latin typeface="Calibri" pitchFamily="34" charset="0"/>
              </a:rPr>
              <a:t>Problem</a:t>
            </a:r>
            <a:endParaRPr lang="zh-CN" altLang="en-US" sz="3200" b="1" dirty="0">
              <a:latin typeface="Calibri" pitchFamily="34" charset="0"/>
            </a:endParaRPr>
          </a:p>
        </p:txBody>
      </p:sp>
      <p:sp>
        <p:nvSpPr>
          <p:cNvPr id="13" name="TextBox 12"/>
          <p:cNvSpPr txBox="1"/>
          <p:nvPr/>
        </p:nvSpPr>
        <p:spPr>
          <a:xfrm>
            <a:off x="8392074" y="3599531"/>
            <a:ext cx="2891952" cy="584775"/>
          </a:xfrm>
          <a:prstGeom prst="rect">
            <a:avLst/>
          </a:prstGeom>
          <a:noFill/>
        </p:spPr>
        <p:txBody>
          <a:bodyPr wrap="square" rtlCol="0">
            <a:spAutoFit/>
          </a:bodyPr>
          <a:lstStyle/>
          <a:p>
            <a:pPr algn="ctr"/>
            <a:r>
              <a:rPr lang="en-US" altLang="zh-CN" sz="3200" b="1" dirty="0" smtClean="0">
                <a:latin typeface="Calibri" pitchFamily="34" charset="0"/>
              </a:rPr>
              <a:t>Objectives</a:t>
            </a:r>
            <a:endParaRPr lang="zh-CN" altLang="en-US" sz="3200" b="1" dirty="0">
              <a:latin typeface="Calibri" pitchFamily="34" charset="0"/>
            </a:endParaRPr>
          </a:p>
        </p:txBody>
      </p:sp>
      <p:sp>
        <p:nvSpPr>
          <p:cNvPr id="14" name="TextBox 13"/>
          <p:cNvSpPr txBox="1"/>
          <p:nvPr/>
        </p:nvSpPr>
        <p:spPr>
          <a:xfrm>
            <a:off x="8694059" y="5562803"/>
            <a:ext cx="2287983" cy="584775"/>
          </a:xfrm>
          <a:prstGeom prst="rect">
            <a:avLst/>
          </a:prstGeom>
          <a:noFill/>
        </p:spPr>
        <p:txBody>
          <a:bodyPr wrap="square" rtlCol="0">
            <a:spAutoFit/>
          </a:bodyPr>
          <a:lstStyle/>
          <a:p>
            <a:pPr algn="ctr"/>
            <a:r>
              <a:rPr lang="en-US" altLang="zh-CN" sz="3200" b="1" dirty="0" smtClean="0">
                <a:latin typeface="Calibri" pitchFamily="34" charset="0"/>
              </a:rPr>
              <a:t>Conclusion</a:t>
            </a:r>
            <a:endParaRPr lang="zh-CN" altLang="en-US" sz="3200" b="1" dirty="0">
              <a:latin typeface="Calibri" pitchFamily="34" charset="0"/>
            </a:endParaRPr>
          </a:p>
        </p:txBody>
      </p:sp>
      <p:cxnSp>
        <p:nvCxnSpPr>
          <p:cNvPr id="16" name="直接箭头连接符 15"/>
          <p:cNvCxnSpPr>
            <a:stCxn id="14" idx="0"/>
          </p:cNvCxnSpPr>
          <p:nvPr/>
        </p:nvCxnSpPr>
        <p:spPr>
          <a:xfrm flipH="1" flipV="1">
            <a:off x="9838050" y="4311878"/>
            <a:ext cx="1" cy="12509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flipV="1">
            <a:off x="9838048" y="2195858"/>
            <a:ext cx="1" cy="12509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29953764"/>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0" name="内容占位符 2"/>
          <p:cNvSpPr txBox="1">
            <a:spLocks/>
          </p:cNvSpPr>
          <p:nvPr/>
        </p:nvSpPr>
        <p:spPr>
          <a:xfrm>
            <a:off x="1430935" y="2014256"/>
            <a:ext cx="9289142" cy="4850999"/>
          </a:xfrm>
          <a:prstGeom prst="rect">
            <a:avLst/>
          </a:prstGeom>
        </p:spPr>
        <p:txBody>
          <a:bodyPr>
            <a:normAutofit fontScale="925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zh-CN" sz="3000" b="1" dirty="0" smtClean="0">
                <a:latin typeface="宋体" pitchFamily="2" charset="-122"/>
                <a:ea typeface="宋体" pitchFamily="2" charset="-122"/>
              </a:rPr>
              <a:t>作者论述的背景信息过于</a:t>
            </a:r>
            <a:r>
              <a:rPr lang="zh-CN" altLang="zh-CN" sz="3000" b="1" dirty="0" smtClean="0">
                <a:solidFill>
                  <a:schemeClr val="accent2"/>
                </a:solidFill>
                <a:latin typeface="宋体" pitchFamily="2" charset="-122"/>
                <a:ea typeface="宋体" pitchFamily="2" charset="-122"/>
              </a:rPr>
              <a:t>空泛</a:t>
            </a:r>
            <a:r>
              <a:rPr lang="zh-CN" altLang="zh-CN" sz="3000" b="1" dirty="0" smtClean="0">
                <a:latin typeface="宋体" pitchFamily="2" charset="-122"/>
                <a:ea typeface="宋体" pitchFamily="2" charset="-122"/>
              </a:rPr>
              <a:t>，与作者的创新点无关联或关系不大</a:t>
            </a:r>
            <a:endParaRPr lang="en-US" altLang="zh-CN" sz="3000" b="1" dirty="0" smtClean="0">
              <a:latin typeface="宋体" pitchFamily="2" charset="-122"/>
              <a:ea typeface="宋体" pitchFamily="2" charset="-122"/>
            </a:endParaRPr>
          </a:p>
          <a:p>
            <a:pPr>
              <a:lnSpc>
                <a:spcPct val="150000"/>
              </a:lnSpc>
            </a:pPr>
            <a:r>
              <a:rPr lang="zh-CN" altLang="zh-CN" sz="3000" b="1" dirty="0" smtClean="0">
                <a:latin typeface="宋体" pitchFamily="2" charset="-122"/>
                <a:ea typeface="宋体" pitchFamily="2" charset="-122"/>
              </a:rPr>
              <a:t>开门不见山。有的作者为了强调自己的创新性，往往把本研究的发展现状</a:t>
            </a:r>
            <a:r>
              <a:rPr lang="zh-CN" altLang="zh-CN" sz="3000" b="1" dirty="0" smtClean="0">
                <a:solidFill>
                  <a:schemeClr val="accent2"/>
                </a:solidFill>
                <a:latin typeface="宋体" pitchFamily="2" charset="-122"/>
                <a:ea typeface="宋体" pitchFamily="2" charset="-122"/>
              </a:rPr>
              <a:t>详细</a:t>
            </a:r>
            <a:r>
              <a:rPr lang="zh-CN" altLang="zh-CN" sz="3000" b="1" dirty="0" smtClean="0">
                <a:latin typeface="宋体" pitchFamily="2" charset="-122"/>
                <a:ea typeface="宋体" pitchFamily="2" charset="-122"/>
              </a:rPr>
              <a:t>地进行说明；也有的作者图省事，往往把课题申请书中的内容直接</a:t>
            </a:r>
            <a:r>
              <a:rPr lang="zh-CN" altLang="zh-CN" sz="3000" b="1" dirty="0" smtClean="0">
                <a:solidFill>
                  <a:schemeClr val="accent2"/>
                </a:solidFill>
                <a:latin typeface="宋体" pitchFamily="2" charset="-122"/>
                <a:ea typeface="宋体" pitchFamily="2" charset="-122"/>
              </a:rPr>
              <a:t>照搬</a:t>
            </a:r>
            <a:r>
              <a:rPr lang="zh-CN" altLang="zh-CN" sz="3000" b="1" dirty="0" smtClean="0">
                <a:latin typeface="宋体" pitchFamily="2" charset="-122"/>
                <a:ea typeface="宋体" pitchFamily="2" charset="-122"/>
              </a:rPr>
              <a:t>过来</a:t>
            </a:r>
            <a:endParaRPr lang="en-US" altLang="zh-CN" sz="3000" b="1" dirty="0" smtClean="0">
              <a:latin typeface="宋体" pitchFamily="2" charset="-122"/>
              <a:ea typeface="宋体" pitchFamily="2" charset="-122"/>
            </a:endParaRPr>
          </a:p>
          <a:p>
            <a:pPr>
              <a:lnSpc>
                <a:spcPct val="150000"/>
              </a:lnSpc>
            </a:pPr>
            <a:r>
              <a:rPr lang="zh-CN" altLang="zh-CN" sz="3000" b="1" dirty="0" smtClean="0">
                <a:latin typeface="宋体" pitchFamily="2" charset="-122"/>
                <a:ea typeface="宋体" pitchFamily="2" charset="-122"/>
              </a:rPr>
              <a:t>不会表达自己的创新成果，不能把别人的成果和自己的贡献</a:t>
            </a:r>
            <a:r>
              <a:rPr lang="zh-CN" altLang="zh-CN" sz="3000" b="1" dirty="0" smtClean="0">
                <a:solidFill>
                  <a:schemeClr val="accent2"/>
                </a:solidFill>
                <a:latin typeface="宋体" pitchFamily="2" charset="-122"/>
                <a:ea typeface="宋体" pitchFamily="2" charset="-122"/>
              </a:rPr>
              <a:t>区别</a:t>
            </a:r>
            <a:r>
              <a:rPr lang="zh-CN" altLang="zh-CN" sz="3000" b="1" dirty="0" smtClean="0">
                <a:latin typeface="宋体" pitchFamily="2" charset="-122"/>
                <a:ea typeface="宋体" pitchFamily="2" charset="-122"/>
              </a:rPr>
              <a:t>开来，使所述创新点含糊、矛盾</a:t>
            </a:r>
            <a:r>
              <a:rPr lang="en-US" altLang="zh-CN" dirty="0" smtClean="0"/>
              <a:t/>
            </a:r>
            <a:br>
              <a:rPr lang="en-US" altLang="zh-CN" dirty="0" smtClean="0"/>
            </a:br>
            <a:endParaRPr lang="zh-CN" altLang="en-US" dirty="0"/>
          </a:p>
        </p:txBody>
      </p:sp>
      <p:grpSp>
        <p:nvGrpSpPr>
          <p:cNvPr id="11" name="组合 10"/>
          <p:cNvGrpSpPr/>
          <p:nvPr/>
        </p:nvGrpSpPr>
        <p:grpSpPr>
          <a:xfrm>
            <a:off x="2685708" y="912343"/>
            <a:ext cx="6820584" cy="1229002"/>
            <a:chOff x="-1029381" y="1476094"/>
            <a:chExt cx="8229600" cy="1229002"/>
          </a:xfrm>
        </p:grpSpPr>
        <p:sp>
          <p:nvSpPr>
            <p:cNvPr id="12" name="圆角矩形 11"/>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3"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常见问题</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4049736569"/>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9" name="TextBox 8"/>
          <p:cNvSpPr txBox="1"/>
          <p:nvPr/>
        </p:nvSpPr>
        <p:spPr>
          <a:xfrm>
            <a:off x="3715352" y="1465934"/>
            <a:ext cx="4326469" cy="707886"/>
          </a:xfrm>
          <a:prstGeom prst="rect">
            <a:avLst/>
          </a:prstGeom>
          <a:noFill/>
        </p:spPr>
        <p:txBody>
          <a:bodyPr wrap="square" rtlCol="0">
            <a:spAutoFit/>
          </a:bodyPr>
          <a:lstStyle/>
          <a:p>
            <a:r>
              <a:rPr lang="en-US" altLang="zh-CN"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1.4 </a:t>
            </a:r>
            <a:r>
              <a:rPr lang="zh-CN" altLang="en-US"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结果与讨论</a:t>
            </a:r>
            <a:endParaRPr lang="zh-CN" altLang="en-US" sz="4000" b="1" dirty="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endParaRPr>
          </a:p>
        </p:txBody>
      </p:sp>
      <p:sp>
        <p:nvSpPr>
          <p:cNvPr id="10" name="内容占位符 2"/>
          <p:cNvSpPr txBox="1">
            <a:spLocks/>
          </p:cNvSpPr>
          <p:nvPr/>
        </p:nvSpPr>
        <p:spPr>
          <a:xfrm>
            <a:off x="3766458" y="2452913"/>
            <a:ext cx="5435599" cy="2844794"/>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ü"/>
            </a:pPr>
            <a:r>
              <a:rPr lang="zh-CN" altLang="en-US" b="1" dirty="0" smtClean="0">
                <a:latin typeface="宋体" pitchFamily="2" charset="-122"/>
                <a:ea typeface="宋体" pitchFamily="2" charset="-122"/>
              </a:rPr>
              <a:t>  结果</a:t>
            </a:r>
            <a:r>
              <a:rPr lang="zh-CN" altLang="en-US" b="1" dirty="0">
                <a:latin typeface="宋体" pitchFamily="2" charset="-122"/>
                <a:ea typeface="宋体" pitchFamily="2" charset="-122"/>
              </a:rPr>
              <a:t>和讨论的关系</a:t>
            </a:r>
            <a:endParaRPr lang="en-US" altLang="zh-CN" b="1" dirty="0">
              <a:latin typeface="宋体" pitchFamily="2" charset="-122"/>
              <a:ea typeface="宋体" pitchFamily="2" charset="-122"/>
            </a:endParaRPr>
          </a:p>
          <a:p>
            <a:pPr>
              <a:lnSpc>
                <a:spcPct val="150000"/>
              </a:lnSpc>
              <a:buFont typeface="Wingdings" pitchFamily="2" charset="2"/>
              <a:buChar char="ü"/>
            </a:pPr>
            <a:r>
              <a:rPr lang="zh-CN" altLang="en-US" b="1" dirty="0" smtClean="0">
                <a:latin typeface="宋体" pitchFamily="2" charset="-122"/>
                <a:ea typeface="宋体" pitchFamily="2" charset="-122"/>
              </a:rPr>
              <a:t>  讨论</a:t>
            </a:r>
            <a:r>
              <a:rPr lang="zh-CN" altLang="en-US" b="1" dirty="0">
                <a:latin typeface="宋体" pitchFamily="2" charset="-122"/>
                <a:ea typeface="宋体" pitchFamily="2" charset="-122"/>
              </a:rPr>
              <a:t>的要素</a:t>
            </a:r>
            <a:endParaRPr lang="en-US" altLang="zh-CN" b="1" dirty="0">
              <a:latin typeface="宋体" pitchFamily="2" charset="-122"/>
              <a:ea typeface="宋体" pitchFamily="2" charset="-122"/>
            </a:endParaRPr>
          </a:p>
          <a:p>
            <a:pPr>
              <a:lnSpc>
                <a:spcPct val="150000"/>
              </a:lnSpc>
              <a:buFont typeface="Wingdings" pitchFamily="2" charset="2"/>
              <a:buChar char="ü"/>
            </a:pPr>
            <a:r>
              <a:rPr lang="zh-CN" altLang="en-US" b="1" dirty="0" smtClean="0">
                <a:latin typeface="宋体" pitchFamily="2" charset="-122"/>
                <a:ea typeface="宋体" pitchFamily="2" charset="-122"/>
              </a:rPr>
              <a:t>  讨论</a:t>
            </a:r>
            <a:r>
              <a:rPr lang="zh-CN" altLang="en-US" b="1" dirty="0">
                <a:latin typeface="宋体" pitchFamily="2" charset="-122"/>
                <a:ea typeface="宋体" pitchFamily="2" charset="-122"/>
              </a:rPr>
              <a:t>的写作要点</a:t>
            </a:r>
            <a:endParaRPr lang="en-US" altLang="zh-CN" b="1" dirty="0">
              <a:latin typeface="宋体" pitchFamily="2" charset="-122"/>
              <a:ea typeface="宋体" pitchFamily="2" charset="-122"/>
            </a:endParaRPr>
          </a:p>
          <a:p>
            <a:pPr>
              <a:lnSpc>
                <a:spcPct val="150000"/>
              </a:lnSpc>
              <a:buFont typeface="Wingdings" pitchFamily="2" charset="2"/>
              <a:buChar char="ü"/>
            </a:pPr>
            <a:r>
              <a:rPr lang="zh-CN" altLang="en-US" b="1" dirty="0" smtClean="0">
                <a:latin typeface="宋体" pitchFamily="2" charset="-122"/>
                <a:ea typeface="宋体" pitchFamily="2" charset="-122"/>
              </a:rPr>
              <a:t>  常见</a:t>
            </a:r>
            <a:r>
              <a:rPr lang="zh-CN" altLang="en-US" b="1" dirty="0">
                <a:latin typeface="宋体" pitchFamily="2" charset="-122"/>
                <a:ea typeface="宋体" pitchFamily="2" charset="-122"/>
              </a:rPr>
              <a:t>问题</a:t>
            </a:r>
          </a:p>
        </p:txBody>
      </p:sp>
    </p:spTree>
    <p:extLst>
      <p:ext uri="{BB962C8B-B14F-4D97-AF65-F5344CB8AC3E}">
        <p14:creationId xmlns="" xmlns:p14="http://schemas.microsoft.com/office/powerpoint/2010/main" val="3057988501"/>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685708" y="912343"/>
            <a:ext cx="6820584" cy="1229002"/>
            <a:chOff x="-1029381" y="1476094"/>
            <a:chExt cx="8229600" cy="1229002"/>
          </a:xfrm>
        </p:grpSpPr>
        <p:sp>
          <p:nvSpPr>
            <p:cNvPr id="10" name="圆角矩形 9"/>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结果和讨论的关系</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1797326" y="1875969"/>
            <a:ext cx="8597348"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itchFamily="34" charset="0"/>
              <a:buNone/>
            </a:pPr>
            <a:r>
              <a:rPr lang="zh-CN" altLang="zh-CN" b="1" dirty="0" smtClean="0">
                <a:solidFill>
                  <a:schemeClr val="accent2"/>
                </a:solidFill>
                <a:latin typeface="Calibri" pitchFamily="34" charset="0"/>
                <a:ea typeface="宋体" pitchFamily="2" charset="-122"/>
              </a:rPr>
              <a:t>讨论（</a:t>
            </a:r>
            <a:r>
              <a:rPr lang="en-US" altLang="zh-CN" b="1" dirty="0" smtClean="0">
                <a:solidFill>
                  <a:schemeClr val="accent2"/>
                </a:solidFill>
                <a:latin typeface="Calibri" pitchFamily="34" charset="0"/>
                <a:ea typeface="宋体" pitchFamily="2" charset="-122"/>
              </a:rPr>
              <a:t>discussion</a:t>
            </a:r>
            <a:r>
              <a:rPr lang="zh-CN" altLang="zh-CN" b="1" dirty="0" smtClean="0">
                <a:solidFill>
                  <a:schemeClr val="accent2"/>
                </a:solidFill>
                <a:latin typeface="Calibri" pitchFamily="34" charset="0"/>
                <a:ea typeface="宋体" pitchFamily="2" charset="-122"/>
              </a:rPr>
              <a:t>）</a:t>
            </a:r>
            <a:r>
              <a:rPr lang="zh-CN" altLang="zh-CN" b="1" dirty="0" smtClean="0">
                <a:latin typeface="Calibri" pitchFamily="34" charset="0"/>
                <a:ea typeface="宋体" pitchFamily="2" charset="-122"/>
              </a:rPr>
              <a:t>是</a:t>
            </a:r>
            <a:r>
              <a:rPr lang="zh-CN" altLang="en-US" b="1" dirty="0" smtClean="0">
                <a:latin typeface="Calibri" pitchFamily="34" charset="0"/>
                <a:ea typeface="宋体" pitchFamily="2" charset="-122"/>
              </a:rPr>
              <a:t>论文</a:t>
            </a:r>
            <a:r>
              <a:rPr lang="zh-CN" altLang="zh-CN" b="1" dirty="0" smtClean="0">
                <a:latin typeface="Calibri" pitchFamily="34" charset="0"/>
                <a:ea typeface="宋体" pitchFamily="2" charset="-122"/>
              </a:rPr>
              <a:t>的精华部分，也是</a:t>
            </a:r>
            <a:r>
              <a:rPr lang="en-US" altLang="zh-CN" b="1" dirty="0" smtClean="0">
                <a:latin typeface="Calibri" pitchFamily="34" charset="0"/>
                <a:ea typeface="宋体" pitchFamily="2" charset="-122"/>
              </a:rPr>
              <a:t>SCI</a:t>
            </a:r>
            <a:r>
              <a:rPr lang="zh-CN" altLang="zh-CN" b="1" dirty="0" smtClean="0">
                <a:latin typeface="Calibri" pitchFamily="34" charset="0"/>
                <a:ea typeface="宋体" pitchFamily="2" charset="-122"/>
              </a:rPr>
              <a:t>论文写作中比较困难的一个环节。在</a:t>
            </a:r>
            <a:r>
              <a:rPr lang="en-US" altLang="zh-CN" b="1" dirty="0" smtClean="0">
                <a:latin typeface="Calibri" pitchFamily="34" charset="0"/>
                <a:ea typeface="宋体" pitchFamily="2" charset="-122"/>
              </a:rPr>
              <a:t>SCI</a:t>
            </a:r>
            <a:r>
              <a:rPr lang="zh-CN" altLang="zh-CN" b="1" dirty="0" smtClean="0">
                <a:latin typeface="Calibri" pitchFamily="34" charset="0"/>
                <a:ea typeface="宋体" pitchFamily="2" charset="-122"/>
              </a:rPr>
              <a:t>论文的讨论中作者通过对研究结果的思考、阐明</a:t>
            </a:r>
            <a:r>
              <a:rPr lang="zh-CN" altLang="en-US" b="1" dirty="0" smtClean="0">
                <a:latin typeface="Calibri" pitchFamily="34" charset="0"/>
                <a:ea typeface="宋体" pitchFamily="2" charset="-122"/>
              </a:rPr>
              <a:t>事物</a:t>
            </a:r>
            <a:r>
              <a:rPr lang="zh-CN" altLang="zh-CN" b="1" dirty="0" smtClean="0">
                <a:latin typeface="Calibri" pitchFamily="34" charset="0"/>
                <a:ea typeface="宋体" pitchFamily="2" charset="-122"/>
              </a:rPr>
              <a:t>的内部联系和发展规律，从深度和广度方面提高对研究结果的进一步认识。这样可以帮助读者更好地理解和消化吸收研究结果，有助于科研成果的交流和传播。</a:t>
            </a:r>
          </a:p>
          <a:p>
            <a:pPr>
              <a:lnSpc>
                <a:spcPct val="150000"/>
              </a:lnSpc>
            </a:pPr>
            <a:endParaRPr lang="zh-CN" altLang="en-US" b="1" dirty="0"/>
          </a:p>
        </p:txBody>
      </p:sp>
    </p:spTree>
    <p:extLst>
      <p:ext uri="{BB962C8B-B14F-4D97-AF65-F5344CB8AC3E}">
        <p14:creationId xmlns="" xmlns:p14="http://schemas.microsoft.com/office/powerpoint/2010/main" val="151331362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10393" y="796517"/>
            <a:ext cx="9013371" cy="5078313"/>
          </a:xfrm>
          <a:prstGeom prst="rect">
            <a:avLst/>
          </a:prstGeom>
        </p:spPr>
        <p:txBody>
          <a:bodyPr wrap="square">
            <a:spAutoFit/>
          </a:bodyPr>
          <a:lstStyle/>
          <a:p>
            <a:pPr algn="ctr"/>
            <a:r>
              <a:rPr lang="en-US" altLang="zh-CN" sz="3600" b="1" dirty="0" smtClean="0">
                <a:solidFill>
                  <a:srgbClr val="FF9900"/>
                </a:solidFill>
                <a:ea typeface="黑体" pitchFamily="2" charset="-122"/>
              </a:rPr>
              <a:t>《</a:t>
            </a:r>
            <a:r>
              <a:rPr lang="zh-CN" altLang="en-US" sz="3600" b="1" dirty="0" smtClean="0">
                <a:solidFill>
                  <a:srgbClr val="FF9900"/>
                </a:solidFill>
                <a:ea typeface="黑体" pitchFamily="2" charset="-122"/>
              </a:rPr>
              <a:t>中国有色金属学报</a:t>
            </a:r>
            <a:r>
              <a:rPr lang="en-US" altLang="zh-CN" sz="3600" b="1" dirty="0" smtClean="0">
                <a:solidFill>
                  <a:srgbClr val="FF9900"/>
                </a:solidFill>
                <a:ea typeface="黑体" pitchFamily="2" charset="-122"/>
              </a:rPr>
              <a:t>》</a:t>
            </a:r>
            <a:r>
              <a:rPr lang="zh-CN" altLang="en-US" sz="3600" b="1" dirty="0" smtClean="0">
                <a:solidFill>
                  <a:srgbClr val="FF9900"/>
                </a:solidFill>
                <a:ea typeface="黑体" pitchFamily="2" charset="-122"/>
              </a:rPr>
              <a:t>中、英文版</a:t>
            </a:r>
            <a:endParaRPr lang="en-US" altLang="zh-CN" sz="3600" b="1" dirty="0" smtClean="0">
              <a:solidFill>
                <a:srgbClr val="FF9900"/>
              </a:solidFill>
              <a:ea typeface="黑体" pitchFamily="2" charset="-122"/>
            </a:endParaRPr>
          </a:p>
          <a:p>
            <a:pPr algn="ctr"/>
            <a:r>
              <a:rPr lang="zh-CN" altLang="en-US" sz="3600" b="1" dirty="0" smtClean="0">
                <a:solidFill>
                  <a:srgbClr val="FF9900"/>
                </a:solidFill>
                <a:ea typeface="黑体" pitchFamily="2" charset="-122"/>
              </a:rPr>
              <a:t>论文初审退稿主要理由</a:t>
            </a:r>
            <a:endParaRPr lang="en-US" altLang="zh-CN" sz="3600" b="1" dirty="0" smtClean="0">
              <a:solidFill>
                <a:srgbClr val="FF9900"/>
              </a:solidFill>
              <a:ea typeface="黑体" pitchFamily="2" charset="-122"/>
            </a:endParaRPr>
          </a:p>
          <a:p>
            <a:pPr algn="ctr"/>
            <a:endParaRPr lang="en-US" altLang="zh-CN" sz="3600" b="1" dirty="0" smtClean="0">
              <a:solidFill>
                <a:srgbClr val="FF9900"/>
              </a:solidFill>
              <a:ea typeface="黑体" pitchFamily="2" charset="-122"/>
            </a:endParaRPr>
          </a:p>
          <a:p>
            <a:r>
              <a:rPr lang="zh-CN" altLang="en-US" sz="3600" b="1" dirty="0" smtClean="0">
                <a:solidFill>
                  <a:srgbClr val="1C6299"/>
                </a:solidFill>
                <a:latin typeface="宋体" pitchFamily="2" charset="-122"/>
                <a:ea typeface="宋体" pitchFamily="2" charset="-122"/>
              </a:rPr>
              <a:t>宗旨不符，选题不新；立意不高，目的不明。涉及过宽，聚焦不中；内容偏少，数据靠拼。语言不通，图表难懂；结构松散，逻辑不顺；分析欠妥，讨论不深。引文随性，著录不全；偏多偏旧，不甚相关；引述过度，涉嫌不端。摘要结论，模糊不清；人云亦云，亮点难寻。</a:t>
            </a:r>
            <a:endParaRPr lang="zh-CN" altLang="en-US" sz="3600" b="1" dirty="0">
              <a:solidFill>
                <a:srgbClr val="1C6299"/>
              </a:solidFill>
              <a:latin typeface="宋体" pitchFamily="2" charset="-122"/>
              <a:ea typeface="宋体" pitchFamily="2" charset="-122"/>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0" name="内容占位符 2"/>
          <p:cNvSpPr txBox="1">
            <a:spLocks/>
          </p:cNvSpPr>
          <p:nvPr/>
        </p:nvSpPr>
        <p:spPr>
          <a:xfrm>
            <a:off x="1619620" y="1969633"/>
            <a:ext cx="8911772" cy="4525963"/>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b="1" dirty="0" smtClean="0">
                <a:solidFill>
                  <a:schemeClr val="accent2"/>
                </a:solidFill>
                <a:latin typeface="Calibri" pitchFamily="34" charset="0"/>
              </a:rPr>
              <a:t>总结</a:t>
            </a:r>
            <a:r>
              <a:rPr lang="zh-CN" altLang="zh-CN" b="1" dirty="0" smtClean="0">
                <a:latin typeface="Calibri" pitchFamily="34" charset="0"/>
              </a:rPr>
              <a:t>研究的</a:t>
            </a:r>
            <a:r>
              <a:rPr lang="zh-CN" altLang="zh-CN" b="1" dirty="0" smtClean="0">
                <a:solidFill>
                  <a:schemeClr val="accent2"/>
                </a:solidFill>
                <a:latin typeface="Calibri" pitchFamily="34" charset="0"/>
              </a:rPr>
              <a:t>主要发现</a:t>
            </a:r>
            <a:r>
              <a:rPr lang="zh-CN" altLang="zh-CN" b="1" dirty="0" smtClean="0">
                <a:latin typeface="Calibri" pitchFamily="34" charset="0"/>
              </a:rPr>
              <a:t>，而不是重复结果</a:t>
            </a:r>
          </a:p>
          <a:p>
            <a:r>
              <a:rPr lang="zh-CN" altLang="zh-CN" b="1" dirty="0" smtClean="0">
                <a:latin typeface="Calibri" pitchFamily="34" charset="0"/>
              </a:rPr>
              <a:t>指出本研究结果与以往研究结果的</a:t>
            </a:r>
            <a:r>
              <a:rPr lang="zh-CN" altLang="zh-CN" b="1" dirty="0" smtClean="0">
                <a:solidFill>
                  <a:schemeClr val="accent2"/>
                </a:solidFill>
                <a:latin typeface="Calibri" pitchFamily="34" charset="0"/>
              </a:rPr>
              <a:t>异同</a:t>
            </a:r>
            <a:r>
              <a:rPr lang="zh-CN" altLang="zh-CN" b="1" dirty="0" smtClean="0">
                <a:latin typeface="Calibri" pitchFamily="34" charset="0"/>
              </a:rPr>
              <a:t>，以及国内外研究近况，并着重说明本文创新点和本研究结果从哪些方面支持创新点</a:t>
            </a:r>
          </a:p>
          <a:p>
            <a:r>
              <a:rPr lang="zh-CN" altLang="zh-CN" b="1" dirty="0" smtClean="0">
                <a:solidFill>
                  <a:schemeClr val="accent2"/>
                </a:solidFill>
                <a:latin typeface="Calibri" pitchFamily="34" charset="0"/>
              </a:rPr>
              <a:t>对结果提出说明和解释</a:t>
            </a:r>
            <a:r>
              <a:rPr lang="zh-CN" altLang="zh-CN" b="1" dirty="0" smtClean="0">
                <a:latin typeface="Calibri" pitchFamily="34" charset="0"/>
              </a:rPr>
              <a:t>；根据这些结果，得出结论或推论，并指出结果的理论意义和实际应用</a:t>
            </a:r>
          </a:p>
          <a:p>
            <a:r>
              <a:rPr lang="zh-CN" altLang="zh-CN" b="1" dirty="0" smtClean="0">
                <a:latin typeface="Calibri" pitchFamily="34" charset="0"/>
              </a:rPr>
              <a:t>对本研究的</a:t>
            </a:r>
            <a:r>
              <a:rPr lang="zh-CN" altLang="zh-CN" b="1" dirty="0" smtClean="0">
                <a:solidFill>
                  <a:schemeClr val="accent2"/>
                </a:solidFill>
                <a:latin typeface="Calibri" pitchFamily="34" charset="0"/>
              </a:rPr>
              <a:t>不足之处</a:t>
            </a:r>
            <a:r>
              <a:rPr lang="zh-CN" altLang="zh-CN" b="1" dirty="0" smtClean="0">
                <a:latin typeface="Calibri" pitchFamily="34" charset="0"/>
              </a:rPr>
              <a:t>加以分析和解释，提出今后研究的方向与问题</a:t>
            </a:r>
            <a:endParaRPr lang="en-US" altLang="zh-CN" b="1" dirty="0" smtClean="0">
              <a:latin typeface="Calibri" pitchFamily="34" charset="0"/>
            </a:endParaRPr>
          </a:p>
          <a:p>
            <a:r>
              <a:rPr lang="zh-CN" altLang="zh-CN" b="1" dirty="0" smtClean="0">
                <a:latin typeface="Calibri" pitchFamily="34" charset="0"/>
              </a:rPr>
              <a:t>并不是每篇</a:t>
            </a:r>
            <a:r>
              <a:rPr lang="en-US" altLang="zh-CN" b="1" dirty="0" smtClean="0">
                <a:latin typeface="Calibri" pitchFamily="34" charset="0"/>
              </a:rPr>
              <a:t>SCI</a:t>
            </a:r>
            <a:r>
              <a:rPr lang="zh-CN" altLang="zh-CN" b="1" dirty="0" smtClean="0">
                <a:latin typeface="Calibri" pitchFamily="34" charset="0"/>
              </a:rPr>
              <a:t>论文都包括以上内容，应以</a:t>
            </a:r>
            <a:r>
              <a:rPr lang="en-US" altLang="zh-CN" b="1" dirty="0" smtClean="0">
                <a:latin typeface="Calibri" pitchFamily="34" charset="0"/>
              </a:rPr>
              <a:t>SCI</a:t>
            </a:r>
            <a:r>
              <a:rPr lang="zh-CN" altLang="zh-CN" b="1" dirty="0" smtClean="0">
                <a:latin typeface="Calibri" pitchFamily="34" charset="0"/>
              </a:rPr>
              <a:t>论文的研究目的为出发点，突出重点，紧扣论题</a:t>
            </a:r>
          </a:p>
          <a:p>
            <a:endParaRPr lang="zh-CN" altLang="en-US" b="1" dirty="0">
              <a:latin typeface="Calibri" pitchFamily="34" charset="0"/>
            </a:endParaRPr>
          </a:p>
        </p:txBody>
      </p:sp>
      <p:grpSp>
        <p:nvGrpSpPr>
          <p:cNvPr id="11" name="组合 10"/>
          <p:cNvGrpSpPr/>
          <p:nvPr/>
        </p:nvGrpSpPr>
        <p:grpSpPr>
          <a:xfrm>
            <a:off x="2685708" y="912343"/>
            <a:ext cx="6820584" cy="1229002"/>
            <a:chOff x="-1029381" y="1476094"/>
            <a:chExt cx="8229600" cy="1229002"/>
          </a:xfrm>
        </p:grpSpPr>
        <p:sp>
          <p:nvSpPr>
            <p:cNvPr id="12" name="圆角矩形 11"/>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3"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讨论的要素</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3107760466"/>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0" name="内容占位符 2"/>
          <p:cNvSpPr txBox="1">
            <a:spLocks/>
          </p:cNvSpPr>
          <p:nvPr/>
        </p:nvSpPr>
        <p:spPr>
          <a:xfrm>
            <a:off x="824963" y="1842304"/>
            <a:ext cx="10501086" cy="4537231"/>
          </a:xfrm>
          <a:prstGeom prst="rect">
            <a:avLst/>
          </a:prstGeom>
        </p:spPr>
        <p:txBody>
          <a:bodyPr>
            <a:no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b="1" dirty="0" smtClean="0">
                <a:latin typeface="Calibri" pitchFamily="34" charset="0"/>
                <a:ea typeface="宋体" pitchFamily="2" charset="-122"/>
              </a:rPr>
              <a:t>讨论的所有内容要</a:t>
            </a:r>
            <a:r>
              <a:rPr lang="zh-CN" altLang="zh-CN" b="1" dirty="0" smtClean="0">
                <a:solidFill>
                  <a:schemeClr val="accent2"/>
                </a:solidFill>
                <a:latin typeface="Calibri" pitchFamily="34" charset="0"/>
                <a:ea typeface="宋体" pitchFamily="2" charset="-122"/>
              </a:rPr>
              <a:t>围绕研究结果</a:t>
            </a:r>
            <a:r>
              <a:rPr lang="zh-CN" altLang="zh-CN" b="1" dirty="0" smtClean="0">
                <a:latin typeface="Calibri" pitchFamily="34" charset="0"/>
                <a:ea typeface="宋体" pitchFamily="2" charset="-122"/>
              </a:rPr>
              <a:t>展开，要主次分明、层次清楚，不要在次要问题上大费笔墨</a:t>
            </a:r>
          </a:p>
          <a:p>
            <a:r>
              <a:rPr lang="zh-CN" altLang="zh-CN" b="1" dirty="0" smtClean="0">
                <a:latin typeface="Calibri" pitchFamily="34" charset="0"/>
                <a:ea typeface="宋体" pitchFamily="2" charset="-122"/>
              </a:rPr>
              <a:t>对所选择讨论的问题按照</a:t>
            </a:r>
            <a:r>
              <a:rPr lang="zh-CN" altLang="zh-CN" b="1" dirty="0" smtClean="0">
                <a:solidFill>
                  <a:schemeClr val="accent2"/>
                </a:solidFill>
                <a:latin typeface="Calibri" pitchFamily="34" charset="0"/>
                <a:ea typeface="宋体" pitchFamily="2" charset="-122"/>
              </a:rPr>
              <a:t>一定层次</a:t>
            </a:r>
            <a:r>
              <a:rPr lang="zh-CN" altLang="zh-CN" b="1" dirty="0" smtClean="0">
                <a:latin typeface="Calibri" pitchFamily="34" charset="0"/>
                <a:ea typeface="宋体" pitchFamily="2" charset="-122"/>
              </a:rPr>
              <a:t>从</a:t>
            </a:r>
            <a:r>
              <a:rPr lang="zh-CN" altLang="zh-CN" b="1" dirty="0" smtClean="0">
                <a:solidFill>
                  <a:schemeClr val="accent2"/>
                </a:solidFill>
                <a:latin typeface="Calibri" pitchFamily="34" charset="0"/>
                <a:ea typeface="宋体" pitchFamily="2" charset="-122"/>
              </a:rPr>
              <a:t>多个角度</a:t>
            </a:r>
            <a:r>
              <a:rPr lang="zh-CN" altLang="zh-CN" b="1" dirty="0" smtClean="0">
                <a:latin typeface="Calibri" pitchFamily="34" charset="0"/>
                <a:ea typeface="宋体" pitchFamily="2" charset="-122"/>
              </a:rPr>
              <a:t>来进行讨论。选择的问题有时候不止一个（实际上多数情况下是</a:t>
            </a:r>
            <a:r>
              <a:rPr lang="en-US" altLang="zh-CN" b="1" dirty="0" smtClean="0">
                <a:latin typeface="Calibri" pitchFamily="34" charset="0"/>
                <a:ea typeface="宋体" pitchFamily="2" charset="-122"/>
              </a:rPr>
              <a:t>2</a:t>
            </a:r>
            <a:r>
              <a:rPr lang="zh-CN" altLang="zh-CN" b="1" dirty="0" smtClean="0">
                <a:latin typeface="Calibri" pitchFamily="34" charset="0"/>
                <a:ea typeface="宋体" pitchFamily="2" charset="-122"/>
              </a:rPr>
              <a:t>个以上），所以描述时就要按照一定的层次描述清楚</a:t>
            </a:r>
          </a:p>
          <a:p>
            <a:r>
              <a:rPr lang="zh-CN" altLang="zh-CN" b="1" dirty="0" smtClean="0">
                <a:latin typeface="Calibri" pitchFamily="34" charset="0"/>
                <a:ea typeface="宋体" pitchFamily="2" charset="-122"/>
              </a:rPr>
              <a:t>论据要具有</a:t>
            </a:r>
            <a:r>
              <a:rPr lang="zh-CN" altLang="zh-CN" b="1" dirty="0" smtClean="0">
                <a:solidFill>
                  <a:schemeClr val="accent2"/>
                </a:solidFill>
                <a:latin typeface="Calibri" pitchFamily="34" charset="0"/>
                <a:ea typeface="宋体" pitchFamily="2" charset="-122"/>
              </a:rPr>
              <a:t>说服力</a:t>
            </a:r>
            <a:r>
              <a:rPr lang="zh-CN" altLang="zh-CN" b="1" dirty="0" smtClean="0">
                <a:latin typeface="Calibri" pitchFamily="34" charset="0"/>
                <a:ea typeface="宋体" pitchFamily="2" charset="-122"/>
              </a:rPr>
              <a:t>和</a:t>
            </a:r>
            <a:r>
              <a:rPr lang="zh-CN" altLang="zh-CN" b="1" dirty="0" smtClean="0">
                <a:solidFill>
                  <a:schemeClr val="accent2"/>
                </a:solidFill>
                <a:latin typeface="Calibri" pitchFamily="34" charset="0"/>
                <a:ea typeface="宋体" pitchFamily="2" charset="-122"/>
              </a:rPr>
              <a:t>逻辑性</a:t>
            </a:r>
            <a:r>
              <a:rPr lang="zh-CN" altLang="zh-CN" b="1" dirty="0" smtClean="0">
                <a:latin typeface="Calibri" pitchFamily="34" charset="0"/>
                <a:ea typeface="宋体" pitchFamily="2" charset="-122"/>
              </a:rPr>
              <a:t>。除用本研究的结果来支持论据外，还可以从实验设计和理论原理的角度，借鉴别人</a:t>
            </a:r>
            <a:r>
              <a:rPr lang="zh-CN" altLang="en-US" b="1" dirty="0" smtClean="0">
                <a:latin typeface="Calibri" pitchFamily="34" charset="0"/>
                <a:ea typeface="宋体" pitchFamily="2" charset="-122"/>
              </a:rPr>
              <a:t>的</a:t>
            </a:r>
            <a:r>
              <a:rPr lang="zh-CN" altLang="zh-CN" b="1" dirty="0" smtClean="0">
                <a:latin typeface="Calibri" pitchFamily="34" charset="0"/>
                <a:ea typeface="宋体" pitchFamily="2" charset="-122"/>
              </a:rPr>
              <a:t>分析方法来进行阐述</a:t>
            </a:r>
          </a:p>
          <a:p>
            <a:r>
              <a:rPr lang="zh-CN" altLang="en-US" b="1" dirty="0" smtClean="0">
                <a:latin typeface="Calibri" pitchFamily="34" charset="0"/>
                <a:ea typeface="宋体" pitchFamily="2" charset="-122"/>
              </a:rPr>
              <a:t>表述</a:t>
            </a:r>
            <a:r>
              <a:rPr lang="zh-CN" altLang="zh-CN" b="1" dirty="0" smtClean="0">
                <a:solidFill>
                  <a:schemeClr val="accent2"/>
                </a:solidFill>
                <a:latin typeface="Calibri" pitchFamily="34" charset="0"/>
                <a:ea typeface="宋体" pitchFamily="2" charset="-122"/>
              </a:rPr>
              <a:t>清楚准确</a:t>
            </a:r>
            <a:r>
              <a:rPr lang="zh-CN" altLang="zh-CN" b="1" dirty="0" smtClean="0">
                <a:latin typeface="Calibri" pitchFamily="34" charset="0"/>
                <a:ea typeface="宋体" pitchFamily="2" charset="-122"/>
              </a:rPr>
              <a:t>。不能简单地重复实验结果。</a:t>
            </a:r>
            <a:r>
              <a:rPr lang="zh-CN" altLang="en-US" b="1" dirty="0" smtClean="0">
                <a:latin typeface="Calibri" pitchFamily="34" charset="0"/>
                <a:ea typeface="宋体" pitchFamily="2" charset="-122"/>
              </a:rPr>
              <a:t>并且</a:t>
            </a:r>
            <a:r>
              <a:rPr lang="zh-CN" altLang="zh-CN" b="1" dirty="0" smtClean="0">
                <a:latin typeface="Calibri" pitchFamily="34" charset="0"/>
                <a:ea typeface="宋体" pitchFamily="2" charset="-122"/>
              </a:rPr>
              <a:t>结果和讨论要一一对应，前呼后应，相互衬托</a:t>
            </a:r>
          </a:p>
          <a:p>
            <a:endParaRPr lang="zh-CN" altLang="en-US" b="1" dirty="0">
              <a:latin typeface="Calibri" pitchFamily="34" charset="0"/>
              <a:ea typeface="宋体" pitchFamily="2" charset="-122"/>
            </a:endParaRPr>
          </a:p>
        </p:txBody>
      </p:sp>
      <p:grpSp>
        <p:nvGrpSpPr>
          <p:cNvPr id="11" name="组合 10"/>
          <p:cNvGrpSpPr/>
          <p:nvPr/>
        </p:nvGrpSpPr>
        <p:grpSpPr>
          <a:xfrm>
            <a:off x="2685708" y="912343"/>
            <a:ext cx="6820584" cy="1229002"/>
            <a:chOff x="-1029381" y="1476094"/>
            <a:chExt cx="8229600" cy="1229002"/>
          </a:xfrm>
        </p:grpSpPr>
        <p:sp>
          <p:nvSpPr>
            <p:cNvPr id="12" name="圆角矩形 11"/>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3"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讨论的写作要点</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191417573"/>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9" name="标题 1"/>
          <p:cNvSpPr txBox="1">
            <a:spLocks/>
          </p:cNvSpPr>
          <p:nvPr/>
        </p:nvSpPr>
        <p:spPr>
          <a:xfrm>
            <a:off x="457200" y="274638"/>
            <a:ext cx="8229600" cy="1143000"/>
          </a:xfrm>
          <a:prstGeom prst="rect">
            <a:avLst/>
          </a:prstGeom>
        </p:spPr>
        <p:txBody>
          <a:bodyPr/>
          <a:lstStyle>
            <a:lvl1pPr algn="l" rtl="0" fontAlgn="base">
              <a:lnSpc>
                <a:spcPct val="90000"/>
              </a:lnSpc>
              <a:spcBef>
                <a:spcPct val="0"/>
              </a:spcBef>
              <a:spcAft>
                <a:spcPct val="0"/>
              </a:spcAft>
              <a:defRPr sz="4400" kern="1200">
                <a:solidFill>
                  <a:schemeClr val="tx1"/>
                </a:solidFill>
                <a:latin typeface="+mj-lt"/>
                <a:ea typeface="+mj-ea"/>
                <a:cs typeface="等线 Light" charset="0"/>
              </a:defRPr>
            </a:lvl1pPr>
            <a:lvl2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2pPr>
            <a:lvl3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3pPr>
            <a:lvl4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4pPr>
            <a:lvl5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5pPr>
            <a:lvl6pPr marL="4572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6pPr>
            <a:lvl7pPr marL="9144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7pPr>
            <a:lvl8pPr marL="13716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8pPr>
            <a:lvl9pPr marL="18288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9pPr>
          </a:lstStyle>
          <a:p>
            <a:endParaRPr lang="zh-CN" altLang="en-US" dirty="0"/>
          </a:p>
        </p:txBody>
      </p:sp>
      <p:sp>
        <p:nvSpPr>
          <p:cNvPr id="10" name="内容占位符 2"/>
          <p:cNvSpPr txBox="1">
            <a:spLocks/>
          </p:cNvSpPr>
          <p:nvPr/>
        </p:nvSpPr>
        <p:spPr>
          <a:xfrm>
            <a:off x="2865474" y="1934027"/>
            <a:ext cx="8229600" cy="4923973"/>
          </a:xfrm>
          <a:prstGeom prst="rect">
            <a:avLst/>
          </a:prstGeom>
        </p:spPr>
        <p:txBody>
          <a:bodyPr>
            <a:normAutofit fontScale="700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indent="-571500" algn="just" eaLnBrk="0" hangingPunct="0">
              <a:lnSpc>
                <a:spcPct val="170000"/>
              </a:lnSpc>
              <a:spcBef>
                <a:spcPct val="0"/>
              </a:spcBef>
            </a:pPr>
            <a:r>
              <a:rPr lang="zh-CN" altLang="en-US" sz="4000" b="1" dirty="0" smtClean="0">
                <a:latin typeface="Times New Roman" pitchFamily="18" charset="0"/>
              </a:rPr>
              <a:t>给出实验数据不讨论</a:t>
            </a:r>
          </a:p>
          <a:p>
            <a:pPr marL="800100" indent="-571500" algn="just" eaLnBrk="0" hangingPunct="0">
              <a:lnSpc>
                <a:spcPct val="170000"/>
              </a:lnSpc>
              <a:spcBef>
                <a:spcPct val="0"/>
              </a:spcBef>
            </a:pPr>
            <a:r>
              <a:rPr lang="zh-CN" altLang="en-US" sz="4000" b="1" dirty="0" smtClean="0">
                <a:latin typeface="Times New Roman" pitchFamily="18" charset="0"/>
              </a:rPr>
              <a:t>实验数据粗糙</a:t>
            </a:r>
          </a:p>
          <a:p>
            <a:pPr marL="800100" indent="-571500" algn="just" eaLnBrk="0" hangingPunct="0">
              <a:lnSpc>
                <a:spcPct val="170000"/>
              </a:lnSpc>
              <a:spcBef>
                <a:spcPct val="0"/>
              </a:spcBef>
            </a:pPr>
            <a:r>
              <a:rPr lang="zh-CN" altLang="en-US" sz="4000" b="1" dirty="0" smtClean="0">
                <a:latin typeface="Times New Roman" pitchFamily="18" charset="0"/>
              </a:rPr>
              <a:t>数据少，难以说明问题</a:t>
            </a:r>
          </a:p>
          <a:p>
            <a:pPr marL="800100" indent="-571500" algn="just" eaLnBrk="0" hangingPunct="0">
              <a:lnSpc>
                <a:spcPct val="170000"/>
              </a:lnSpc>
              <a:spcBef>
                <a:spcPct val="0"/>
              </a:spcBef>
            </a:pPr>
            <a:r>
              <a:rPr lang="zh-CN" altLang="en-US" sz="4000" b="1" dirty="0" smtClean="0">
                <a:latin typeface="Times New Roman" pitchFamily="18" charset="0"/>
              </a:rPr>
              <a:t>无限定条件，缺乏逻辑性</a:t>
            </a:r>
          </a:p>
          <a:p>
            <a:pPr marL="800100" indent="-571500" algn="just" eaLnBrk="0" hangingPunct="0">
              <a:lnSpc>
                <a:spcPct val="170000"/>
              </a:lnSpc>
              <a:spcBef>
                <a:spcPct val="0"/>
              </a:spcBef>
            </a:pPr>
            <a:r>
              <a:rPr lang="zh-CN" altLang="en-US" sz="4000" b="1" dirty="0" smtClean="0">
                <a:latin typeface="Times New Roman" pitchFamily="18" charset="0"/>
              </a:rPr>
              <a:t>缺乏数据或参考文献</a:t>
            </a:r>
            <a:r>
              <a:rPr lang="zh-CN" altLang="en-US" sz="4000" b="1" dirty="0">
                <a:latin typeface="Times New Roman" pitchFamily="18" charset="0"/>
              </a:rPr>
              <a:t>，</a:t>
            </a:r>
            <a:r>
              <a:rPr lang="zh-CN" altLang="en-US" sz="4000" b="1" dirty="0" smtClean="0">
                <a:latin typeface="Times New Roman" pitchFamily="18" charset="0"/>
              </a:rPr>
              <a:t>令人生疑</a:t>
            </a:r>
          </a:p>
          <a:p>
            <a:pPr marL="800100" indent="-571500" algn="just" eaLnBrk="0" hangingPunct="0">
              <a:lnSpc>
                <a:spcPct val="170000"/>
              </a:lnSpc>
              <a:spcBef>
                <a:spcPct val="0"/>
              </a:spcBef>
            </a:pPr>
            <a:r>
              <a:rPr lang="zh-CN" altLang="en-US" sz="4000" b="1" dirty="0" smtClean="0">
                <a:latin typeface="Times New Roman" pitchFamily="18" charset="0"/>
              </a:rPr>
              <a:t>超出实验范围，以偏概全</a:t>
            </a:r>
          </a:p>
          <a:p>
            <a:pPr marL="800100" indent="-571500" algn="just" eaLnBrk="0" hangingPunct="0">
              <a:lnSpc>
                <a:spcPct val="170000"/>
              </a:lnSpc>
              <a:spcBef>
                <a:spcPct val="0"/>
              </a:spcBef>
            </a:pPr>
            <a:r>
              <a:rPr lang="zh-CN" altLang="en-US" sz="4000" b="1" dirty="0" smtClean="0"/>
              <a:t>无中生有</a:t>
            </a:r>
          </a:p>
          <a:p>
            <a:pPr>
              <a:lnSpc>
                <a:spcPct val="170000"/>
              </a:lnSpc>
            </a:pPr>
            <a:endParaRPr lang="zh-CN" altLang="en-US" b="1" dirty="0" smtClean="0"/>
          </a:p>
          <a:p>
            <a:pPr>
              <a:lnSpc>
                <a:spcPct val="170000"/>
              </a:lnSpc>
            </a:pPr>
            <a:endParaRPr lang="zh-CN" altLang="en-US" b="1" dirty="0"/>
          </a:p>
        </p:txBody>
      </p:sp>
      <p:grpSp>
        <p:nvGrpSpPr>
          <p:cNvPr id="11" name="组合 10"/>
          <p:cNvGrpSpPr/>
          <p:nvPr/>
        </p:nvGrpSpPr>
        <p:grpSpPr>
          <a:xfrm>
            <a:off x="2679358" y="969316"/>
            <a:ext cx="6820584" cy="1229002"/>
            <a:chOff x="-1029381" y="1476094"/>
            <a:chExt cx="8229600" cy="1229002"/>
          </a:xfrm>
        </p:grpSpPr>
        <p:sp>
          <p:nvSpPr>
            <p:cNvPr id="12" name="圆角矩形 11"/>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3"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常见问题</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257482905"/>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TextBox 10"/>
          <p:cNvSpPr txBox="1"/>
          <p:nvPr/>
        </p:nvSpPr>
        <p:spPr>
          <a:xfrm>
            <a:off x="4302493" y="1465934"/>
            <a:ext cx="3739328" cy="707886"/>
          </a:xfrm>
          <a:prstGeom prst="rect">
            <a:avLst/>
          </a:prstGeom>
          <a:noFill/>
        </p:spPr>
        <p:txBody>
          <a:bodyPr wrap="square" rtlCol="0">
            <a:spAutoFit/>
          </a:bodyPr>
          <a:lstStyle/>
          <a:p>
            <a:r>
              <a:rPr lang="en-US" altLang="zh-CN"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1.5  </a:t>
            </a:r>
            <a:r>
              <a:rPr lang="zh-CN" altLang="en-US"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结论</a:t>
            </a:r>
            <a:endParaRPr lang="zh-CN" altLang="en-US" sz="4000" b="1" dirty="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endParaRPr>
          </a:p>
        </p:txBody>
      </p:sp>
      <p:sp>
        <p:nvSpPr>
          <p:cNvPr id="12" name="内容占位符 2"/>
          <p:cNvSpPr txBox="1">
            <a:spLocks/>
          </p:cNvSpPr>
          <p:nvPr/>
        </p:nvSpPr>
        <p:spPr>
          <a:xfrm>
            <a:off x="4364038" y="2612571"/>
            <a:ext cx="5435599" cy="2844794"/>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ü"/>
            </a:pPr>
            <a:r>
              <a:rPr lang="zh-CN" altLang="en-US" b="1" dirty="0" smtClean="0">
                <a:latin typeface="宋体" pitchFamily="2" charset="-122"/>
                <a:ea typeface="宋体" pitchFamily="2" charset="-122"/>
              </a:rPr>
              <a:t>  结论的内容</a:t>
            </a:r>
            <a:endParaRPr lang="en-US" altLang="zh-CN" b="1" dirty="0" smtClean="0">
              <a:latin typeface="宋体" pitchFamily="2" charset="-122"/>
              <a:ea typeface="宋体" pitchFamily="2" charset="-122"/>
            </a:endParaRPr>
          </a:p>
          <a:p>
            <a:pPr>
              <a:lnSpc>
                <a:spcPct val="150000"/>
              </a:lnSpc>
              <a:buFont typeface="Wingdings" pitchFamily="2" charset="2"/>
              <a:buChar char="ü"/>
            </a:pPr>
            <a:r>
              <a:rPr lang="en-US" altLang="zh-CN" b="1" dirty="0">
                <a:latin typeface="宋体" pitchFamily="2" charset="-122"/>
                <a:ea typeface="宋体" pitchFamily="2" charset="-122"/>
              </a:rPr>
              <a:t> </a:t>
            </a:r>
            <a:r>
              <a:rPr lang="en-US" altLang="zh-CN" b="1" dirty="0" smtClean="0">
                <a:latin typeface="宋体" pitchFamily="2" charset="-122"/>
                <a:ea typeface="宋体" pitchFamily="2" charset="-122"/>
              </a:rPr>
              <a:t> </a:t>
            </a:r>
            <a:r>
              <a:rPr lang="zh-CN" altLang="en-US" b="1" dirty="0" smtClean="0">
                <a:latin typeface="宋体" pitchFamily="2" charset="-122"/>
                <a:ea typeface="宋体" pitchFamily="2" charset="-122"/>
              </a:rPr>
              <a:t>结论的要求</a:t>
            </a:r>
            <a:endParaRPr lang="en-US" altLang="zh-CN" b="1" dirty="0">
              <a:latin typeface="宋体" pitchFamily="2" charset="-122"/>
              <a:ea typeface="宋体" pitchFamily="2" charset="-122"/>
            </a:endParaRPr>
          </a:p>
          <a:p>
            <a:pPr>
              <a:lnSpc>
                <a:spcPct val="150000"/>
              </a:lnSpc>
              <a:buFont typeface="Wingdings" pitchFamily="2" charset="2"/>
              <a:buChar char="ü"/>
            </a:pPr>
            <a:r>
              <a:rPr lang="zh-CN" altLang="en-US" b="1" dirty="0" smtClean="0">
                <a:latin typeface="宋体" pitchFamily="2" charset="-122"/>
                <a:ea typeface="宋体" pitchFamily="2" charset="-122"/>
              </a:rPr>
              <a:t>  结论中的常见</a:t>
            </a:r>
            <a:r>
              <a:rPr lang="zh-CN" altLang="en-US" b="1" dirty="0">
                <a:latin typeface="宋体" pitchFamily="2" charset="-122"/>
                <a:ea typeface="宋体" pitchFamily="2" charset="-122"/>
              </a:rPr>
              <a:t>问题</a:t>
            </a:r>
          </a:p>
        </p:txBody>
      </p:sp>
    </p:spTree>
    <p:extLst>
      <p:ext uri="{BB962C8B-B14F-4D97-AF65-F5344CB8AC3E}">
        <p14:creationId xmlns="" xmlns:p14="http://schemas.microsoft.com/office/powerpoint/2010/main" val="118302895"/>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0" name="内容占位符 2"/>
          <p:cNvSpPr txBox="1">
            <a:spLocks/>
          </p:cNvSpPr>
          <p:nvPr/>
        </p:nvSpPr>
        <p:spPr>
          <a:xfrm>
            <a:off x="1824094" y="1977570"/>
            <a:ext cx="8531112"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zh-CN" b="1" dirty="0" smtClean="0">
                <a:latin typeface="宋体" pitchFamily="2" charset="-122"/>
                <a:ea typeface="宋体" pitchFamily="2" charset="-122"/>
              </a:rPr>
              <a:t>本研究的技术理论或技术成果比已有的技术理论或成果有哪些先进性</a:t>
            </a:r>
            <a:endParaRPr lang="en-US" altLang="zh-CN" b="1" dirty="0" smtClean="0">
              <a:latin typeface="宋体" pitchFamily="2" charset="-122"/>
              <a:ea typeface="宋体" pitchFamily="2" charset="-122"/>
            </a:endParaRPr>
          </a:p>
          <a:p>
            <a:pPr>
              <a:lnSpc>
                <a:spcPct val="150000"/>
              </a:lnSpc>
            </a:pPr>
            <a:r>
              <a:rPr lang="zh-CN" altLang="zh-CN" b="1" dirty="0" smtClean="0">
                <a:latin typeface="宋体" pitchFamily="2" charset="-122"/>
                <a:ea typeface="宋体" pitchFamily="2" charset="-122"/>
              </a:rPr>
              <a:t>本研究的技术理论或技术成果适用于哪些范围、应具备哪些技术条件等</a:t>
            </a:r>
            <a:endParaRPr lang="en-US" altLang="zh-CN" b="1" dirty="0" smtClean="0">
              <a:latin typeface="宋体" pitchFamily="2" charset="-122"/>
              <a:ea typeface="宋体" pitchFamily="2" charset="-122"/>
            </a:endParaRPr>
          </a:p>
          <a:p>
            <a:pPr>
              <a:lnSpc>
                <a:spcPct val="150000"/>
              </a:lnSpc>
            </a:pPr>
            <a:r>
              <a:rPr lang="zh-CN" altLang="zh-CN" b="1" dirty="0" smtClean="0">
                <a:latin typeface="宋体" pitchFamily="2" charset="-122"/>
                <a:ea typeface="宋体" pitchFamily="2" charset="-122"/>
              </a:rPr>
              <a:t>本研究的实验结果与实际应用的一致性如何</a:t>
            </a:r>
            <a:endParaRPr lang="en-US" altLang="zh-CN" b="1" dirty="0" smtClean="0">
              <a:latin typeface="宋体" pitchFamily="2" charset="-122"/>
              <a:ea typeface="宋体" pitchFamily="2" charset="-122"/>
            </a:endParaRPr>
          </a:p>
          <a:p>
            <a:pPr>
              <a:lnSpc>
                <a:spcPct val="150000"/>
              </a:lnSpc>
            </a:pPr>
            <a:r>
              <a:rPr lang="zh-CN" altLang="zh-CN" b="1" dirty="0" smtClean="0">
                <a:latin typeface="宋体" pitchFamily="2" charset="-122"/>
                <a:ea typeface="宋体" pitchFamily="2" charset="-122"/>
              </a:rPr>
              <a:t>对应用的技术有哪些改进和建议</a:t>
            </a:r>
            <a:r>
              <a:rPr lang="en-US" altLang="zh-CN" b="1" dirty="0" smtClean="0">
                <a:latin typeface="宋体" pitchFamily="2" charset="-122"/>
                <a:ea typeface="宋体" pitchFamily="2" charset="-122"/>
              </a:rPr>
              <a:t/>
            </a:r>
            <a:br>
              <a:rPr lang="en-US" altLang="zh-CN" b="1" dirty="0" smtClean="0">
                <a:latin typeface="宋体" pitchFamily="2" charset="-122"/>
                <a:ea typeface="宋体" pitchFamily="2" charset="-122"/>
              </a:rPr>
            </a:br>
            <a:endParaRPr lang="zh-CN" altLang="en-US" b="1" dirty="0">
              <a:latin typeface="宋体" pitchFamily="2" charset="-122"/>
              <a:ea typeface="宋体" pitchFamily="2" charset="-122"/>
            </a:endParaRPr>
          </a:p>
        </p:txBody>
      </p:sp>
      <p:grpSp>
        <p:nvGrpSpPr>
          <p:cNvPr id="11" name="组合 10"/>
          <p:cNvGrpSpPr/>
          <p:nvPr/>
        </p:nvGrpSpPr>
        <p:grpSpPr>
          <a:xfrm>
            <a:off x="2679358" y="969316"/>
            <a:ext cx="6820584" cy="1229002"/>
            <a:chOff x="-1029381" y="1476094"/>
            <a:chExt cx="8229600" cy="1229002"/>
          </a:xfrm>
        </p:grpSpPr>
        <p:sp>
          <p:nvSpPr>
            <p:cNvPr id="12" name="圆角矩形 11"/>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3"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结论的内容</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1151818696"/>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0" name="内容占位符 2"/>
          <p:cNvSpPr txBox="1">
            <a:spLocks/>
          </p:cNvSpPr>
          <p:nvPr/>
        </p:nvSpPr>
        <p:spPr>
          <a:xfrm>
            <a:off x="1397907" y="1948546"/>
            <a:ext cx="9632950" cy="4902200"/>
          </a:xfrm>
          <a:prstGeom prst="rect">
            <a:avLst/>
          </a:prstGeom>
        </p:spPr>
        <p:txBody>
          <a:bodyPr>
            <a:normAutofit fontScale="925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1200"/>
              </a:spcAft>
              <a:buFont typeface="Arial" pitchFamily="34" charset="0"/>
              <a:buNone/>
            </a:pPr>
            <a:r>
              <a:rPr lang="zh-CN" altLang="zh-CN" b="1" dirty="0" smtClean="0">
                <a:latin typeface="宋体" pitchFamily="2" charset="-122"/>
                <a:ea typeface="宋体" pitchFamily="2" charset="-122"/>
              </a:rPr>
              <a:t>科技论文的结论应有</a:t>
            </a:r>
            <a:r>
              <a:rPr lang="zh-CN" altLang="zh-CN" b="1" dirty="0" smtClean="0">
                <a:solidFill>
                  <a:schemeClr val="accent2"/>
                </a:solidFill>
                <a:latin typeface="宋体" pitchFamily="2" charset="-122"/>
                <a:ea typeface="宋体" pitchFamily="2" charset="-122"/>
              </a:rPr>
              <a:t>主次之分</a:t>
            </a:r>
            <a:r>
              <a:rPr lang="zh-CN" altLang="zh-CN" b="1" dirty="0" smtClean="0">
                <a:latin typeface="宋体" pitchFamily="2" charset="-122"/>
                <a:ea typeface="宋体" pitchFamily="2" charset="-122"/>
              </a:rPr>
              <a:t>，</a:t>
            </a:r>
            <a:r>
              <a:rPr lang="zh-CN" altLang="en-US" b="1" dirty="0" smtClean="0">
                <a:latin typeface="宋体" pitchFamily="2" charset="-122"/>
                <a:ea typeface="宋体" pitchFamily="2" charset="-122"/>
              </a:rPr>
              <a:t>按</a:t>
            </a:r>
            <a:r>
              <a:rPr lang="zh-CN" altLang="zh-CN" b="1" dirty="0" smtClean="0">
                <a:latin typeface="宋体" pitchFamily="2" charset="-122"/>
                <a:ea typeface="宋体" pitchFamily="2" charset="-122"/>
              </a:rPr>
              <a:t>其</a:t>
            </a:r>
            <a:r>
              <a:rPr lang="zh-CN" altLang="zh-CN" b="1" dirty="0" smtClean="0">
                <a:solidFill>
                  <a:schemeClr val="accent2"/>
                </a:solidFill>
                <a:latin typeface="宋体" pitchFamily="2" charset="-122"/>
                <a:ea typeface="宋体" pitchFamily="2" charset="-122"/>
              </a:rPr>
              <a:t>重要性</a:t>
            </a:r>
            <a:r>
              <a:rPr lang="zh-CN" altLang="en-US" b="1" dirty="0" smtClean="0">
                <a:solidFill>
                  <a:schemeClr val="accent2"/>
                </a:solidFill>
                <a:latin typeface="宋体" pitchFamily="2" charset="-122"/>
                <a:ea typeface="宋体" pitchFamily="2" charset="-122"/>
              </a:rPr>
              <a:t>大小</a:t>
            </a:r>
            <a:r>
              <a:rPr lang="zh-CN" altLang="en-US" b="1" dirty="0" smtClean="0">
                <a:latin typeface="宋体" pitchFamily="2" charset="-122"/>
                <a:ea typeface="宋体" pitchFamily="2" charset="-122"/>
              </a:rPr>
              <a:t>依</a:t>
            </a:r>
            <a:r>
              <a:rPr lang="zh-CN" altLang="zh-CN" b="1" dirty="0" smtClean="0">
                <a:latin typeface="宋体" pitchFamily="2" charset="-122"/>
                <a:ea typeface="宋体" pitchFamily="2" charset="-122"/>
              </a:rPr>
              <a:t>次排列。如果结论的内容较多，可以分条列出，每一条单成一段。一段包括几句话，也可能是一句话。如果结论不多，就不要分条列</a:t>
            </a:r>
            <a:r>
              <a:rPr lang="zh-CN" altLang="en-US" b="1" dirty="0" smtClean="0">
                <a:latin typeface="宋体" pitchFamily="2" charset="-122"/>
                <a:ea typeface="宋体" pitchFamily="2" charset="-122"/>
              </a:rPr>
              <a:t>出</a:t>
            </a:r>
            <a:r>
              <a:rPr lang="zh-CN" altLang="zh-CN" b="1" dirty="0" smtClean="0">
                <a:latin typeface="宋体" pitchFamily="2" charset="-122"/>
                <a:ea typeface="宋体" pitchFamily="2" charset="-122"/>
              </a:rPr>
              <a:t>。结论里应包括必要的数据，但主要是用文字表达。具体要求如下：</a:t>
            </a:r>
            <a:endParaRPr lang="en-US" altLang="zh-CN" b="1" dirty="0">
              <a:latin typeface="宋体" pitchFamily="2" charset="-122"/>
              <a:ea typeface="宋体" pitchFamily="2" charset="-122"/>
            </a:endParaRPr>
          </a:p>
          <a:p>
            <a:pPr marL="1160463" indent="1176338">
              <a:lnSpc>
                <a:spcPct val="150000"/>
              </a:lnSpc>
              <a:buFont typeface="Arial" pitchFamily="34" charset="0"/>
              <a:buNone/>
            </a:pPr>
            <a:r>
              <a:rPr lang="zh-CN" altLang="en-US" b="1" dirty="0" smtClean="0">
                <a:solidFill>
                  <a:schemeClr val="accent2"/>
                </a:solidFill>
                <a:latin typeface="宋体" pitchFamily="2" charset="-122"/>
                <a:ea typeface="宋体" pitchFamily="2" charset="-122"/>
              </a:rPr>
              <a:t>（</a:t>
            </a:r>
            <a:r>
              <a:rPr lang="en-US" altLang="zh-CN" b="1" dirty="0" smtClean="0">
                <a:solidFill>
                  <a:schemeClr val="accent2"/>
                </a:solidFill>
                <a:latin typeface="宋体" pitchFamily="2" charset="-122"/>
                <a:ea typeface="宋体" pitchFamily="2" charset="-122"/>
              </a:rPr>
              <a:t>1</a:t>
            </a:r>
            <a:r>
              <a:rPr lang="zh-CN" altLang="en-US" b="1" dirty="0" smtClean="0">
                <a:solidFill>
                  <a:schemeClr val="accent2"/>
                </a:solidFill>
                <a:latin typeface="宋体" pitchFamily="2" charset="-122"/>
                <a:ea typeface="宋体" pitchFamily="2" charset="-122"/>
              </a:rPr>
              <a:t>）</a:t>
            </a:r>
            <a:r>
              <a:rPr lang="zh-CN" altLang="zh-CN" b="1" dirty="0" smtClean="0">
                <a:solidFill>
                  <a:schemeClr val="accent2"/>
                </a:solidFill>
                <a:latin typeface="宋体" pitchFamily="2" charset="-122"/>
                <a:ea typeface="宋体" pitchFamily="2" charset="-122"/>
              </a:rPr>
              <a:t>概括准确，结构严谨。</a:t>
            </a:r>
            <a:endParaRPr lang="en-US" altLang="zh-CN" b="1" dirty="0">
              <a:solidFill>
                <a:schemeClr val="accent2"/>
              </a:solidFill>
              <a:latin typeface="宋体" pitchFamily="2" charset="-122"/>
              <a:ea typeface="宋体" pitchFamily="2" charset="-122"/>
            </a:endParaRPr>
          </a:p>
          <a:p>
            <a:pPr marL="1160463" indent="1176338">
              <a:lnSpc>
                <a:spcPct val="150000"/>
              </a:lnSpc>
              <a:buFont typeface="Arial" pitchFamily="34" charset="0"/>
              <a:buNone/>
            </a:pPr>
            <a:r>
              <a:rPr lang="zh-CN" altLang="zh-CN" b="1" dirty="0" smtClean="0">
                <a:solidFill>
                  <a:schemeClr val="accent2"/>
                </a:solidFill>
                <a:latin typeface="宋体" pitchFamily="2" charset="-122"/>
                <a:ea typeface="宋体" pitchFamily="2" charset="-122"/>
              </a:rPr>
              <a:t>（</a:t>
            </a:r>
            <a:r>
              <a:rPr lang="en-US" altLang="zh-CN" b="1" dirty="0" smtClean="0">
                <a:solidFill>
                  <a:schemeClr val="accent2"/>
                </a:solidFill>
                <a:latin typeface="宋体" pitchFamily="2" charset="-122"/>
                <a:ea typeface="宋体" pitchFamily="2" charset="-122"/>
              </a:rPr>
              <a:t>2</a:t>
            </a:r>
            <a:r>
              <a:rPr lang="zh-CN" altLang="zh-CN" b="1" dirty="0" smtClean="0">
                <a:solidFill>
                  <a:schemeClr val="accent2"/>
                </a:solidFill>
                <a:latin typeface="宋体" pitchFamily="2" charset="-122"/>
                <a:ea typeface="宋体" pitchFamily="2" charset="-122"/>
              </a:rPr>
              <a:t>）明确具体，简短精炼。</a:t>
            </a:r>
            <a:endParaRPr lang="en-US" altLang="zh-CN" b="1" dirty="0" smtClean="0">
              <a:solidFill>
                <a:schemeClr val="accent2"/>
              </a:solidFill>
              <a:latin typeface="宋体" pitchFamily="2" charset="-122"/>
              <a:ea typeface="宋体" pitchFamily="2" charset="-122"/>
            </a:endParaRPr>
          </a:p>
          <a:p>
            <a:pPr marL="1160463" indent="1176338">
              <a:lnSpc>
                <a:spcPct val="150000"/>
              </a:lnSpc>
              <a:buFont typeface="Arial" pitchFamily="34" charset="0"/>
              <a:buNone/>
            </a:pPr>
            <a:r>
              <a:rPr lang="zh-CN" altLang="zh-CN" b="1" dirty="0" smtClean="0">
                <a:solidFill>
                  <a:schemeClr val="accent2"/>
                </a:solidFill>
                <a:latin typeface="宋体" pitchFamily="2" charset="-122"/>
                <a:ea typeface="宋体" pitchFamily="2" charset="-122"/>
              </a:rPr>
              <a:t>（</a:t>
            </a:r>
            <a:r>
              <a:rPr lang="en-US" altLang="zh-CN" b="1" dirty="0" smtClean="0">
                <a:solidFill>
                  <a:schemeClr val="accent2"/>
                </a:solidFill>
                <a:latin typeface="宋体" pitchFamily="2" charset="-122"/>
                <a:ea typeface="宋体" pitchFamily="2" charset="-122"/>
              </a:rPr>
              <a:t>3</a:t>
            </a:r>
            <a:r>
              <a:rPr lang="zh-CN" altLang="zh-CN" b="1" dirty="0" smtClean="0">
                <a:solidFill>
                  <a:schemeClr val="accent2"/>
                </a:solidFill>
                <a:latin typeface="宋体" pitchFamily="2" charset="-122"/>
                <a:ea typeface="宋体" pitchFamily="2" charset="-122"/>
              </a:rPr>
              <a:t>）客观公正，实事求是。</a:t>
            </a:r>
            <a:endParaRPr lang="zh-CN" altLang="en-US" b="1" dirty="0">
              <a:solidFill>
                <a:schemeClr val="accent2"/>
              </a:solidFill>
              <a:latin typeface="宋体" pitchFamily="2" charset="-122"/>
              <a:ea typeface="宋体" pitchFamily="2" charset="-122"/>
            </a:endParaRPr>
          </a:p>
        </p:txBody>
      </p:sp>
      <p:grpSp>
        <p:nvGrpSpPr>
          <p:cNvPr id="11" name="组合 10"/>
          <p:cNvGrpSpPr/>
          <p:nvPr/>
        </p:nvGrpSpPr>
        <p:grpSpPr>
          <a:xfrm>
            <a:off x="2679358" y="969316"/>
            <a:ext cx="6820584" cy="1229002"/>
            <a:chOff x="-1029381" y="1476094"/>
            <a:chExt cx="8229600" cy="1229002"/>
          </a:xfrm>
        </p:grpSpPr>
        <p:sp>
          <p:nvSpPr>
            <p:cNvPr id="12" name="圆角矩形 11"/>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3"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结论的要求</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2956202416"/>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0" name="内容占位符 2"/>
          <p:cNvSpPr txBox="1">
            <a:spLocks/>
          </p:cNvSpPr>
          <p:nvPr/>
        </p:nvSpPr>
        <p:spPr>
          <a:xfrm>
            <a:off x="4654318" y="2187432"/>
            <a:ext cx="3011714" cy="2797629"/>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Ø"/>
            </a:pPr>
            <a:r>
              <a:rPr lang="en-US" altLang="zh-CN" b="1" dirty="0" smtClean="0">
                <a:latin typeface="宋体" pitchFamily="2" charset="-122"/>
                <a:ea typeface="宋体" pitchFamily="2" charset="-122"/>
              </a:rPr>
              <a:t>  </a:t>
            </a:r>
            <a:r>
              <a:rPr lang="zh-CN" altLang="zh-CN" b="1" dirty="0" smtClean="0">
                <a:latin typeface="宋体" pitchFamily="2" charset="-122"/>
                <a:ea typeface="宋体" pitchFamily="2" charset="-122"/>
              </a:rPr>
              <a:t>无结论</a:t>
            </a:r>
            <a:endParaRPr lang="en-US" altLang="zh-CN" b="1" dirty="0" smtClean="0">
              <a:latin typeface="宋体" pitchFamily="2" charset="-122"/>
              <a:ea typeface="宋体" pitchFamily="2" charset="-122"/>
            </a:endParaRPr>
          </a:p>
          <a:p>
            <a:pPr>
              <a:lnSpc>
                <a:spcPct val="150000"/>
              </a:lnSpc>
              <a:buFont typeface="Wingdings" pitchFamily="2" charset="2"/>
              <a:buChar char="Ø"/>
            </a:pPr>
            <a:r>
              <a:rPr lang="en-US" altLang="zh-CN" b="1" dirty="0" smtClean="0">
                <a:latin typeface="宋体" pitchFamily="2" charset="-122"/>
                <a:ea typeface="宋体" pitchFamily="2" charset="-122"/>
              </a:rPr>
              <a:t>  </a:t>
            </a:r>
            <a:r>
              <a:rPr lang="zh-CN" altLang="zh-CN" b="1" dirty="0" smtClean="0">
                <a:latin typeface="宋体" pitchFamily="2" charset="-122"/>
                <a:ea typeface="宋体" pitchFamily="2" charset="-122"/>
              </a:rPr>
              <a:t>简单重复</a:t>
            </a:r>
            <a:endParaRPr lang="en-US" altLang="zh-CN" b="1" dirty="0" smtClean="0">
              <a:latin typeface="宋体" pitchFamily="2" charset="-122"/>
              <a:ea typeface="宋体" pitchFamily="2" charset="-122"/>
            </a:endParaRPr>
          </a:p>
          <a:p>
            <a:pPr>
              <a:lnSpc>
                <a:spcPct val="150000"/>
              </a:lnSpc>
              <a:buFont typeface="Wingdings" pitchFamily="2" charset="2"/>
              <a:buChar char="Ø"/>
            </a:pPr>
            <a:r>
              <a:rPr lang="en-US" altLang="zh-CN" b="1" dirty="0" smtClean="0">
                <a:latin typeface="宋体" pitchFamily="2" charset="-122"/>
                <a:ea typeface="宋体" pitchFamily="2" charset="-122"/>
              </a:rPr>
              <a:t>  </a:t>
            </a:r>
            <a:r>
              <a:rPr lang="zh-CN" altLang="zh-CN" b="1" dirty="0" smtClean="0">
                <a:latin typeface="宋体" pitchFamily="2" charset="-122"/>
                <a:ea typeface="宋体" pitchFamily="2" charset="-122"/>
              </a:rPr>
              <a:t>含混不清</a:t>
            </a:r>
            <a:r>
              <a:rPr lang="en-US" altLang="zh-CN" b="1" dirty="0" smtClean="0">
                <a:latin typeface="宋体" pitchFamily="2" charset="-122"/>
                <a:ea typeface="宋体" pitchFamily="2" charset="-122"/>
              </a:rPr>
              <a:t/>
            </a:r>
            <a:br>
              <a:rPr lang="en-US" altLang="zh-CN" b="1" dirty="0" smtClean="0">
                <a:latin typeface="宋体" pitchFamily="2" charset="-122"/>
                <a:ea typeface="宋体" pitchFamily="2" charset="-122"/>
              </a:rPr>
            </a:br>
            <a:endParaRPr lang="zh-CN" altLang="en-US" b="1" dirty="0">
              <a:latin typeface="宋体" pitchFamily="2" charset="-122"/>
              <a:ea typeface="宋体" pitchFamily="2" charset="-122"/>
            </a:endParaRPr>
          </a:p>
        </p:txBody>
      </p:sp>
      <p:grpSp>
        <p:nvGrpSpPr>
          <p:cNvPr id="11" name="组合 10"/>
          <p:cNvGrpSpPr/>
          <p:nvPr/>
        </p:nvGrpSpPr>
        <p:grpSpPr>
          <a:xfrm>
            <a:off x="2679358" y="969316"/>
            <a:ext cx="6820584" cy="1229002"/>
            <a:chOff x="-1029381" y="1476094"/>
            <a:chExt cx="8229600" cy="1229002"/>
          </a:xfrm>
        </p:grpSpPr>
        <p:sp>
          <p:nvSpPr>
            <p:cNvPr id="12" name="圆角矩形 11"/>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3"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常见问题</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3702216030"/>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2" name="内容占位符 2"/>
          <p:cNvSpPr txBox="1">
            <a:spLocks/>
          </p:cNvSpPr>
          <p:nvPr/>
        </p:nvSpPr>
        <p:spPr>
          <a:xfrm>
            <a:off x="3288392" y="2615519"/>
            <a:ext cx="5602514" cy="2449967"/>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ü"/>
            </a:pPr>
            <a:r>
              <a:rPr lang="zh-CN" altLang="en-US" b="1" dirty="0" smtClean="0"/>
              <a:t>  正确使用参考文献的重要作用</a:t>
            </a:r>
            <a:endParaRPr lang="en-US" altLang="zh-CN" b="1" dirty="0" smtClean="0"/>
          </a:p>
          <a:p>
            <a:pPr>
              <a:lnSpc>
                <a:spcPct val="150000"/>
              </a:lnSpc>
              <a:buFont typeface="Wingdings" pitchFamily="2" charset="2"/>
              <a:buChar char="ü"/>
            </a:pPr>
            <a:r>
              <a:rPr lang="zh-CN" altLang="en-US" b="1" dirty="0" smtClean="0"/>
              <a:t>  参考文献的著录原则</a:t>
            </a:r>
            <a:endParaRPr lang="en-US" altLang="zh-CN" b="1" dirty="0" smtClean="0"/>
          </a:p>
          <a:p>
            <a:pPr>
              <a:lnSpc>
                <a:spcPct val="150000"/>
              </a:lnSpc>
              <a:buFont typeface="Wingdings" pitchFamily="2" charset="2"/>
              <a:buChar char="ü"/>
            </a:pPr>
            <a:r>
              <a:rPr lang="zh-CN" altLang="en-US" b="1" dirty="0" smtClean="0"/>
              <a:t>  参考文献著录的常见问题</a:t>
            </a:r>
            <a:endParaRPr lang="en-US" altLang="zh-CN" b="1" dirty="0" smtClean="0"/>
          </a:p>
          <a:p>
            <a:endParaRPr lang="zh-CN" altLang="en-US" b="1" dirty="0"/>
          </a:p>
        </p:txBody>
      </p:sp>
      <p:sp>
        <p:nvSpPr>
          <p:cNvPr id="13" name="TextBox 12"/>
          <p:cNvSpPr txBox="1"/>
          <p:nvPr/>
        </p:nvSpPr>
        <p:spPr>
          <a:xfrm>
            <a:off x="3253340" y="1465934"/>
            <a:ext cx="4788482" cy="707886"/>
          </a:xfrm>
          <a:prstGeom prst="rect">
            <a:avLst/>
          </a:prstGeom>
          <a:noFill/>
        </p:spPr>
        <p:txBody>
          <a:bodyPr wrap="square" rtlCol="0">
            <a:spAutoFit/>
          </a:bodyPr>
          <a:lstStyle/>
          <a:p>
            <a:r>
              <a:rPr lang="en-US" altLang="zh-CN"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1.6  </a:t>
            </a:r>
            <a:r>
              <a:rPr lang="zh-CN" altLang="en-US"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参考文献</a:t>
            </a:r>
            <a:endParaRPr lang="zh-CN" altLang="en-US" sz="4000" b="1" dirty="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endParaRPr>
          </a:p>
        </p:txBody>
      </p:sp>
    </p:spTree>
    <p:extLst>
      <p:ext uri="{BB962C8B-B14F-4D97-AF65-F5344CB8AC3E}">
        <p14:creationId xmlns="" xmlns:p14="http://schemas.microsoft.com/office/powerpoint/2010/main" val="2611935732"/>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2" name="内容占位符 2"/>
          <p:cNvSpPr txBox="1">
            <a:spLocks/>
          </p:cNvSpPr>
          <p:nvPr/>
        </p:nvSpPr>
        <p:spPr>
          <a:xfrm>
            <a:off x="1949982" y="2010231"/>
            <a:ext cx="8229600"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b="1" dirty="0" smtClean="0"/>
              <a:t>体现作者严谨、求实的科学态度</a:t>
            </a:r>
            <a:endParaRPr lang="en-US" altLang="zh-CN" b="1" dirty="0" smtClean="0"/>
          </a:p>
          <a:p>
            <a:pPr>
              <a:lnSpc>
                <a:spcPct val="150000"/>
              </a:lnSpc>
            </a:pPr>
            <a:r>
              <a:rPr lang="zh-CN" altLang="en-US" b="1" dirty="0" smtClean="0"/>
              <a:t>有益于维护知识产权、保护作者和他人的著作权</a:t>
            </a:r>
            <a:endParaRPr lang="en-US" altLang="zh-CN" b="1" dirty="0" smtClean="0"/>
          </a:p>
          <a:p>
            <a:pPr>
              <a:lnSpc>
                <a:spcPct val="150000"/>
              </a:lnSpc>
            </a:pPr>
            <a:r>
              <a:rPr lang="zh-CN" altLang="en-US" b="1" dirty="0" smtClean="0"/>
              <a:t>有利于审稿人评定论文质量</a:t>
            </a:r>
            <a:endParaRPr lang="en-US" altLang="zh-CN" b="1" dirty="0" smtClean="0"/>
          </a:p>
          <a:p>
            <a:pPr>
              <a:lnSpc>
                <a:spcPct val="150000"/>
              </a:lnSpc>
            </a:pPr>
            <a:r>
              <a:rPr lang="zh-CN" altLang="en-US" b="1" dirty="0" smtClean="0"/>
              <a:t>可提高编辑工作者的工作效率</a:t>
            </a:r>
            <a:endParaRPr lang="en-US" altLang="zh-CN" b="1" dirty="0" smtClean="0"/>
          </a:p>
          <a:p>
            <a:pPr>
              <a:lnSpc>
                <a:spcPct val="150000"/>
              </a:lnSpc>
            </a:pPr>
            <a:r>
              <a:rPr lang="zh-CN" altLang="en-US" b="1" dirty="0" smtClean="0"/>
              <a:t>方便读者阅读和使用相关文献</a:t>
            </a:r>
            <a:endParaRPr lang="en-US" altLang="zh-CN" b="1" dirty="0" smtClean="0"/>
          </a:p>
          <a:p>
            <a:pPr>
              <a:lnSpc>
                <a:spcPct val="150000"/>
              </a:lnSpc>
            </a:pPr>
            <a:r>
              <a:rPr lang="zh-CN" altLang="en-US" b="1" dirty="0" smtClean="0"/>
              <a:t>有利于科技期刊评估和科技文献定量分析</a:t>
            </a:r>
            <a:endParaRPr lang="zh-CN" altLang="en-US" b="1" dirty="0"/>
          </a:p>
        </p:txBody>
      </p:sp>
      <p:grpSp>
        <p:nvGrpSpPr>
          <p:cNvPr id="13" name="组合 12"/>
          <p:cNvGrpSpPr/>
          <p:nvPr/>
        </p:nvGrpSpPr>
        <p:grpSpPr>
          <a:xfrm>
            <a:off x="1951638" y="976628"/>
            <a:ext cx="8276023" cy="1229002"/>
            <a:chOff x="-1029381" y="1476094"/>
            <a:chExt cx="8229600" cy="1229002"/>
          </a:xfrm>
        </p:grpSpPr>
        <p:sp>
          <p:nvSpPr>
            <p:cNvPr id="14" name="圆角矩形 13"/>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5"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正确使用参考文献的重要作用</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489228477"/>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8" name="圆角矩形 17"/>
          <p:cNvSpPr/>
          <p:nvPr/>
        </p:nvSpPr>
        <p:spPr>
          <a:xfrm>
            <a:off x="6341155" y="910771"/>
            <a:ext cx="5643789" cy="51852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9" name="圆角矩形 18"/>
          <p:cNvSpPr/>
          <p:nvPr/>
        </p:nvSpPr>
        <p:spPr>
          <a:xfrm>
            <a:off x="263525" y="910771"/>
            <a:ext cx="5643789" cy="518522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dirty="0"/>
          </a:p>
        </p:txBody>
      </p:sp>
      <p:sp>
        <p:nvSpPr>
          <p:cNvPr id="12" name="内容占位符 2"/>
          <p:cNvSpPr txBox="1">
            <a:spLocks/>
          </p:cNvSpPr>
          <p:nvPr/>
        </p:nvSpPr>
        <p:spPr>
          <a:xfrm>
            <a:off x="500856" y="2277176"/>
            <a:ext cx="5406458" cy="2899909"/>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Ø"/>
            </a:pPr>
            <a:r>
              <a:rPr lang="en-US" altLang="zh-CN" b="1" dirty="0" smtClean="0"/>
              <a:t> </a:t>
            </a:r>
            <a:r>
              <a:rPr lang="zh-CN" altLang="zh-CN" b="1" dirty="0" smtClean="0"/>
              <a:t>只著录最必要</a:t>
            </a:r>
            <a:r>
              <a:rPr lang="zh-CN" altLang="en-US" b="1" dirty="0" smtClean="0"/>
              <a:t>的</a:t>
            </a:r>
            <a:r>
              <a:rPr lang="zh-CN" altLang="zh-CN" b="1" dirty="0" smtClean="0"/>
              <a:t>、最新的文献</a:t>
            </a:r>
            <a:endParaRPr lang="en-US" altLang="zh-CN" b="1" dirty="0" smtClean="0"/>
          </a:p>
          <a:p>
            <a:pPr>
              <a:lnSpc>
                <a:spcPct val="150000"/>
              </a:lnSpc>
              <a:buFont typeface="Wingdings" pitchFamily="2" charset="2"/>
              <a:buChar char="Ø"/>
            </a:pPr>
            <a:r>
              <a:rPr lang="en-US" altLang="zh-CN" b="1" dirty="0" smtClean="0"/>
              <a:t> </a:t>
            </a:r>
            <a:r>
              <a:rPr lang="zh-CN" altLang="zh-CN" b="1" dirty="0" smtClean="0"/>
              <a:t>只著录公开发表的文献</a:t>
            </a:r>
            <a:endParaRPr lang="en-US" altLang="zh-CN" b="1" dirty="0" smtClean="0"/>
          </a:p>
          <a:p>
            <a:pPr>
              <a:lnSpc>
                <a:spcPct val="150000"/>
              </a:lnSpc>
              <a:buFont typeface="Wingdings" pitchFamily="2" charset="2"/>
              <a:buChar char="Ø"/>
            </a:pPr>
            <a:r>
              <a:rPr lang="en-US" altLang="zh-CN" b="1" dirty="0" smtClean="0"/>
              <a:t> </a:t>
            </a:r>
            <a:r>
              <a:rPr lang="zh-CN" altLang="zh-CN" b="1" dirty="0" smtClean="0"/>
              <a:t>采用标准化的著录格式</a:t>
            </a:r>
            <a:endParaRPr lang="en-US" altLang="zh-CN" b="1" dirty="0" smtClean="0"/>
          </a:p>
          <a:p>
            <a:pPr>
              <a:lnSpc>
                <a:spcPct val="150000"/>
              </a:lnSpc>
              <a:buFont typeface="Wingdings" pitchFamily="2" charset="2"/>
              <a:buChar char="Ø"/>
            </a:pPr>
            <a:r>
              <a:rPr lang="en-US" altLang="zh-CN" b="1" dirty="0" smtClean="0"/>
              <a:t> </a:t>
            </a:r>
            <a:r>
              <a:rPr lang="zh-CN" altLang="zh-CN" b="1" dirty="0" smtClean="0"/>
              <a:t>参考文献的数量不宜太少</a:t>
            </a:r>
            <a:endParaRPr lang="zh-CN" altLang="en-US" b="1" dirty="0"/>
          </a:p>
        </p:txBody>
      </p:sp>
      <p:sp>
        <p:nvSpPr>
          <p:cNvPr id="14" name="内容占位符 2"/>
          <p:cNvSpPr txBox="1">
            <a:spLocks/>
          </p:cNvSpPr>
          <p:nvPr/>
        </p:nvSpPr>
        <p:spPr>
          <a:xfrm>
            <a:off x="7792020" y="2277176"/>
            <a:ext cx="3642347" cy="3059028"/>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Ø"/>
            </a:pPr>
            <a:r>
              <a:rPr lang="zh-CN" altLang="en-US" b="1" dirty="0" smtClean="0"/>
              <a:t> 不当自引</a:t>
            </a:r>
            <a:endParaRPr lang="en-US" altLang="zh-CN" b="1" dirty="0" smtClean="0"/>
          </a:p>
          <a:p>
            <a:pPr>
              <a:lnSpc>
                <a:spcPct val="150000"/>
              </a:lnSpc>
              <a:buFont typeface="Wingdings" pitchFamily="2" charset="2"/>
              <a:buChar char="Ø"/>
            </a:pPr>
            <a:r>
              <a:rPr lang="zh-CN" altLang="en-US" b="1" dirty="0" smtClean="0"/>
              <a:t> 伪引</a:t>
            </a:r>
            <a:endParaRPr lang="en-US" altLang="zh-CN" b="1" dirty="0" smtClean="0"/>
          </a:p>
          <a:p>
            <a:pPr>
              <a:lnSpc>
                <a:spcPct val="150000"/>
              </a:lnSpc>
              <a:buFont typeface="Wingdings" pitchFamily="2" charset="2"/>
              <a:buChar char="Ø"/>
            </a:pPr>
            <a:r>
              <a:rPr lang="zh-CN" altLang="en-US" b="1" dirty="0" smtClean="0"/>
              <a:t> 漏引</a:t>
            </a:r>
            <a:endParaRPr lang="en-US" altLang="zh-CN" b="1" dirty="0" smtClean="0"/>
          </a:p>
          <a:p>
            <a:pPr>
              <a:lnSpc>
                <a:spcPct val="150000"/>
              </a:lnSpc>
              <a:buFont typeface="Wingdings" pitchFamily="2" charset="2"/>
              <a:buChar char="Ø"/>
            </a:pPr>
            <a:r>
              <a:rPr lang="zh-CN" altLang="en-US" b="1" dirty="0" smtClean="0"/>
              <a:t> 错引</a:t>
            </a:r>
            <a:endParaRPr lang="zh-CN" altLang="en-US" b="1" dirty="0"/>
          </a:p>
        </p:txBody>
      </p:sp>
      <p:grpSp>
        <p:nvGrpSpPr>
          <p:cNvPr id="15" name="组合 14"/>
          <p:cNvGrpSpPr/>
          <p:nvPr/>
        </p:nvGrpSpPr>
        <p:grpSpPr>
          <a:xfrm>
            <a:off x="-345367" y="1404799"/>
            <a:ext cx="6820584" cy="1229002"/>
            <a:chOff x="-1029381" y="1476094"/>
            <a:chExt cx="8229600" cy="1229002"/>
          </a:xfrm>
        </p:grpSpPr>
        <p:sp>
          <p:nvSpPr>
            <p:cNvPr id="16" name="圆角矩形 15"/>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7"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著录原则</a:t>
              </a:r>
              <a:endParaRPr lang="zh-CN" altLang="en-US" sz="3200" b="1" dirty="0">
                <a:solidFill>
                  <a:schemeClr val="bg1"/>
                </a:solidFill>
                <a:latin typeface="Calibri" pitchFamily="34" charset="0"/>
                <a:ea typeface="宋体" pitchFamily="2" charset="-122"/>
              </a:endParaRPr>
            </a:p>
          </p:txBody>
        </p:sp>
      </p:grpSp>
      <p:grpSp>
        <p:nvGrpSpPr>
          <p:cNvPr id="20" name="组合 19"/>
          <p:cNvGrpSpPr/>
          <p:nvPr/>
        </p:nvGrpSpPr>
        <p:grpSpPr>
          <a:xfrm>
            <a:off x="5752757" y="1404799"/>
            <a:ext cx="6820584" cy="1229002"/>
            <a:chOff x="-1029381" y="1476094"/>
            <a:chExt cx="8229600" cy="1229002"/>
          </a:xfrm>
        </p:grpSpPr>
        <p:sp>
          <p:nvSpPr>
            <p:cNvPr id="21" name="圆角矩形 20"/>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22"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常见问题</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227469187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17500" y="965200"/>
            <a:ext cx="11741150" cy="5892800"/>
          </a:xfrm>
          <a:prstGeom prst="rect">
            <a:avLst/>
          </a:prstGeom>
          <a:pattFill prst="wdUpDiag">
            <a:fgClr>
              <a:schemeClr val="bg1">
                <a:lumMod val="95000"/>
              </a:schemeClr>
            </a:fgClr>
            <a:bgClr>
              <a:schemeClr val="bg1"/>
            </a:bgClr>
          </a:patt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dirty="0" smtClean="0">
                <a:solidFill>
                  <a:prstClr val="white"/>
                </a:solidFill>
              </a:rPr>
              <a:t>0</a:t>
            </a:r>
            <a:endParaRPr lang="zh-CN" altLang="en-US" dirty="0">
              <a:solidFill>
                <a:prstClr val="white"/>
              </a:solidFill>
            </a:endParaRPr>
          </a:p>
        </p:txBody>
      </p:sp>
      <p:sp>
        <p:nvSpPr>
          <p:cNvPr id="5" name="任意多边形: 形状 4"/>
          <p:cNvSpPr/>
          <p:nvPr/>
        </p:nvSpPr>
        <p:spPr>
          <a:xfrm flipH="1">
            <a:off x="0" y="0"/>
            <a:ext cx="12192000" cy="723900"/>
          </a:xfrm>
          <a:custGeom>
            <a:avLst/>
            <a:gdLst>
              <a:gd name="connsiteX0" fmla="*/ 12192000 w 12192000"/>
              <a:gd name="connsiteY0" fmla="*/ 0 h 723900"/>
              <a:gd name="connsiteX1" fmla="*/ 2755900 w 12192000"/>
              <a:gd name="connsiteY1" fmla="*/ 0 h 723900"/>
              <a:gd name="connsiteX2" fmla="*/ 4 w 12192000"/>
              <a:gd name="connsiteY2" fmla="*/ 0 h 723900"/>
              <a:gd name="connsiteX3" fmla="*/ 0 w 12192000"/>
              <a:gd name="connsiteY3" fmla="*/ 0 h 723900"/>
              <a:gd name="connsiteX4" fmla="*/ 0 w 12192000"/>
              <a:gd name="connsiteY4" fmla="*/ 723900 h 723900"/>
              <a:gd name="connsiteX5" fmla="*/ 1987354 w 12192000"/>
              <a:gd name="connsiteY5" fmla="*/ 723900 h 723900"/>
              <a:gd name="connsiteX6" fmla="*/ 2038350 w 12192000"/>
              <a:gd name="connsiteY6" fmla="*/ 717550 h 723900"/>
              <a:gd name="connsiteX7" fmla="*/ 2753650 w 12192000"/>
              <a:gd name="connsiteY7" fmla="*/ 288000 h 723900"/>
              <a:gd name="connsiteX8" fmla="*/ 12192000 w 12192000"/>
              <a:gd name="connsiteY8" fmla="*/ 2880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723900">
                <a:moveTo>
                  <a:pt x="12192000" y="0"/>
                </a:moveTo>
                <a:lnTo>
                  <a:pt x="2755900" y="0"/>
                </a:lnTo>
                <a:lnTo>
                  <a:pt x="4" y="0"/>
                </a:lnTo>
                <a:lnTo>
                  <a:pt x="0" y="0"/>
                </a:lnTo>
                <a:lnTo>
                  <a:pt x="0" y="723900"/>
                </a:lnTo>
                <a:lnTo>
                  <a:pt x="1987354" y="723900"/>
                </a:lnTo>
                <a:lnTo>
                  <a:pt x="2038350" y="717550"/>
                </a:lnTo>
                <a:cubicBezTo>
                  <a:pt x="2497291" y="642783"/>
                  <a:pt x="2432975" y="321492"/>
                  <a:pt x="2753650" y="288000"/>
                </a:cubicBezTo>
                <a:cubicBezTo>
                  <a:pt x="3074325" y="254508"/>
                  <a:pt x="9045883" y="288000"/>
                  <a:pt x="12192000" y="288000"/>
                </a:cubicBezTo>
                <a:close/>
              </a:path>
            </a:pathLst>
          </a:custGeom>
          <a:solidFill>
            <a:srgbClr val="1C6299"/>
          </a:solidFill>
          <a:ln w="12700" cap="flat" cmpd="sng" algn="ctr">
            <a:noFill/>
            <a:prstDash val="solid"/>
            <a:miter lim="800000"/>
          </a:ln>
          <a:effectLst/>
        </p:spPr>
        <p:txBody>
          <a:bodyPr anchor="ctr"/>
          <a:lstStyle/>
          <a:p>
            <a:pPr algn="ctr" fontAlgn="auto">
              <a:spcBef>
                <a:spcPts val="0"/>
              </a:spcBef>
              <a:spcAft>
                <a:spcPts val="0"/>
              </a:spcAft>
              <a:buFontTx/>
              <a:buNone/>
              <a:defRPr/>
            </a:pPr>
            <a:endParaRPr lang="zh-CN" altLang="en-US" kern="0">
              <a:solidFill>
                <a:prstClr val="white"/>
              </a:solidFill>
              <a:latin typeface="Arial" panose="020B0604020202020204"/>
              <a:ea typeface="微软雅黑" panose="020B0503020204020204" pitchFamily="34" charset="-122"/>
            </a:endParaRPr>
          </a:p>
        </p:txBody>
      </p:sp>
      <p:sp>
        <p:nvSpPr>
          <p:cNvPr id="6" name="矩形 5"/>
          <p:cNvSpPr/>
          <p:nvPr/>
        </p:nvSpPr>
        <p:spPr>
          <a:xfrm>
            <a:off x="0" y="6570663"/>
            <a:ext cx="12192000" cy="287337"/>
          </a:xfrm>
          <a:prstGeom prst="rect">
            <a:avLst/>
          </a:prstGeom>
          <a:solidFill>
            <a:srgbClr val="1C6299"/>
          </a:solidFill>
          <a:ln w="12700" cap="flat" cmpd="sng" algn="ctr">
            <a:noFill/>
            <a:prstDash val="solid"/>
            <a:miter lim="800000"/>
          </a:ln>
          <a:effectLst/>
        </p:spPr>
        <p:txBody>
          <a:bodyPr anchor="ctr"/>
          <a:lstStyle/>
          <a:p>
            <a:pPr algn="ctr" fontAlgn="auto">
              <a:spcBef>
                <a:spcPts val="0"/>
              </a:spcBef>
              <a:spcAft>
                <a:spcPts val="0"/>
              </a:spcAft>
              <a:buFontTx/>
              <a:buNone/>
              <a:defRPr/>
            </a:pPr>
            <a:endParaRPr lang="zh-CN" altLang="en-US" kern="0">
              <a:solidFill>
                <a:prstClr val="white"/>
              </a:solidFill>
              <a:latin typeface="Arial" panose="020B0604020202020204"/>
              <a:ea typeface="微软雅黑" panose="020B0503020204020204" pitchFamily="34" charset="-122"/>
            </a:endParaRPr>
          </a:p>
        </p:txBody>
      </p:sp>
      <p:sp>
        <p:nvSpPr>
          <p:cNvPr id="7" name="文本框 6"/>
          <p:cNvSpPr txBox="1"/>
          <p:nvPr/>
        </p:nvSpPr>
        <p:spPr>
          <a:xfrm>
            <a:off x="593725" y="6583363"/>
            <a:ext cx="2032000" cy="246062"/>
          </a:xfrm>
          <a:prstGeom prst="rect">
            <a:avLst/>
          </a:prstGeom>
          <a:noFill/>
        </p:spPr>
        <p:txBody>
          <a:bodyPr wrap="none">
            <a:spAutoFit/>
          </a:bodyPr>
          <a:lstStyle/>
          <a:p>
            <a:pPr fontAlgn="auto">
              <a:defRPr/>
            </a:pPr>
            <a:r>
              <a:rPr lang="zh-CN" altLang="en-US" sz="1000" spc="600" noProof="1">
                <a:solidFill>
                  <a:prstClr val="white"/>
                </a:solidFill>
                <a:latin typeface="微软雅黑" panose="020B0503020204020204" pitchFamily="34" charset="-122"/>
                <a:ea typeface="微软雅黑" panose="020B0503020204020204" pitchFamily="34" charset="-122"/>
              </a:rPr>
              <a:t>知行合一、经世致用</a:t>
            </a:r>
            <a:endParaRPr lang="zh-CN" altLang="en-US" sz="1000" spc="600" dirty="0">
              <a:solidFill>
                <a:prstClr val="white"/>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9137650" y="6583363"/>
            <a:ext cx="2484438" cy="246062"/>
          </a:xfrm>
          <a:prstGeom prst="rect">
            <a:avLst/>
          </a:prstGeom>
          <a:noFill/>
        </p:spPr>
        <p:txBody>
          <a:bodyPr wrap="none">
            <a:spAutoFit/>
          </a:bodyPr>
          <a:lstStyle/>
          <a:p>
            <a:pPr algn="r" fontAlgn="auto">
              <a:defRPr/>
            </a:pPr>
            <a:r>
              <a:rPr lang="en-US" altLang="zh-CN" sz="1000" spc="300" noProof="1">
                <a:solidFill>
                  <a:prstClr val="white"/>
                </a:solidFill>
                <a:latin typeface="Arial" panose="020B0604020202020204" pitchFamily="34" charset="0"/>
                <a:ea typeface="微软雅黑" panose="020B0503020204020204" pitchFamily="34" charset="-122"/>
                <a:cs typeface="Arial" panose="020B0604020202020204" pitchFamily="34" charset="0"/>
              </a:rPr>
              <a:t>Central South University</a:t>
            </a:r>
            <a:endParaRPr lang="zh-CN" altLang="en-US" sz="1000" spc="3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7" name="组合 16"/>
          <p:cNvGrpSpPr>
            <a:grpSpLocks/>
          </p:cNvGrpSpPr>
          <p:nvPr/>
        </p:nvGrpSpPr>
        <p:grpSpPr bwMode="auto">
          <a:xfrm>
            <a:off x="1990725" y="927096"/>
            <a:ext cx="4005263" cy="768350"/>
            <a:chOff x="5576876" y="540040"/>
            <a:chExt cx="1947886" cy="769272"/>
          </a:xfrm>
        </p:grpSpPr>
        <p:sp>
          <p:nvSpPr>
            <p:cNvPr id="18" name="文本框 17"/>
            <p:cNvSpPr txBox="1"/>
            <p:nvPr/>
          </p:nvSpPr>
          <p:spPr>
            <a:xfrm>
              <a:off x="5576876" y="540040"/>
              <a:ext cx="779381" cy="769272"/>
            </a:xfrm>
            <a:prstGeom prst="rect">
              <a:avLst/>
            </a:prstGeom>
            <a:noFill/>
          </p:spPr>
          <p:txBody>
            <a:bodyPr>
              <a:spAutoFit/>
            </a:bodyPr>
            <a:lstStyle/>
            <a:p>
              <a:pPr fontAlgn="auto">
                <a:spcBef>
                  <a:spcPts val="0"/>
                </a:spcBef>
                <a:spcAft>
                  <a:spcPts val="0"/>
                </a:spcAft>
                <a:buFontTx/>
                <a:buNone/>
                <a:defRPr/>
              </a:pPr>
              <a:r>
                <a:rPr lang="en-US" altLang="zh-CN" sz="4400" spc="300" dirty="0">
                  <a:gradFill flip="none" rotWithShape="1">
                    <a:gsLst>
                      <a:gs pos="0">
                        <a:srgbClr val="1C6299"/>
                      </a:gs>
                      <a:gs pos="74000">
                        <a:schemeClr val="accent1">
                          <a:lumMod val="45000"/>
                          <a:lumOff val="55000"/>
                        </a:schemeClr>
                      </a:gs>
                      <a:gs pos="83000">
                        <a:schemeClr val="accent1">
                          <a:lumMod val="45000"/>
                          <a:lumOff val="55000"/>
                        </a:schemeClr>
                      </a:gs>
                      <a:gs pos="100000">
                        <a:schemeClr val="bg1"/>
                      </a:gs>
                    </a:gsLst>
                    <a:lin ang="5400000" scaled="1"/>
                    <a:tileRect/>
                  </a:gradFill>
                  <a:latin typeface="Impact" panose="020B0806030902050204" pitchFamily="34" charset="0"/>
                  <a:ea typeface="微软雅黑" panose="020B0503020204020204" pitchFamily="34" charset="-122"/>
                </a:rPr>
                <a:t>01</a:t>
              </a:r>
              <a:endParaRPr lang="zh-CN" altLang="en-US" sz="4400" spc="300" dirty="0">
                <a:gradFill flip="none" rotWithShape="1">
                  <a:gsLst>
                    <a:gs pos="0">
                      <a:srgbClr val="1C6299"/>
                    </a:gs>
                    <a:gs pos="74000">
                      <a:schemeClr val="accent1">
                        <a:lumMod val="45000"/>
                        <a:lumOff val="55000"/>
                      </a:schemeClr>
                    </a:gs>
                    <a:gs pos="83000">
                      <a:schemeClr val="accent1">
                        <a:lumMod val="45000"/>
                        <a:lumOff val="55000"/>
                      </a:schemeClr>
                    </a:gs>
                    <a:gs pos="100000">
                      <a:schemeClr val="bg1"/>
                    </a:gs>
                  </a:gsLst>
                  <a:lin ang="5400000" scaled="1"/>
                  <a:tileRect/>
                </a:gradFill>
                <a:latin typeface="Impact" panose="020B0806030902050204" pitchFamily="34" charset="0"/>
                <a:ea typeface="微软雅黑" panose="020B0503020204020204" pitchFamily="34" charset="-122"/>
              </a:endParaRPr>
            </a:p>
          </p:txBody>
        </p:sp>
        <p:sp>
          <p:nvSpPr>
            <p:cNvPr id="19" name="文本框 18"/>
            <p:cNvSpPr txBox="1"/>
            <p:nvPr/>
          </p:nvSpPr>
          <p:spPr>
            <a:xfrm>
              <a:off x="5970622" y="586135"/>
              <a:ext cx="1554140" cy="585477"/>
            </a:xfrm>
            <a:prstGeom prst="rect">
              <a:avLst/>
            </a:prstGeom>
            <a:noFill/>
          </p:spPr>
          <p:txBody>
            <a:bodyPr>
              <a:spAutoFit/>
            </a:bodyPr>
            <a:lstStyle/>
            <a:p>
              <a:pPr fontAlgn="auto">
                <a:spcBef>
                  <a:spcPts val="0"/>
                </a:spcBef>
                <a:spcAft>
                  <a:spcPts val="0"/>
                </a:spcAft>
                <a:buFontTx/>
                <a:buNone/>
                <a:defRPr/>
              </a:pPr>
              <a:r>
                <a:rPr lang="zh-CN" altLang="en-US" sz="3200" b="1" spc="300" dirty="0" smtClean="0">
                  <a:solidFill>
                    <a:srgbClr val="44546A">
                      <a:lumMod val="50000"/>
                    </a:srgbClr>
                  </a:solidFill>
                  <a:latin typeface="微软雅黑" pitchFamily="34" charset="-122"/>
                  <a:ea typeface="微软雅黑" pitchFamily="34" charset="-122"/>
                </a:rPr>
                <a:t>论文写作</a:t>
              </a:r>
              <a:endParaRPr lang="zh-CN" altLang="en-US" sz="3200" b="1" spc="300" dirty="0">
                <a:solidFill>
                  <a:srgbClr val="44546A">
                    <a:lumMod val="50000"/>
                  </a:srgbClr>
                </a:solidFill>
                <a:latin typeface="微软雅黑" pitchFamily="34" charset="-122"/>
                <a:ea typeface="微软雅黑" pitchFamily="34" charset="-122"/>
              </a:endParaRPr>
            </a:p>
          </p:txBody>
        </p:sp>
      </p:grpSp>
      <p:grpSp>
        <p:nvGrpSpPr>
          <p:cNvPr id="21" name="组合 20"/>
          <p:cNvGrpSpPr>
            <a:grpSpLocks/>
          </p:cNvGrpSpPr>
          <p:nvPr/>
        </p:nvGrpSpPr>
        <p:grpSpPr bwMode="auto">
          <a:xfrm>
            <a:off x="1984375" y="1971212"/>
            <a:ext cx="3394075" cy="768350"/>
            <a:chOff x="8704421" y="540040"/>
            <a:chExt cx="2065662" cy="769272"/>
          </a:xfrm>
        </p:grpSpPr>
        <p:sp>
          <p:nvSpPr>
            <p:cNvPr id="22" name="文本框 21"/>
            <p:cNvSpPr txBox="1"/>
            <p:nvPr/>
          </p:nvSpPr>
          <p:spPr>
            <a:xfrm>
              <a:off x="8704421" y="540040"/>
              <a:ext cx="848309" cy="769272"/>
            </a:xfrm>
            <a:prstGeom prst="rect">
              <a:avLst/>
            </a:prstGeom>
            <a:noFill/>
          </p:spPr>
          <p:txBody>
            <a:bodyPr>
              <a:spAutoFit/>
            </a:bodyPr>
            <a:lstStyle>
              <a:defPPr>
                <a:defRPr lang="zh-CN"/>
              </a:defPPr>
              <a:lvl1pPr>
                <a:defRPr sz="4400" spc="300">
                  <a:gradFill>
                    <a:gsLst>
                      <a:gs pos="0">
                        <a:srgbClr val="5C307D"/>
                      </a:gs>
                      <a:gs pos="90000">
                        <a:srgbClr val="5C307D">
                          <a:alpha val="0"/>
                        </a:srgbClr>
                      </a:gs>
                    </a:gsLst>
                    <a:lin ang="5400000" scaled="1"/>
                  </a:gradFill>
                  <a:latin typeface="Impact" panose="020B0806030902050204" pitchFamily="34" charset="0"/>
                  <a:ea typeface="微软雅黑" panose="020B0503020204020204" pitchFamily="34" charset="-122"/>
                </a:defRPr>
              </a:lvl1pPr>
            </a:lstStyle>
            <a:p>
              <a:pPr fontAlgn="auto">
                <a:spcBef>
                  <a:spcPts val="0"/>
                </a:spcBef>
                <a:spcAft>
                  <a:spcPts val="0"/>
                </a:spcAft>
                <a:buFontTx/>
                <a:buNone/>
                <a:defRPr/>
              </a:pPr>
              <a:r>
                <a:rPr lang="en-US" altLang="zh-CN" dirty="0">
                  <a:gradFill flip="none" rotWithShape="1">
                    <a:gsLst>
                      <a:gs pos="0">
                        <a:srgbClr val="1C6299"/>
                      </a:gs>
                      <a:gs pos="97403">
                        <a:srgbClr val="5C307D">
                          <a:alpha val="0"/>
                        </a:srgbClr>
                      </a:gs>
                      <a:gs pos="97000">
                        <a:schemeClr val="bg1"/>
                      </a:gs>
                    </a:gsLst>
                    <a:lin ang="5400000" scaled="1"/>
                    <a:tileRect/>
                  </a:gradFill>
                </a:rPr>
                <a:t>02</a:t>
              </a:r>
              <a:endParaRPr lang="zh-CN" altLang="en-US" dirty="0">
                <a:gradFill flip="none" rotWithShape="1">
                  <a:gsLst>
                    <a:gs pos="0">
                      <a:srgbClr val="1C6299"/>
                    </a:gs>
                    <a:gs pos="97403">
                      <a:srgbClr val="5C307D">
                        <a:alpha val="0"/>
                      </a:srgbClr>
                    </a:gs>
                    <a:gs pos="97000">
                      <a:schemeClr val="bg1"/>
                    </a:gs>
                  </a:gsLst>
                  <a:lin ang="5400000" scaled="1"/>
                  <a:tileRect/>
                </a:gradFill>
              </a:endParaRPr>
            </a:p>
          </p:txBody>
        </p:sp>
        <p:sp>
          <p:nvSpPr>
            <p:cNvPr id="23" name="文本框 22"/>
            <p:cNvSpPr txBox="1"/>
            <p:nvPr/>
          </p:nvSpPr>
          <p:spPr>
            <a:xfrm>
              <a:off x="9215523" y="583183"/>
              <a:ext cx="1554560" cy="585477"/>
            </a:xfrm>
            <a:prstGeom prst="rect">
              <a:avLst/>
            </a:prstGeom>
            <a:noFill/>
          </p:spPr>
          <p:txBody>
            <a:bodyPr>
              <a:spAutoFit/>
            </a:bodyPr>
            <a:lstStyle/>
            <a:p>
              <a:pPr fontAlgn="auto">
                <a:spcBef>
                  <a:spcPts val="0"/>
                </a:spcBef>
                <a:spcAft>
                  <a:spcPts val="0"/>
                </a:spcAft>
                <a:buFontTx/>
                <a:buNone/>
                <a:defRPr/>
              </a:pPr>
              <a:r>
                <a:rPr lang="zh-CN" altLang="en-US" sz="3200" b="1" spc="300" dirty="0" smtClean="0">
                  <a:solidFill>
                    <a:srgbClr val="44546A">
                      <a:lumMod val="50000"/>
                    </a:srgbClr>
                  </a:solidFill>
                  <a:latin typeface="微软雅黑" pitchFamily="34" charset="-122"/>
                  <a:ea typeface="微软雅黑" pitchFamily="34" charset="-122"/>
                </a:rPr>
                <a:t>论文投稿</a:t>
              </a:r>
              <a:endParaRPr lang="zh-CN" altLang="en-US" sz="3200" b="1" spc="300" dirty="0">
                <a:solidFill>
                  <a:srgbClr val="44546A">
                    <a:lumMod val="50000"/>
                  </a:srgbClr>
                </a:solidFill>
                <a:latin typeface="微软雅黑" pitchFamily="34" charset="-122"/>
                <a:ea typeface="微软雅黑" pitchFamily="34" charset="-122"/>
              </a:endParaRPr>
            </a:p>
          </p:txBody>
        </p:sp>
      </p:grpSp>
      <p:grpSp>
        <p:nvGrpSpPr>
          <p:cNvPr id="25" name="组合 24"/>
          <p:cNvGrpSpPr>
            <a:grpSpLocks/>
          </p:cNvGrpSpPr>
          <p:nvPr/>
        </p:nvGrpSpPr>
        <p:grpSpPr bwMode="auto">
          <a:xfrm>
            <a:off x="1984375" y="3064769"/>
            <a:ext cx="8953500" cy="768350"/>
            <a:chOff x="5576876" y="2230747"/>
            <a:chExt cx="6234692" cy="768350"/>
          </a:xfrm>
        </p:grpSpPr>
        <p:sp>
          <p:nvSpPr>
            <p:cNvPr id="26" name="文本框 25"/>
            <p:cNvSpPr txBox="1"/>
            <p:nvPr/>
          </p:nvSpPr>
          <p:spPr>
            <a:xfrm>
              <a:off x="5576876" y="2230747"/>
              <a:ext cx="864339" cy="768350"/>
            </a:xfrm>
            <a:prstGeom prst="rect">
              <a:avLst/>
            </a:prstGeom>
            <a:noFill/>
          </p:spPr>
          <p:txBody>
            <a:bodyPr>
              <a:spAutoFit/>
            </a:bodyPr>
            <a:lstStyle>
              <a:defPPr>
                <a:defRPr lang="zh-CN"/>
              </a:defPPr>
              <a:lvl1pPr>
                <a:defRPr sz="4400" spc="300">
                  <a:gradFill>
                    <a:gsLst>
                      <a:gs pos="0">
                        <a:srgbClr val="5C307D"/>
                      </a:gs>
                      <a:gs pos="90000">
                        <a:srgbClr val="5C307D">
                          <a:alpha val="0"/>
                        </a:srgbClr>
                      </a:gs>
                    </a:gsLst>
                    <a:lin ang="5400000" scaled="1"/>
                  </a:gradFill>
                  <a:latin typeface="Impact" panose="020B0806030902050204" pitchFamily="34" charset="0"/>
                  <a:ea typeface="微软雅黑" panose="020B0503020204020204" pitchFamily="34" charset="-122"/>
                </a:defRPr>
              </a:lvl1pPr>
            </a:lstStyle>
            <a:p>
              <a:pPr fontAlgn="auto">
                <a:spcBef>
                  <a:spcPts val="0"/>
                </a:spcBef>
                <a:spcAft>
                  <a:spcPts val="0"/>
                </a:spcAft>
                <a:buFontTx/>
                <a:buNone/>
                <a:defRPr/>
              </a:pPr>
              <a:r>
                <a:rPr lang="en-US" altLang="zh-CN" dirty="0">
                  <a:gradFill>
                    <a:gsLst>
                      <a:gs pos="0">
                        <a:srgbClr val="1C6299"/>
                      </a:gs>
                      <a:gs pos="90000">
                        <a:schemeClr val="bg1"/>
                      </a:gs>
                    </a:gsLst>
                    <a:lin ang="5400000" scaled="1"/>
                  </a:gradFill>
                </a:rPr>
                <a:t>03</a:t>
              </a:r>
              <a:endParaRPr lang="zh-CN" altLang="en-US" dirty="0">
                <a:gradFill>
                  <a:gsLst>
                    <a:gs pos="0">
                      <a:srgbClr val="1C6299"/>
                    </a:gs>
                    <a:gs pos="90000">
                      <a:schemeClr val="bg1"/>
                    </a:gs>
                  </a:gsLst>
                  <a:lin ang="5400000" scaled="1"/>
                </a:gradFill>
              </a:endParaRPr>
            </a:p>
          </p:txBody>
        </p:sp>
        <p:sp>
          <p:nvSpPr>
            <p:cNvPr id="27" name="文本框 26"/>
            <p:cNvSpPr txBox="1"/>
            <p:nvPr/>
          </p:nvSpPr>
          <p:spPr>
            <a:xfrm>
              <a:off x="6140651" y="2265674"/>
              <a:ext cx="5670917" cy="584775"/>
            </a:xfrm>
            <a:prstGeom prst="rect">
              <a:avLst/>
            </a:prstGeom>
            <a:noFill/>
          </p:spPr>
          <p:txBody>
            <a:bodyPr>
              <a:spAutoFit/>
            </a:bodyPr>
            <a:lstStyle/>
            <a:p>
              <a:pPr fontAlgn="auto">
                <a:spcBef>
                  <a:spcPts val="0"/>
                </a:spcBef>
                <a:spcAft>
                  <a:spcPts val="0"/>
                </a:spcAft>
                <a:buFontTx/>
                <a:buNone/>
                <a:defRPr/>
              </a:pPr>
              <a:r>
                <a:rPr lang="zh-CN" altLang="en-US" sz="3200" b="1" spc="300" dirty="0" smtClean="0">
                  <a:solidFill>
                    <a:srgbClr val="44546A">
                      <a:lumMod val="50000"/>
                    </a:srgbClr>
                  </a:solidFill>
                  <a:latin typeface="微软雅黑" pitchFamily="34" charset="-122"/>
                  <a:ea typeface="微软雅黑" pitchFamily="34" charset="-122"/>
                  <a:cs typeface="Times New Roman" panose="02020603050405020304" charset="0"/>
                </a:rPr>
                <a:t>审稿意见回复</a:t>
              </a:r>
              <a:endParaRPr lang="zh-CN" altLang="en-US" sz="3200" b="1" spc="300" dirty="0">
                <a:solidFill>
                  <a:srgbClr val="44546A">
                    <a:lumMod val="50000"/>
                  </a:srgbClr>
                </a:solidFill>
                <a:latin typeface="微软雅黑" pitchFamily="34" charset="-122"/>
                <a:ea typeface="微软雅黑" pitchFamily="34" charset="-122"/>
                <a:cs typeface="Times New Roman" panose="02020603050405020304" charset="0"/>
              </a:endParaRPr>
            </a:p>
          </p:txBody>
        </p:sp>
      </p:grpSp>
      <p:grpSp>
        <p:nvGrpSpPr>
          <p:cNvPr id="29" name="组合 28"/>
          <p:cNvGrpSpPr>
            <a:grpSpLocks/>
          </p:cNvGrpSpPr>
          <p:nvPr/>
        </p:nvGrpSpPr>
        <p:grpSpPr bwMode="auto">
          <a:xfrm>
            <a:off x="1984376" y="4151296"/>
            <a:ext cx="10282236" cy="768350"/>
            <a:chOff x="8704421" y="2230747"/>
            <a:chExt cx="4829948" cy="768350"/>
          </a:xfrm>
        </p:grpSpPr>
        <p:sp>
          <p:nvSpPr>
            <p:cNvPr id="30" name="文本框 29"/>
            <p:cNvSpPr txBox="1"/>
            <p:nvPr/>
          </p:nvSpPr>
          <p:spPr>
            <a:xfrm>
              <a:off x="8704421" y="2230747"/>
              <a:ext cx="846707" cy="768350"/>
            </a:xfrm>
            <a:prstGeom prst="rect">
              <a:avLst/>
            </a:prstGeom>
            <a:noFill/>
          </p:spPr>
          <p:txBody>
            <a:bodyPr>
              <a:spAutoFit/>
            </a:bodyPr>
            <a:lstStyle>
              <a:defPPr>
                <a:defRPr lang="zh-CN"/>
              </a:defPPr>
              <a:lvl1pPr>
                <a:defRPr sz="4400" spc="300">
                  <a:gradFill>
                    <a:gsLst>
                      <a:gs pos="0">
                        <a:srgbClr val="5C307D"/>
                      </a:gs>
                      <a:gs pos="90000">
                        <a:srgbClr val="5C307D">
                          <a:alpha val="0"/>
                        </a:srgbClr>
                      </a:gs>
                    </a:gsLst>
                    <a:lin ang="5400000" scaled="1"/>
                  </a:gradFill>
                  <a:latin typeface="Impact" panose="020B0806030902050204" pitchFamily="34" charset="0"/>
                  <a:ea typeface="微软雅黑" panose="020B0503020204020204" pitchFamily="34" charset="-122"/>
                </a:defRPr>
              </a:lvl1pPr>
            </a:lstStyle>
            <a:p>
              <a:pPr fontAlgn="auto">
                <a:spcBef>
                  <a:spcPts val="0"/>
                </a:spcBef>
                <a:spcAft>
                  <a:spcPts val="0"/>
                </a:spcAft>
                <a:buFontTx/>
                <a:buNone/>
                <a:defRPr/>
              </a:pPr>
              <a:r>
                <a:rPr lang="en-US" altLang="zh-CN" dirty="0">
                  <a:gradFill>
                    <a:gsLst>
                      <a:gs pos="0">
                        <a:srgbClr val="1C6299"/>
                      </a:gs>
                      <a:gs pos="100000">
                        <a:schemeClr val="bg1"/>
                      </a:gs>
                      <a:gs pos="100000">
                        <a:schemeClr val="bg1"/>
                      </a:gs>
                    </a:gsLst>
                    <a:lin ang="5400000" scaled="1"/>
                  </a:gradFill>
                </a:rPr>
                <a:t>04</a:t>
              </a:r>
              <a:endParaRPr lang="zh-CN" altLang="en-US" dirty="0">
                <a:gradFill>
                  <a:gsLst>
                    <a:gs pos="0">
                      <a:srgbClr val="1C6299"/>
                    </a:gs>
                    <a:gs pos="100000">
                      <a:schemeClr val="bg1"/>
                    </a:gs>
                    <a:gs pos="100000">
                      <a:schemeClr val="bg1"/>
                    </a:gs>
                  </a:gsLst>
                  <a:lin ang="5400000" scaled="1"/>
                </a:gradFill>
              </a:endParaRPr>
            </a:p>
          </p:txBody>
        </p:sp>
        <p:sp>
          <p:nvSpPr>
            <p:cNvPr id="31" name="文本框 30"/>
            <p:cNvSpPr txBox="1"/>
            <p:nvPr/>
          </p:nvSpPr>
          <p:spPr>
            <a:xfrm>
              <a:off x="9104119" y="2291980"/>
              <a:ext cx="4430250" cy="584775"/>
            </a:xfrm>
            <a:prstGeom prst="rect">
              <a:avLst/>
            </a:prstGeom>
            <a:noFill/>
          </p:spPr>
          <p:txBody>
            <a:bodyPr>
              <a:spAutoFit/>
            </a:bodyPr>
            <a:lstStyle/>
            <a:p>
              <a:pPr fontAlgn="auto">
                <a:spcBef>
                  <a:spcPts val="0"/>
                </a:spcBef>
                <a:spcAft>
                  <a:spcPts val="0"/>
                </a:spcAft>
                <a:buFontTx/>
                <a:buNone/>
                <a:defRPr/>
              </a:pPr>
              <a:r>
                <a:rPr lang="zh-CN" altLang="en-US" sz="3200" b="1" spc="300" dirty="0" smtClean="0">
                  <a:solidFill>
                    <a:srgbClr val="44546A">
                      <a:lumMod val="50000"/>
                    </a:srgbClr>
                  </a:solidFill>
                  <a:latin typeface="微软雅黑" pitchFamily="34" charset="-122"/>
                  <a:ea typeface="微软雅黑" pitchFamily="34" charset="-122"/>
                </a:rPr>
                <a:t>学术论文写作常用网址</a:t>
              </a:r>
              <a:endParaRPr lang="en-US" altLang="zh-CN" sz="3200" b="1" spc="300" dirty="0">
                <a:solidFill>
                  <a:srgbClr val="44546A">
                    <a:lumMod val="50000"/>
                  </a:srgbClr>
                </a:solidFill>
                <a:latin typeface="微软雅黑" pitchFamily="34" charset="-122"/>
                <a:ea typeface="微软雅黑" pitchFamily="34" charset="-122"/>
              </a:endParaRPr>
            </a:p>
          </p:txBody>
        </p:sp>
      </p:grpSp>
      <p:grpSp>
        <p:nvGrpSpPr>
          <p:cNvPr id="2" name="组合 1"/>
          <p:cNvGrpSpPr>
            <a:grpSpLocks/>
          </p:cNvGrpSpPr>
          <p:nvPr/>
        </p:nvGrpSpPr>
        <p:grpSpPr bwMode="auto">
          <a:xfrm>
            <a:off x="-155575" y="869950"/>
            <a:ext cx="1601788" cy="5445125"/>
            <a:chOff x="457933" y="870126"/>
            <a:chExt cx="1601400" cy="5445722"/>
          </a:xfrm>
        </p:grpSpPr>
        <p:sp>
          <p:nvSpPr>
            <p:cNvPr id="37" name="文本框 36"/>
            <p:cNvSpPr txBox="1"/>
            <p:nvPr/>
          </p:nvSpPr>
          <p:spPr>
            <a:xfrm rot="16200000">
              <a:off x="-1541997" y="2870056"/>
              <a:ext cx="5445722" cy="1445863"/>
            </a:xfrm>
            <a:prstGeom prst="rect">
              <a:avLst/>
            </a:prstGeom>
            <a:noFill/>
          </p:spPr>
          <p:txBody>
            <a:bodyPr wrap="none">
              <a:spAutoFit/>
            </a:bodyPr>
            <a:lstStyle/>
            <a:p>
              <a:pPr fontAlgn="auto">
                <a:spcBef>
                  <a:spcPts val="0"/>
                </a:spcBef>
                <a:spcAft>
                  <a:spcPts val="0"/>
                </a:spcAft>
                <a:buFontTx/>
                <a:buNone/>
                <a:defRPr/>
              </a:pPr>
              <a:r>
                <a:rPr lang="en-US" altLang="zh-CN" sz="8800" b="1" spc="50" dirty="0">
                  <a:solidFill>
                    <a:prstClr val="white">
                      <a:lumMod val="85000"/>
                    </a:prstClr>
                  </a:solidFill>
                  <a:latin typeface="Arial" panose="020B0604020202020204"/>
                  <a:ea typeface="微软雅黑" panose="020B0503020204020204" pitchFamily="34" charset="-122"/>
                </a:rPr>
                <a:t>Contents</a:t>
              </a:r>
              <a:r>
                <a:rPr lang="en-US" altLang="zh-CN" sz="8800" b="1" spc="50" dirty="0">
                  <a:solidFill>
                    <a:srgbClr val="1C6299"/>
                  </a:solidFill>
                  <a:latin typeface="Arial" panose="020B0604020202020204"/>
                  <a:ea typeface="微软雅黑" panose="020B0503020204020204" pitchFamily="34" charset="-122"/>
                </a:rPr>
                <a:t>.</a:t>
              </a:r>
              <a:endParaRPr lang="zh-CN" altLang="en-US" sz="8800" b="1" spc="50" dirty="0">
                <a:solidFill>
                  <a:srgbClr val="1C6299"/>
                </a:solidFill>
                <a:latin typeface="Arial" panose="020B0604020202020204"/>
                <a:ea typeface="微软雅黑" panose="020B0503020204020204" pitchFamily="34" charset="-122"/>
              </a:endParaRPr>
            </a:p>
          </p:txBody>
        </p:sp>
        <p:sp>
          <p:nvSpPr>
            <p:cNvPr id="38" name="文本框 37"/>
            <p:cNvSpPr txBox="1"/>
            <p:nvPr/>
          </p:nvSpPr>
          <p:spPr>
            <a:xfrm>
              <a:off x="1321324" y="5117155"/>
              <a:ext cx="738009" cy="1170115"/>
            </a:xfrm>
            <a:prstGeom prst="rect">
              <a:avLst/>
            </a:prstGeom>
            <a:noFill/>
          </p:spPr>
          <p:txBody>
            <a:bodyPr vert="eaVert" wrap="none">
              <a:spAutoFit/>
            </a:bodyPr>
            <a:lstStyle/>
            <a:p>
              <a:pPr fontAlgn="auto">
                <a:spcBef>
                  <a:spcPts val="0"/>
                </a:spcBef>
                <a:spcAft>
                  <a:spcPts val="0"/>
                </a:spcAft>
                <a:buFontTx/>
                <a:buNone/>
                <a:defRPr/>
              </a:pPr>
              <a:r>
                <a:rPr lang="zh-CN" altLang="en-US" sz="3600" b="1" spc="600" dirty="0">
                  <a:solidFill>
                    <a:srgbClr val="1C6299"/>
                  </a:solidFill>
                  <a:latin typeface="Arial" panose="020B0604020202020204"/>
                  <a:ea typeface="微软雅黑" panose="020B0503020204020204" pitchFamily="34" charset="-122"/>
                </a:rPr>
                <a:t>目录</a:t>
              </a:r>
            </a:p>
          </p:txBody>
        </p:sp>
      </p:grpSp>
      <p:grpSp>
        <p:nvGrpSpPr>
          <p:cNvPr id="39" name="组合 38"/>
          <p:cNvGrpSpPr/>
          <p:nvPr/>
        </p:nvGrpSpPr>
        <p:grpSpPr>
          <a:xfrm>
            <a:off x="10718598" y="6315848"/>
            <a:ext cx="1052654" cy="108000"/>
            <a:chOff x="10467218" y="6126091"/>
            <a:chExt cx="1052654" cy="108000"/>
          </a:xfrm>
          <a:gradFill>
            <a:gsLst>
              <a:gs pos="0">
                <a:srgbClr val="1C6299"/>
              </a:gs>
              <a:gs pos="100000">
                <a:srgbClr val="5C307D">
                  <a:alpha val="40000"/>
                </a:srgbClr>
              </a:gs>
            </a:gsLst>
            <a:lin ang="0" scaled="0"/>
          </a:gradFill>
        </p:grpSpPr>
        <p:sp>
          <p:nvSpPr>
            <p:cNvPr id="40" name="椭圆 39"/>
            <p:cNvSpPr/>
            <p:nvPr/>
          </p:nvSpPr>
          <p:spPr>
            <a:xfrm>
              <a:off x="10467218" y="6126091"/>
              <a:ext cx="108000" cy="108000"/>
            </a:xfrm>
            <a:prstGeom prst="ellipse">
              <a:avLst/>
            </a:prstGeom>
            <a:grpFill/>
            <a:ln w="12700" cap="flat" cmpd="sng" algn="ctr">
              <a:noFill/>
              <a:prstDash val="solid"/>
              <a:miter lim="800000"/>
            </a:ln>
            <a:effectLst/>
          </p:spPr>
          <p:txBody>
            <a:bodyPr anchor="ctr"/>
            <a:lstStyle/>
            <a:p>
              <a:pPr algn="ctr" fontAlgn="auto">
                <a:spcBef>
                  <a:spcPts val="0"/>
                </a:spcBef>
                <a:spcAft>
                  <a:spcPts val="0"/>
                </a:spcAft>
                <a:buFontTx/>
                <a:buNone/>
                <a:defRPr/>
              </a:pPr>
              <a:endParaRPr lang="zh-CN" altLang="en-US" kern="0">
                <a:solidFill>
                  <a:srgbClr val="5C307D"/>
                </a:solidFill>
                <a:latin typeface="Arial" panose="020B0604020202020204"/>
                <a:ea typeface="微软雅黑" panose="020B0503020204020204" pitchFamily="34" charset="-122"/>
              </a:endParaRPr>
            </a:p>
          </p:txBody>
        </p:sp>
        <p:sp>
          <p:nvSpPr>
            <p:cNvPr id="41" name="椭圆 40"/>
            <p:cNvSpPr/>
            <p:nvPr/>
          </p:nvSpPr>
          <p:spPr>
            <a:xfrm>
              <a:off x="10703381" y="6126091"/>
              <a:ext cx="108000" cy="108000"/>
            </a:xfrm>
            <a:prstGeom prst="ellipse">
              <a:avLst/>
            </a:prstGeom>
            <a:grpFill/>
            <a:ln w="12700" cap="flat" cmpd="sng" algn="ctr">
              <a:noFill/>
              <a:prstDash val="solid"/>
              <a:miter lim="800000"/>
            </a:ln>
            <a:effectLst/>
          </p:spPr>
          <p:txBody>
            <a:bodyPr anchor="ctr"/>
            <a:lstStyle/>
            <a:p>
              <a:pPr algn="ctr" fontAlgn="auto">
                <a:spcBef>
                  <a:spcPts val="0"/>
                </a:spcBef>
                <a:spcAft>
                  <a:spcPts val="0"/>
                </a:spcAft>
                <a:buFontTx/>
                <a:buNone/>
                <a:defRPr/>
              </a:pPr>
              <a:endParaRPr lang="zh-CN" altLang="en-US" kern="0">
                <a:solidFill>
                  <a:srgbClr val="5C307D"/>
                </a:solidFill>
                <a:latin typeface="Arial" panose="020B0604020202020204"/>
                <a:ea typeface="微软雅黑" panose="020B0503020204020204" pitchFamily="34" charset="-122"/>
              </a:endParaRPr>
            </a:p>
          </p:txBody>
        </p:sp>
        <p:sp>
          <p:nvSpPr>
            <p:cNvPr id="42" name="椭圆 41"/>
            <p:cNvSpPr/>
            <p:nvPr/>
          </p:nvSpPr>
          <p:spPr>
            <a:xfrm>
              <a:off x="10939545" y="6126091"/>
              <a:ext cx="108000" cy="108000"/>
            </a:xfrm>
            <a:prstGeom prst="ellipse">
              <a:avLst/>
            </a:prstGeom>
            <a:grpFill/>
            <a:ln w="12700" cap="flat" cmpd="sng" algn="ctr">
              <a:noFill/>
              <a:prstDash val="solid"/>
              <a:miter lim="800000"/>
            </a:ln>
            <a:effectLst/>
          </p:spPr>
          <p:txBody>
            <a:bodyPr anchor="ctr"/>
            <a:lstStyle/>
            <a:p>
              <a:pPr algn="ctr" fontAlgn="auto">
                <a:spcBef>
                  <a:spcPts val="0"/>
                </a:spcBef>
                <a:spcAft>
                  <a:spcPts val="0"/>
                </a:spcAft>
                <a:buFontTx/>
                <a:buNone/>
                <a:defRPr/>
              </a:pPr>
              <a:endParaRPr lang="zh-CN" altLang="en-US" kern="0">
                <a:solidFill>
                  <a:srgbClr val="5C307D"/>
                </a:solidFill>
                <a:latin typeface="Arial" panose="020B0604020202020204"/>
                <a:ea typeface="微软雅黑" panose="020B0503020204020204" pitchFamily="34" charset="-122"/>
              </a:endParaRPr>
            </a:p>
          </p:txBody>
        </p:sp>
        <p:sp>
          <p:nvSpPr>
            <p:cNvPr id="43" name="椭圆 42"/>
            <p:cNvSpPr/>
            <p:nvPr/>
          </p:nvSpPr>
          <p:spPr>
            <a:xfrm>
              <a:off x="11175708" y="6126091"/>
              <a:ext cx="108000" cy="108000"/>
            </a:xfrm>
            <a:prstGeom prst="ellipse">
              <a:avLst/>
            </a:prstGeom>
            <a:grpFill/>
            <a:ln w="12700" cap="flat" cmpd="sng" algn="ctr">
              <a:noFill/>
              <a:prstDash val="solid"/>
              <a:miter lim="800000"/>
            </a:ln>
            <a:effectLst/>
          </p:spPr>
          <p:txBody>
            <a:bodyPr anchor="ctr"/>
            <a:lstStyle/>
            <a:p>
              <a:pPr algn="ctr" fontAlgn="auto">
                <a:spcBef>
                  <a:spcPts val="0"/>
                </a:spcBef>
                <a:spcAft>
                  <a:spcPts val="0"/>
                </a:spcAft>
                <a:buFontTx/>
                <a:buNone/>
                <a:defRPr/>
              </a:pPr>
              <a:endParaRPr lang="zh-CN" altLang="en-US" kern="0">
                <a:solidFill>
                  <a:srgbClr val="5C307D"/>
                </a:solidFill>
                <a:latin typeface="Arial" panose="020B0604020202020204"/>
                <a:ea typeface="微软雅黑" panose="020B0503020204020204" pitchFamily="34" charset="-122"/>
              </a:endParaRPr>
            </a:p>
          </p:txBody>
        </p:sp>
        <p:sp>
          <p:nvSpPr>
            <p:cNvPr id="44" name="椭圆 43"/>
            <p:cNvSpPr/>
            <p:nvPr/>
          </p:nvSpPr>
          <p:spPr>
            <a:xfrm>
              <a:off x="11411872" y="6126091"/>
              <a:ext cx="108000" cy="108000"/>
            </a:xfrm>
            <a:prstGeom prst="ellipse">
              <a:avLst/>
            </a:prstGeom>
            <a:grpFill/>
            <a:ln w="12700" cap="flat" cmpd="sng" algn="ctr">
              <a:noFill/>
              <a:prstDash val="solid"/>
              <a:miter lim="800000"/>
            </a:ln>
            <a:effectLst/>
          </p:spPr>
          <p:txBody>
            <a:bodyPr anchor="ctr"/>
            <a:lstStyle/>
            <a:p>
              <a:pPr algn="ctr" fontAlgn="auto">
                <a:spcBef>
                  <a:spcPts val="0"/>
                </a:spcBef>
                <a:spcAft>
                  <a:spcPts val="0"/>
                </a:spcAft>
                <a:buFontTx/>
                <a:buNone/>
                <a:defRPr/>
              </a:pPr>
              <a:endParaRPr lang="zh-CN" altLang="en-US" kern="0">
                <a:solidFill>
                  <a:srgbClr val="5C307D"/>
                </a:solidFill>
                <a:latin typeface="Arial" panose="020B0604020202020204"/>
                <a:ea typeface="微软雅黑" panose="020B0503020204020204" pitchFamily="34" charset="-122"/>
              </a:endParaRPr>
            </a:p>
          </p:txBody>
        </p:sp>
      </p:grpSp>
      <p:sp>
        <p:nvSpPr>
          <p:cNvPr id="36" name="TextBox 35"/>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bg1"/>
                </a:solidFill>
              </a:rPr>
              <a:t>《</a:t>
            </a:r>
            <a:r>
              <a:rPr lang="zh-CN" altLang="en-US" sz="1600" b="1" dirty="0" smtClean="0">
                <a:solidFill>
                  <a:schemeClr val="bg1"/>
                </a:solidFill>
              </a:rPr>
              <a:t>中国有色金属学报（英文版）</a:t>
            </a:r>
            <a:r>
              <a:rPr lang="en-US" altLang="zh-CN" sz="1600" b="1" dirty="0" smtClean="0">
                <a:solidFill>
                  <a:schemeClr val="bg1"/>
                </a:solidFill>
              </a:rPr>
              <a:t>》</a:t>
            </a:r>
            <a:r>
              <a:rPr lang="zh-CN" altLang="en-US" sz="1600" b="1" dirty="0" smtClean="0">
                <a:solidFill>
                  <a:schemeClr val="bg1"/>
                </a:solidFill>
              </a:rPr>
              <a:t>编辑部</a:t>
            </a:r>
            <a:endParaRPr lang="en-US" altLang="zh-CN" sz="1600" b="1" dirty="0" smtClean="0">
              <a:solidFill>
                <a:schemeClr val="bg1"/>
              </a:solidFill>
              <a:latin typeface="宋体" pitchFamily="2" charset="-122"/>
              <a:ea typeface="宋体" pitchFamily="2" charset="-122"/>
            </a:endParaRPr>
          </a:p>
          <a:p>
            <a:endParaRPr lang="zh-CN" altLang="en-US" sz="1600" dirty="0">
              <a:solidFill>
                <a:schemeClr val="bg1"/>
              </a:solidFill>
            </a:endParaRPr>
          </a:p>
        </p:txBody>
      </p:sp>
      <p:grpSp>
        <p:nvGrpSpPr>
          <p:cNvPr id="32" name="组合 31"/>
          <p:cNvGrpSpPr>
            <a:grpSpLocks/>
          </p:cNvGrpSpPr>
          <p:nvPr/>
        </p:nvGrpSpPr>
        <p:grpSpPr bwMode="auto">
          <a:xfrm>
            <a:off x="1990725" y="5153909"/>
            <a:ext cx="10282236" cy="768350"/>
            <a:chOff x="8704421" y="2230747"/>
            <a:chExt cx="4829948" cy="768350"/>
          </a:xfrm>
        </p:grpSpPr>
        <p:sp>
          <p:nvSpPr>
            <p:cNvPr id="33" name="文本框 29"/>
            <p:cNvSpPr txBox="1"/>
            <p:nvPr/>
          </p:nvSpPr>
          <p:spPr>
            <a:xfrm>
              <a:off x="8704421" y="2230747"/>
              <a:ext cx="846707" cy="768350"/>
            </a:xfrm>
            <a:prstGeom prst="rect">
              <a:avLst/>
            </a:prstGeom>
            <a:noFill/>
          </p:spPr>
          <p:txBody>
            <a:bodyPr>
              <a:spAutoFit/>
            </a:bodyPr>
            <a:lstStyle>
              <a:defPPr>
                <a:defRPr lang="zh-CN"/>
              </a:defPPr>
              <a:lvl1pPr>
                <a:defRPr sz="4400" spc="300">
                  <a:gradFill>
                    <a:gsLst>
                      <a:gs pos="0">
                        <a:srgbClr val="5C307D"/>
                      </a:gs>
                      <a:gs pos="90000">
                        <a:srgbClr val="5C307D">
                          <a:alpha val="0"/>
                        </a:srgbClr>
                      </a:gs>
                    </a:gsLst>
                    <a:lin ang="5400000" scaled="1"/>
                  </a:gradFill>
                  <a:latin typeface="Impact" panose="020B0806030902050204" pitchFamily="34" charset="0"/>
                  <a:ea typeface="微软雅黑" panose="020B0503020204020204" pitchFamily="34" charset="-122"/>
                </a:defRPr>
              </a:lvl1pPr>
            </a:lstStyle>
            <a:p>
              <a:pPr fontAlgn="auto">
                <a:spcBef>
                  <a:spcPts val="0"/>
                </a:spcBef>
                <a:spcAft>
                  <a:spcPts val="0"/>
                </a:spcAft>
                <a:buFontTx/>
                <a:buNone/>
                <a:defRPr/>
              </a:pPr>
              <a:r>
                <a:rPr lang="en-US" altLang="zh-CN" dirty="0" smtClean="0">
                  <a:gradFill>
                    <a:gsLst>
                      <a:gs pos="0">
                        <a:srgbClr val="1C6299"/>
                      </a:gs>
                      <a:gs pos="100000">
                        <a:schemeClr val="bg1"/>
                      </a:gs>
                      <a:gs pos="100000">
                        <a:schemeClr val="bg1"/>
                      </a:gs>
                    </a:gsLst>
                    <a:lin ang="5400000" scaled="1"/>
                  </a:gradFill>
                </a:rPr>
                <a:t>05</a:t>
              </a:r>
              <a:endParaRPr lang="zh-CN" altLang="en-US" dirty="0">
                <a:gradFill>
                  <a:gsLst>
                    <a:gs pos="0">
                      <a:srgbClr val="1C6299"/>
                    </a:gs>
                    <a:gs pos="100000">
                      <a:schemeClr val="bg1"/>
                    </a:gs>
                    <a:gs pos="100000">
                      <a:schemeClr val="bg1"/>
                    </a:gs>
                  </a:gsLst>
                  <a:lin ang="5400000" scaled="1"/>
                </a:gradFill>
              </a:endParaRPr>
            </a:p>
          </p:txBody>
        </p:sp>
        <p:sp>
          <p:nvSpPr>
            <p:cNvPr id="34" name="文本框 30"/>
            <p:cNvSpPr txBox="1"/>
            <p:nvPr/>
          </p:nvSpPr>
          <p:spPr>
            <a:xfrm>
              <a:off x="9104119" y="2291980"/>
              <a:ext cx="4430250" cy="584775"/>
            </a:xfrm>
            <a:prstGeom prst="rect">
              <a:avLst/>
            </a:prstGeom>
            <a:noFill/>
          </p:spPr>
          <p:txBody>
            <a:bodyPr>
              <a:spAutoFit/>
            </a:bodyPr>
            <a:lstStyle/>
            <a:p>
              <a:pPr fontAlgn="auto">
                <a:spcBef>
                  <a:spcPts val="0"/>
                </a:spcBef>
                <a:spcAft>
                  <a:spcPts val="0"/>
                </a:spcAft>
                <a:buFontTx/>
                <a:buNone/>
                <a:defRPr/>
              </a:pPr>
              <a:r>
                <a:rPr lang="zh-CN" altLang="en-US" sz="3200" b="1" spc="300" smtClean="0">
                  <a:solidFill>
                    <a:srgbClr val="44546A">
                      <a:lumMod val="50000"/>
                    </a:srgbClr>
                  </a:solidFill>
                  <a:latin typeface="微软雅黑" pitchFamily="34" charset="-122"/>
                  <a:ea typeface="微软雅黑" pitchFamily="34" charset="-122"/>
                </a:rPr>
                <a:t>期刊</a:t>
              </a:r>
              <a:r>
                <a:rPr lang="zh-CN" altLang="en-US" sz="3200" b="1" spc="300" dirty="0" smtClean="0">
                  <a:solidFill>
                    <a:srgbClr val="44546A">
                      <a:lumMod val="50000"/>
                    </a:srgbClr>
                  </a:solidFill>
                  <a:latin typeface="微软雅黑" pitchFamily="34" charset="-122"/>
                  <a:ea typeface="微软雅黑" pitchFamily="34" charset="-122"/>
                </a:rPr>
                <a:t>介绍</a:t>
              </a:r>
              <a:endParaRPr lang="en-US" altLang="zh-CN" sz="3200" b="1" spc="300" dirty="0">
                <a:solidFill>
                  <a:srgbClr val="44546A">
                    <a:lumMod val="50000"/>
                  </a:srgbClr>
                </a:solidFill>
                <a:latin typeface="微软雅黑" pitchFamily="34" charset="-122"/>
                <a:ea typeface="微软雅黑" pitchFamily="34"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75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15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3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nodeType="withEffect">
                                  <p:stCondLst>
                                    <p:cond delay="45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45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TextBox 10"/>
          <p:cNvSpPr txBox="1"/>
          <p:nvPr/>
        </p:nvSpPr>
        <p:spPr>
          <a:xfrm>
            <a:off x="4137478" y="1465934"/>
            <a:ext cx="3904343" cy="707886"/>
          </a:xfrm>
          <a:prstGeom prst="rect">
            <a:avLst/>
          </a:prstGeom>
          <a:noFill/>
        </p:spPr>
        <p:txBody>
          <a:bodyPr wrap="square" rtlCol="0">
            <a:spAutoFit/>
          </a:bodyPr>
          <a:lstStyle/>
          <a:p>
            <a:pPr algn="ctr"/>
            <a:r>
              <a:rPr lang="en-US" altLang="zh-CN"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1.7  </a:t>
            </a:r>
            <a:r>
              <a:rPr lang="zh-CN" altLang="en-US"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图表绘制</a:t>
            </a:r>
            <a:endParaRPr lang="zh-CN" altLang="en-US" sz="4000" b="1" dirty="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endParaRPr>
          </a:p>
        </p:txBody>
      </p:sp>
      <p:sp>
        <p:nvSpPr>
          <p:cNvPr id="12" name="内容占位符 2"/>
          <p:cNvSpPr txBox="1">
            <a:spLocks/>
          </p:cNvSpPr>
          <p:nvPr/>
        </p:nvSpPr>
        <p:spPr>
          <a:xfrm>
            <a:off x="4594224" y="2611436"/>
            <a:ext cx="2990850" cy="1336449"/>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b="1" dirty="0" smtClean="0">
                <a:latin typeface="宋体" pitchFamily="2" charset="-122"/>
                <a:ea typeface="宋体" pitchFamily="2" charset="-122"/>
              </a:rPr>
              <a:t>绘制原则</a:t>
            </a:r>
            <a:endParaRPr lang="en-US" altLang="zh-CN" b="1" dirty="0" smtClean="0">
              <a:latin typeface="宋体" pitchFamily="2" charset="-122"/>
              <a:ea typeface="宋体" pitchFamily="2" charset="-122"/>
            </a:endParaRPr>
          </a:p>
          <a:p>
            <a:pPr>
              <a:lnSpc>
                <a:spcPct val="150000"/>
              </a:lnSpc>
            </a:pPr>
            <a:r>
              <a:rPr lang="zh-CN" altLang="en-US" b="1" dirty="0" smtClean="0">
                <a:latin typeface="宋体" pitchFamily="2" charset="-122"/>
                <a:ea typeface="宋体" pitchFamily="2" charset="-122"/>
              </a:rPr>
              <a:t>常见问题</a:t>
            </a:r>
            <a:endParaRPr lang="zh-CN" altLang="en-US" b="1" dirty="0">
              <a:latin typeface="宋体" pitchFamily="2" charset="-122"/>
              <a:ea typeface="宋体" pitchFamily="2" charset="-122"/>
            </a:endParaRPr>
          </a:p>
        </p:txBody>
      </p:sp>
    </p:spTree>
    <p:extLst>
      <p:ext uri="{BB962C8B-B14F-4D97-AF65-F5344CB8AC3E}">
        <p14:creationId xmlns="" xmlns:p14="http://schemas.microsoft.com/office/powerpoint/2010/main" val="1422005632"/>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0" name="内容占位符 2"/>
          <p:cNvSpPr txBox="1">
            <a:spLocks/>
          </p:cNvSpPr>
          <p:nvPr/>
        </p:nvSpPr>
        <p:spPr>
          <a:xfrm>
            <a:off x="1680850" y="1966685"/>
            <a:ext cx="8776611"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itchFamily="34" charset="0"/>
              <a:buNone/>
            </a:pPr>
            <a:r>
              <a:rPr lang="zh-CN" altLang="en-US" b="1" dirty="0" smtClean="0">
                <a:latin typeface="宋体" pitchFamily="2" charset="-122"/>
                <a:ea typeface="宋体" pitchFamily="2" charset="-122"/>
              </a:rPr>
              <a:t>论文</a:t>
            </a:r>
            <a:r>
              <a:rPr lang="zh-CN" altLang="zh-CN" b="1" dirty="0" smtClean="0">
                <a:latin typeface="宋体" pitchFamily="2" charset="-122"/>
                <a:ea typeface="宋体" pitchFamily="2" charset="-122"/>
              </a:rPr>
              <a:t>缺乏创新性是</a:t>
            </a:r>
            <a:r>
              <a:rPr lang="en-US" altLang="zh-CN" b="1" dirty="0" smtClean="0">
                <a:latin typeface="宋体" pitchFamily="2" charset="-122"/>
                <a:ea typeface="宋体" pitchFamily="2" charset="-122"/>
              </a:rPr>
              <a:t>SCI</a:t>
            </a:r>
            <a:r>
              <a:rPr lang="zh-CN" altLang="zh-CN" b="1" dirty="0" smtClean="0">
                <a:latin typeface="宋体" pitchFamily="2" charset="-122"/>
                <a:ea typeface="宋体" pitchFamily="2" charset="-122"/>
              </a:rPr>
              <a:t>期刊拒稿的第一原因，但也有很大一部分是因为</a:t>
            </a:r>
            <a:r>
              <a:rPr lang="zh-CN" altLang="en-US" b="1" dirty="0" smtClean="0">
                <a:latin typeface="宋体" pitchFamily="2" charset="-122"/>
                <a:ea typeface="宋体" pitchFamily="2" charset="-122"/>
              </a:rPr>
              <a:t>论文</a:t>
            </a:r>
            <a:r>
              <a:rPr lang="zh-CN" altLang="zh-CN" b="1" dirty="0" smtClean="0">
                <a:latin typeface="宋体" pitchFamily="2" charset="-122"/>
                <a:ea typeface="宋体" pitchFamily="2" charset="-122"/>
              </a:rPr>
              <a:t>本身的写作质量不高，而图表绘制问题就是</a:t>
            </a:r>
            <a:r>
              <a:rPr lang="zh-CN" altLang="en-US" b="1" dirty="0" smtClean="0">
                <a:latin typeface="宋体" pitchFamily="2" charset="-122"/>
                <a:ea typeface="宋体" pitchFamily="2" charset="-122"/>
              </a:rPr>
              <a:t>论文</a:t>
            </a:r>
            <a:r>
              <a:rPr lang="zh-CN" altLang="zh-CN" b="1" dirty="0" smtClean="0">
                <a:latin typeface="宋体" pitchFamily="2" charset="-122"/>
                <a:ea typeface="宋体" pitchFamily="2" charset="-122"/>
              </a:rPr>
              <a:t>质量问题的主因。</a:t>
            </a:r>
            <a:endParaRPr lang="en-US" altLang="zh-CN" b="1" dirty="0" smtClean="0">
              <a:latin typeface="宋体" pitchFamily="2" charset="-122"/>
              <a:ea typeface="宋体" pitchFamily="2" charset="-122"/>
            </a:endParaRPr>
          </a:p>
          <a:p>
            <a:pPr marL="0" indent="0">
              <a:lnSpc>
                <a:spcPct val="150000"/>
              </a:lnSpc>
              <a:buFont typeface="Arial" pitchFamily="34" charset="0"/>
              <a:buNone/>
            </a:pPr>
            <a:r>
              <a:rPr lang="zh-CN" altLang="zh-CN" b="1" dirty="0" smtClean="0">
                <a:latin typeface="宋体" pitchFamily="2" charset="-122"/>
                <a:ea typeface="宋体" pitchFamily="2" charset="-122"/>
              </a:rPr>
              <a:t>图表绘制的原则</a:t>
            </a:r>
            <a:r>
              <a:rPr lang="zh-CN" altLang="en-US" b="1" dirty="0" smtClean="0">
                <a:latin typeface="宋体" pitchFamily="2" charset="-122"/>
                <a:ea typeface="宋体" pitchFamily="2" charset="-122"/>
              </a:rPr>
              <a:t>是</a:t>
            </a:r>
            <a:r>
              <a:rPr lang="zh-CN" altLang="zh-CN" b="1" dirty="0" smtClean="0">
                <a:latin typeface="宋体" pitchFamily="2" charset="-122"/>
                <a:ea typeface="宋体" pitchFamily="2" charset="-122"/>
              </a:rPr>
              <a:t>：</a:t>
            </a:r>
            <a:r>
              <a:rPr lang="zh-CN" altLang="zh-CN" b="1" dirty="0" smtClean="0">
                <a:solidFill>
                  <a:schemeClr val="accent2"/>
                </a:solidFill>
                <a:latin typeface="宋体" pitchFamily="2" charset="-122"/>
                <a:ea typeface="宋体" pitchFamily="2" charset="-122"/>
              </a:rPr>
              <a:t>凡是能够用文字表达清楚的就不用作图表；凡</a:t>
            </a:r>
            <a:r>
              <a:rPr lang="zh-CN" altLang="en-US" b="1" dirty="0" smtClean="0">
                <a:solidFill>
                  <a:schemeClr val="accent2"/>
                </a:solidFill>
                <a:latin typeface="宋体" pitchFamily="2" charset="-122"/>
                <a:ea typeface="宋体" pitchFamily="2" charset="-122"/>
              </a:rPr>
              <a:t>是</a:t>
            </a:r>
            <a:r>
              <a:rPr lang="zh-CN" altLang="zh-CN" b="1" dirty="0" smtClean="0">
                <a:solidFill>
                  <a:schemeClr val="accent2"/>
                </a:solidFill>
                <a:latin typeface="宋体" pitchFamily="2" charset="-122"/>
                <a:ea typeface="宋体" pitchFamily="2" charset="-122"/>
              </a:rPr>
              <a:t>用表能够一目了然表示的就不用作图。</a:t>
            </a:r>
            <a:r>
              <a:rPr lang="zh-CN" altLang="en-US" b="1" dirty="0" smtClean="0">
                <a:solidFill>
                  <a:schemeClr val="accent2"/>
                </a:solidFill>
                <a:latin typeface="宋体" pitchFamily="2" charset="-122"/>
                <a:ea typeface="宋体" pitchFamily="2" charset="-122"/>
              </a:rPr>
              <a:t>强调精确表达，采用表格；强调变化趋势，采用图示，</a:t>
            </a:r>
            <a:r>
              <a:rPr lang="zh-CN" altLang="zh-CN" b="1" dirty="0" smtClean="0">
                <a:solidFill>
                  <a:schemeClr val="accent2"/>
                </a:solidFill>
                <a:latin typeface="宋体" pitchFamily="2" charset="-122"/>
                <a:ea typeface="宋体" pitchFamily="2" charset="-122"/>
              </a:rPr>
              <a:t>可酌情考虑二者选其一。</a:t>
            </a:r>
          </a:p>
          <a:p>
            <a:endParaRPr lang="zh-CN" altLang="en-US" b="1" dirty="0">
              <a:latin typeface="宋体" pitchFamily="2" charset="-122"/>
              <a:ea typeface="宋体" pitchFamily="2" charset="-122"/>
            </a:endParaRPr>
          </a:p>
        </p:txBody>
      </p:sp>
      <p:grpSp>
        <p:nvGrpSpPr>
          <p:cNvPr id="11" name="组合 10"/>
          <p:cNvGrpSpPr/>
          <p:nvPr/>
        </p:nvGrpSpPr>
        <p:grpSpPr>
          <a:xfrm>
            <a:off x="2679358" y="969316"/>
            <a:ext cx="6820584" cy="1229002"/>
            <a:chOff x="-1029381" y="1476094"/>
            <a:chExt cx="8229600" cy="1229002"/>
          </a:xfrm>
        </p:grpSpPr>
        <p:sp>
          <p:nvSpPr>
            <p:cNvPr id="12" name="圆角矩形 11"/>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3"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绘制</a:t>
              </a:r>
              <a:r>
                <a:rPr lang="zh-CN" altLang="en-US" sz="3200" b="1" dirty="0">
                  <a:solidFill>
                    <a:schemeClr val="bg1"/>
                  </a:solidFill>
                  <a:latin typeface="Calibri" pitchFamily="34" charset="0"/>
                  <a:ea typeface="宋体" pitchFamily="2" charset="-122"/>
                </a:rPr>
                <a:t>原则</a:t>
              </a:r>
            </a:p>
          </p:txBody>
        </p:sp>
      </p:grpSp>
    </p:spTree>
    <p:extLst>
      <p:ext uri="{BB962C8B-B14F-4D97-AF65-F5344CB8AC3E}">
        <p14:creationId xmlns="" xmlns:p14="http://schemas.microsoft.com/office/powerpoint/2010/main" val="2323082112"/>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9" name="内容占位符 2"/>
          <p:cNvSpPr txBox="1">
            <a:spLocks/>
          </p:cNvSpPr>
          <p:nvPr/>
        </p:nvSpPr>
        <p:spPr>
          <a:xfrm>
            <a:off x="2276246" y="2180766"/>
            <a:ext cx="8229600"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zh-CN" b="1" dirty="0" smtClean="0">
                <a:solidFill>
                  <a:schemeClr val="accent2"/>
                </a:solidFill>
              </a:rPr>
              <a:t>数据重复使用。</a:t>
            </a:r>
            <a:r>
              <a:rPr lang="zh-CN" altLang="zh-CN" b="1" dirty="0" smtClean="0"/>
              <a:t>在</a:t>
            </a:r>
            <a:r>
              <a:rPr lang="en-US" altLang="zh-CN" b="1" dirty="0" smtClean="0"/>
              <a:t>SCI</a:t>
            </a:r>
            <a:r>
              <a:rPr lang="zh-CN" altLang="zh-CN" b="1" dirty="0" smtClean="0"/>
              <a:t>写作中，重复使用数据是大忌。有的作者使用同一组数据既作图又</a:t>
            </a:r>
            <a:r>
              <a:rPr lang="zh-CN" altLang="en-US" b="1" dirty="0" smtClean="0"/>
              <a:t>作</a:t>
            </a:r>
            <a:r>
              <a:rPr lang="zh-CN" altLang="zh-CN" b="1" dirty="0" smtClean="0"/>
              <a:t>表，这会给审稿人传达两个信号，一是实验数据不够，二是作者缺乏论文写作常识，这两点无一不在告诉审稿人作者的学术科研能力很差，这篇文章质量很低。</a:t>
            </a:r>
            <a:endParaRPr lang="zh-CN" altLang="en-US" b="1" dirty="0"/>
          </a:p>
        </p:txBody>
      </p:sp>
      <p:grpSp>
        <p:nvGrpSpPr>
          <p:cNvPr id="10" name="组合 9"/>
          <p:cNvGrpSpPr/>
          <p:nvPr/>
        </p:nvGrpSpPr>
        <p:grpSpPr>
          <a:xfrm>
            <a:off x="2679358" y="1187026"/>
            <a:ext cx="6820584" cy="1229002"/>
            <a:chOff x="-1029381" y="1476094"/>
            <a:chExt cx="8229600" cy="1229002"/>
          </a:xfrm>
        </p:grpSpPr>
        <p:sp>
          <p:nvSpPr>
            <p:cNvPr id="11" name="圆角矩形 10"/>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2"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常见问题（一）</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1497689809"/>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pattFill prst="wdUpDiag">
          <a:fgClr>
            <a:srgbClr val="F2F2F2"/>
          </a:fgClr>
          <a:bgClr>
            <a:schemeClr val="bg1"/>
          </a:bgClr>
        </a:pattFill>
        <a:effectLst/>
      </p:bgPr>
    </p:bg>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0" name="内容占位符 2"/>
          <p:cNvSpPr txBox="1">
            <a:spLocks/>
          </p:cNvSpPr>
          <p:nvPr/>
        </p:nvSpPr>
        <p:spPr>
          <a:xfrm>
            <a:off x="2422441" y="2163006"/>
            <a:ext cx="7293429"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zh-CN" b="1" dirty="0" smtClean="0">
                <a:solidFill>
                  <a:schemeClr val="accent2"/>
                </a:solidFill>
              </a:rPr>
              <a:t>图表内缩写或者单位不规范。</a:t>
            </a:r>
            <a:r>
              <a:rPr lang="zh-CN" altLang="zh-CN" b="1" dirty="0" smtClean="0"/>
              <a:t>图表</a:t>
            </a:r>
            <a:r>
              <a:rPr lang="zh-CN" altLang="en-US" b="1" dirty="0" smtClean="0"/>
              <a:t>内</a:t>
            </a:r>
            <a:r>
              <a:rPr lang="zh-CN" altLang="zh-CN" b="1" dirty="0" smtClean="0"/>
              <a:t>缩写或者单位是论文写作容易忽视的点，很多作者根据个人喜好随意而定</a:t>
            </a:r>
            <a:r>
              <a:rPr lang="zh-CN" altLang="en-US" b="1" dirty="0" smtClean="0"/>
              <a:t>：</a:t>
            </a:r>
            <a:r>
              <a:rPr lang="zh-CN" altLang="zh-CN" b="1" dirty="0" smtClean="0"/>
              <a:t>未使用固定缩略语</a:t>
            </a:r>
            <a:r>
              <a:rPr lang="zh-CN" altLang="en-US" b="1" dirty="0" smtClean="0"/>
              <a:t>；</a:t>
            </a:r>
            <a:r>
              <a:rPr lang="zh-CN" altLang="zh-CN" b="1" dirty="0" smtClean="0"/>
              <a:t>数据单位不遵循国际标准命名原则</a:t>
            </a:r>
            <a:r>
              <a:rPr lang="zh-CN" altLang="en-US" b="1" dirty="0" smtClean="0"/>
              <a:t>；</a:t>
            </a:r>
            <a:r>
              <a:rPr lang="zh-CN" altLang="zh-CN" b="1" dirty="0" smtClean="0"/>
              <a:t>大小写随意</a:t>
            </a:r>
            <a:r>
              <a:rPr lang="zh-CN" altLang="en-US" b="1" dirty="0" smtClean="0"/>
              <a:t>。</a:t>
            </a:r>
            <a:endParaRPr lang="zh-CN" altLang="en-US" b="1" dirty="0"/>
          </a:p>
        </p:txBody>
      </p:sp>
      <p:grpSp>
        <p:nvGrpSpPr>
          <p:cNvPr id="11" name="组合 10"/>
          <p:cNvGrpSpPr/>
          <p:nvPr/>
        </p:nvGrpSpPr>
        <p:grpSpPr>
          <a:xfrm>
            <a:off x="2679358" y="1187026"/>
            <a:ext cx="6820584" cy="1229002"/>
            <a:chOff x="-1029381" y="1476094"/>
            <a:chExt cx="8229600" cy="1229002"/>
          </a:xfrm>
        </p:grpSpPr>
        <p:sp>
          <p:nvSpPr>
            <p:cNvPr id="12" name="圆角矩形 11"/>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3"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常见问题（二）</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2563490729"/>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9" name="内容占位符 2"/>
          <p:cNvSpPr txBox="1">
            <a:spLocks/>
          </p:cNvSpPr>
          <p:nvPr/>
        </p:nvSpPr>
        <p:spPr>
          <a:xfrm>
            <a:off x="1702707" y="2151740"/>
            <a:ext cx="8773886"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zh-CN" b="1" dirty="0" smtClean="0">
                <a:solidFill>
                  <a:schemeClr val="accent2"/>
                </a:solidFill>
              </a:rPr>
              <a:t>表格中数值表示不统一</a:t>
            </a:r>
            <a:r>
              <a:rPr lang="zh-CN" altLang="en-US" b="1" dirty="0" smtClean="0">
                <a:solidFill>
                  <a:schemeClr val="accent2"/>
                </a:solidFill>
              </a:rPr>
              <a:t>。</a:t>
            </a:r>
            <a:r>
              <a:rPr lang="zh-CN" altLang="zh-CN" b="1" dirty="0" smtClean="0"/>
              <a:t>很多作者计算结果不精确，小数点位数保留不统一。数值的精确性是科学实验结果是否严密的具体体现。所有的数据都是经过原始数据计算得出</a:t>
            </a:r>
            <a:r>
              <a:rPr lang="zh-CN" altLang="en-US" b="1" dirty="0" smtClean="0"/>
              <a:t>的</a:t>
            </a:r>
            <a:r>
              <a:rPr lang="zh-CN" altLang="zh-CN" b="1" dirty="0" smtClean="0"/>
              <a:t>，因此往往不是整数，那就要求作者统一小数点位数，大多数精确至小数点后两位即可。另外，表格中同一指标数字的有效位数应一致，不足者以“</a:t>
            </a:r>
            <a:r>
              <a:rPr lang="en-US" altLang="zh-CN" b="1" dirty="0" smtClean="0"/>
              <a:t>0</a:t>
            </a:r>
            <a:r>
              <a:rPr lang="zh-CN" altLang="zh-CN" b="1" dirty="0" smtClean="0"/>
              <a:t>”补足。</a:t>
            </a:r>
          </a:p>
          <a:p>
            <a:pPr marL="0" indent="0">
              <a:lnSpc>
                <a:spcPct val="150000"/>
              </a:lnSpc>
              <a:buNone/>
            </a:pPr>
            <a:endParaRPr lang="zh-CN" altLang="en-US" b="1" dirty="0"/>
          </a:p>
        </p:txBody>
      </p:sp>
      <p:grpSp>
        <p:nvGrpSpPr>
          <p:cNvPr id="10" name="组合 9"/>
          <p:cNvGrpSpPr/>
          <p:nvPr/>
        </p:nvGrpSpPr>
        <p:grpSpPr>
          <a:xfrm>
            <a:off x="2679358" y="1187026"/>
            <a:ext cx="6820584" cy="1229002"/>
            <a:chOff x="-1029381" y="1476094"/>
            <a:chExt cx="8229600" cy="1229002"/>
          </a:xfrm>
        </p:grpSpPr>
        <p:sp>
          <p:nvSpPr>
            <p:cNvPr id="11" name="圆角矩形 10"/>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2"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常见问题（三）</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583070963"/>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9" name="内容占位符 2"/>
          <p:cNvSpPr txBox="1">
            <a:spLocks/>
          </p:cNvSpPr>
          <p:nvPr/>
        </p:nvSpPr>
        <p:spPr>
          <a:xfrm>
            <a:off x="2613932" y="2416027"/>
            <a:ext cx="6951436" cy="3314921"/>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zh-CN" b="1" dirty="0" smtClean="0">
                <a:solidFill>
                  <a:schemeClr val="accent2"/>
                </a:solidFill>
              </a:rPr>
              <a:t>缺图示或无表题等问题。</a:t>
            </a:r>
            <a:r>
              <a:rPr lang="zh-CN" altLang="zh-CN" b="1" dirty="0" smtClean="0"/>
              <a:t>图示和表题是图表不可或缺的重要组成部分，它</a:t>
            </a:r>
            <a:r>
              <a:rPr lang="zh-CN" altLang="en-US" b="1" dirty="0" smtClean="0"/>
              <a:t>们</a:t>
            </a:r>
            <a:r>
              <a:rPr lang="zh-CN" altLang="zh-CN" b="1" dirty="0" smtClean="0"/>
              <a:t>是对图表内容的概括，读者第一眼先看的往往是图示和表题，它们起到了一个引导阅读的作用。</a:t>
            </a:r>
            <a:endParaRPr lang="zh-CN" altLang="en-US" b="1" dirty="0"/>
          </a:p>
        </p:txBody>
      </p:sp>
      <p:grpSp>
        <p:nvGrpSpPr>
          <p:cNvPr id="10" name="组合 9"/>
          <p:cNvGrpSpPr/>
          <p:nvPr/>
        </p:nvGrpSpPr>
        <p:grpSpPr>
          <a:xfrm>
            <a:off x="2679358" y="1187026"/>
            <a:ext cx="6820584" cy="1229002"/>
            <a:chOff x="-1029381" y="1476094"/>
            <a:chExt cx="8229600" cy="1229002"/>
          </a:xfrm>
        </p:grpSpPr>
        <p:sp>
          <p:nvSpPr>
            <p:cNvPr id="11" name="圆角矩形 10"/>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2"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常见问题（四）</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786873877"/>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9" name="内容占位符 2"/>
          <p:cNvSpPr txBox="1">
            <a:spLocks/>
          </p:cNvSpPr>
          <p:nvPr/>
        </p:nvSpPr>
        <p:spPr>
          <a:xfrm>
            <a:off x="1949450" y="2196645"/>
            <a:ext cx="8280400"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zh-CN" b="1" dirty="0" smtClean="0">
                <a:solidFill>
                  <a:schemeClr val="accent2"/>
                </a:solidFill>
              </a:rPr>
              <a:t>图表设计不当。</a:t>
            </a:r>
            <a:r>
              <a:rPr lang="zh-CN" altLang="zh-CN" b="1" dirty="0" smtClean="0"/>
              <a:t>图表的横排纵列之间是具有严密的逻辑关联的，其设计初衷是便于读者对照和比较数据结果，从而直观地得到作者传达的观点和结论。不合理的图表设计会造成读者对</a:t>
            </a:r>
            <a:r>
              <a:rPr lang="zh-CN" altLang="en-US" b="1" dirty="0" smtClean="0"/>
              <a:t>论文</a:t>
            </a:r>
            <a:r>
              <a:rPr lang="zh-CN" altLang="zh-CN" b="1" dirty="0" smtClean="0"/>
              <a:t>内容的误解，引起审稿人对</a:t>
            </a:r>
            <a:r>
              <a:rPr lang="zh-CN" altLang="en-US" b="1" dirty="0" smtClean="0"/>
              <a:t>论文</a:t>
            </a:r>
            <a:r>
              <a:rPr lang="zh-CN" altLang="zh-CN" b="1" dirty="0" smtClean="0"/>
              <a:t>质量的怀疑，乃至否定实验设计的存在意义。另外，</a:t>
            </a:r>
            <a:r>
              <a:rPr lang="zh-CN" altLang="zh-CN" b="1" dirty="0" smtClean="0">
                <a:solidFill>
                  <a:schemeClr val="accent2"/>
                </a:solidFill>
              </a:rPr>
              <a:t>表格请使用三线表</a:t>
            </a:r>
            <a:r>
              <a:rPr lang="zh-CN" altLang="zh-CN" b="1" dirty="0" smtClean="0"/>
              <a:t>。</a:t>
            </a:r>
          </a:p>
          <a:p>
            <a:pPr>
              <a:lnSpc>
                <a:spcPct val="150000"/>
              </a:lnSpc>
            </a:pPr>
            <a:endParaRPr lang="zh-CN" altLang="en-US" b="1" dirty="0"/>
          </a:p>
        </p:txBody>
      </p:sp>
      <p:grpSp>
        <p:nvGrpSpPr>
          <p:cNvPr id="10" name="组合 9"/>
          <p:cNvGrpSpPr/>
          <p:nvPr/>
        </p:nvGrpSpPr>
        <p:grpSpPr>
          <a:xfrm>
            <a:off x="2679358" y="1187026"/>
            <a:ext cx="6820584" cy="1229002"/>
            <a:chOff x="-1029381" y="1476094"/>
            <a:chExt cx="8229600" cy="1229002"/>
          </a:xfrm>
        </p:grpSpPr>
        <p:sp>
          <p:nvSpPr>
            <p:cNvPr id="11" name="圆角矩形 10"/>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2"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常见问题（五）</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3394411395"/>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9" name="内容占位符 2"/>
          <p:cNvSpPr txBox="1">
            <a:spLocks/>
          </p:cNvSpPr>
          <p:nvPr/>
        </p:nvSpPr>
        <p:spPr>
          <a:xfrm>
            <a:off x="1974850" y="2180771"/>
            <a:ext cx="8229600"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b="1" dirty="0" smtClean="0">
                <a:solidFill>
                  <a:schemeClr val="accent2"/>
                </a:solidFill>
              </a:rPr>
              <a:t>缺少</a:t>
            </a:r>
            <a:r>
              <a:rPr lang="zh-CN" altLang="zh-CN" b="1" dirty="0" smtClean="0">
                <a:solidFill>
                  <a:schemeClr val="accent2"/>
                </a:solidFill>
              </a:rPr>
              <a:t>统计学分析。</a:t>
            </a:r>
            <a:r>
              <a:rPr lang="zh-CN" altLang="zh-CN" b="1" dirty="0" smtClean="0"/>
              <a:t>图表是对实验原始数据的总结与延伸，所有的数据理论上都应该是经过统计学处理的。如果没有统计学分析意味着你可能只做了一次实验，实验结果可能是偶然的，审稿人会进一步怀疑论文数据的真实性。因此，如果没有统计学分析请单独注明原因。</a:t>
            </a:r>
            <a:endParaRPr lang="zh-CN" altLang="zh-CN" b="1" dirty="0"/>
          </a:p>
        </p:txBody>
      </p:sp>
      <p:grpSp>
        <p:nvGrpSpPr>
          <p:cNvPr id="10" name="组合 9"/>
          <p:cNvGrpSpPr/>
          <p:nvPr/>
        </p:nvGrpSpPr>
        <p:grpSpPr>
          <a:xfrm>
            <a:off x="2679358" y="1187026"/>
            <a:ext cx="6820584" cy="1229002"/>
            <a:chOff x="-1029381" y="1476094"/>
            <a:chExt cx="8229600" cy="1229002"/>
          </a:xfrm>
        </p:grpSpPr>
        <p:sp>
          <p:nvSpPr>
            <p:cNvPr id="11" name="圆角矩形 10"/>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2"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常见问题（六）</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2039558142"/>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9" name="内容占位符 2"/>
          <p:cNvSpPr txBox="1">
            <a:spLocks/>
          </p:cNvSpPr>
          <p:nvPr/>
        </p:nvSpPr>
        <p:spPr>
          <a:xfrm>
            <a:off x="1524000" y="2128837"/>
            <a:ext cx="9332686" cy="4867049"/>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zh-CN" b="1" dirty="0" smtClean="0">
                <a:solidFill>
                  <a:schemeClr val="accent2"/>
                </a:solidFill>
              </a:rPr>
              <a:t>图片</a:t>
            </a:r>
            <a:r>
              <a:rPr lang="zh-CN" altLang="en-US" b="1" dirty="0" smtClean="0">
                <a:solidFill>
                  <a:schemeClr val="accent2"/>
                </a:solidFill>
              </a:rPr>
              <a:t>存在</a:t>
            </a:r>
            <a:r>
              <a:rPr lang="zh-CN" altLang="zh-CN" b="1" dirty="0" smtClean="0">
                <a:solidFill>
                  <a:schemeClr val="accent2"/>
                </a:solidFill>
              </a:rPr>
              <a:t>问题。</a:t>
            </a:r>
            <a:r>
              <a:rPr lang="zh-CN" altLang="zh-CN" b="1" dirty="0" smtClean="0"/>
              <a:t>一是清晰度问题，请注意论文中图片的最低像素为</a:t>
            </a:r>
            <a:r>
              <a:rPr lang="en-US" altLang="zh-CN" b="1" dirty="0" smtClean="0">
                <a:solidFill>
                  <a:schemeClr val="accent2"/>
                </a:solidFill>
              </a:rPr>
              <a:t>300dpi</a:t>
            </a:r>
            <a:r>
              <a:rPr lang="zh-CN" altLang="zh-CN" b="1" dirty="0" smtClean="0"/>
              <a:t>，各期刊对图片格式的要求也各不相同。作者需保存原始图片，以方便格式转换。否则审稿人会在审稿意见中提出图片像素过低或图片不符合期刊要求；二是</a:t>
            </a:r>
            <a:r>
              <a:rPr lang="en-US" altLang="zh-CN" b="1" dirty="0" smtClean="0"/>
              <a:t>P</a:t>
            </a:r>
            <a:r>
              <a:rPr lang="zh-CN" altLang="zh-CN" b="1" dirty="0" smtClean="0"/>
              <a:t>图的问题，当然本文指非造假拼接图片，部分作者出于使图片更加美观或删除假阳性结果的目的而对图片进行修饰，这在高水平期刊是不允许的</a:t>
            </a:r>
            <a:r>
              <a:rPr lang="zh-CN" altLang="en-US" b="1" dirty="0" smtClean="0"/>
              <a:t>。</a:t>
            </a:r>
            <a:endParaRPr lang="zh-CN" altLang="en-US" b="1" dirty="0"/>
          </a:p>
        </p:txBody>
      </p:sp>
      <p:grpSp>
        <p:nvGrpSpPr>
          <p:cNvPr id="10" name="组合 9"/>
          <p:cNvGrpSpPr/>
          <p:nvPr/>
        </p:nvGrpSpPr>
        <p:grpSpPr>
          <a:xfrm>
            <a:off x="2679358" y="1187026"/>
            <a:ext cx="6820584" cy="1229002"/>
            <a:chOff x="-1029381" y="1476094"/>
            <a:chExt cx="8229600" cy="1229002"/>
          </a:xfrm>
        </p:grpSpPr>
        <p:sp>
          <p:nvSpPr>
            <p:cNvPr id="11" name="圆角矩形 10"/>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2"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常见问题（七）</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4240134292"/>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9" name="内容占位符 2"/>
          <p:cNvSpPr txBox="1">
            <a:spLocks/>
          </p:cNvSpPr>
          <p:nvPr/>
        </p:nvSpPr>
        <p:spPr>
          <a:xfrm>
            <a:off x="1974850" y="2227342"/>
            <a:ext cx="8229600"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US" altLang="zh-CN" b="1" dirty="0" smtClean="0">
                <a:latin typeface="Calibri" pitchFamily="34" charset="0"/>
                <a:ea typeface="宋体" pitchFamily="2" charset="-122"/>
              </a:rPr>
              <a:t>  </a:t>
            </a:r>
            <a:r>
              <a:rPr lang="zh-CN" altLang="zh-CN" b="1" dirty="0" smtClean="0">
                <a:solidFill>
                  <a:schemeClr val="accent2"/>
                </a:solidFill>
                <a:latin typeface="Calibri" pitchFamily="34" charset="0"/>
                <a:ea typeface="宋体" pitchFamily="2" charset="-122"/>
              </a:rPr>
              <a:t>表格绘制问题。</a:t>
            </a:r>
            <a:r>
              <a:rPr lang="zh-CN" altLang="zh-CN" b="1" dirty="0" smtClean="0">
                <a:latin typeface="Calibri" pitchFamily="34" charset="0"/>
                <a:ea typeface="宋体" pitchFamily="2" charset="-122"/>
              </a:rPr>
              <a:t>很多文章中的表格是通过</a:t>
            </a:r>
            <a:r>
              <a:rPr lang="en-US" altLang="zh-CN" b="1" dirty="0" smtClean="0">
                <a:latin typeface="Calibri" pitchFamily="34" charset="0"/>
                <a:ea typeface="宋体" pitchFamily="2" charset="-122"/>
              </a:rPr>
              <a:t>Word</a:t>
            </a:r>
            <a:r>
              <a:rPr lang="zh-CN" altLang="zh-CN" b="1" dirty="0" smtClean="0">
                <a:latin typeface="Calibri" pitchFamily="34" charset="0"/>
                <a:ea typeface="宋体" pitchFamily="2" charset="-122"/>
              </a:rPr>
              <a:t>中的手动划线来做表框，用空格功能来实现对齐。一旦修改表格中的内容，表格的对齐方式和框架就会改变。因此，建议大家使用</a:t>
            </a:r>
            <a:r>
              <a:rPr lang="en-US" altLang="zh-CN" b="1" dirty="0" smtClean="0">
                <a:latin typeface="Calibri" pitchFamily="34" charset="0"/>
                <a:ea typeface="宋体" pitchFamily="2" charset="-122"/>
              </a:rPr>
              <a:t>Word</a:t>
            </a:r>
            <a:r>
              <a:rPr lang="zh-CN" altLang="zh-CN" b="1" dirty="0" smtClean="0">
                <a:latin typeface="Calibri" pitchFamily="34" charset="0"/>
                <a:ea typeface="宋体" pitchFamily="2" charset="-122"/>
              </a:rPr>
              <a:t>中表格插入的功能来制作表格。</a:t>
            </a:r>
            <a:endParaRPr lang="en-US" altLang="zh-CN" b="1" dirty="0" smtClean="0">
              <a:latin typeface="Calibri" pitchFamily="34" charset="0"/>
              <a:ea typeface="宋体" pitchFamily="2" charset="-122"/>
            </a:endParaRPr>
          </a:p>
          <a:p>
            <a:pPr>
              <a:lnSpc>
                <a:spcPct val="150000"/>
              </a:lnSpc>
              <a:buNone/>
            </a:pPr>
            <a:r>
              <a:rPr lang="en-US" altLang="zh-CN" b="1" dirty="0" smtClean="0">
                <a:latin typeface="Calibri" pitchFamily="34" charset="0"/>
                <a:ea typeface="宋体" pitchFamily="2" charset="-122"/>
              </a:rPr>
              <a:t>  </a:t>
            </a:r>
            <a:r>
              <a:rPr lang="zh-CN" altLang="zh-CN" b="1" dirty="0" smtClean="0">
                <a:latin typeface="Calibri" pitchFamily="34" charset="0"/>
                <a:ea typeface="宋体" pitchFamily="2" charset="-122"/>
              </a:rPr>
              <a:t>其他问题。如各类显微镜图片注意添加标尺等。</a:t>
            </a:r>
          </a:p>
          <a:p>
            <a:pPr>
              <a:lnSpc>
                <a:spcPct val="150000"/>
              </a:lnSpc>
            </a:pPr>
            <a:endParaRPr lang="zh-CN" altLang="en-US" dirty="0">
              <a:latin typeface="Calibri" pitchFamily="34" charset="0"/>
              <a:ea typeface="宋体" pitchFamily="2" charset="-122"/>
            </a:endParaRPr>
          </a:p>
        </p:txBody>
      </p:sp>
      <p:grpSp>
        <p:nvGrpSpPr>
          <p:cNvPr id="10" name="组合 9"/>
          <p:cNvGrpSpPr/>
          <p:nvPr/>
        </p:nvGrpSpPr>
        <p:grpSpPr>
          <a:xfrm>
            <a:off x="2679358" y="1187026"/>
            <a:ext cx="6820584" cy="1229002"/>
            <a:chOff x="-1029381" y="1476094"/>
            <a:chExt cx="8229600" cy="1229002"/>
          </a:xfrm>
        </p:grpSpPr>
        <p:sp>
          <p:nvSpPr>
            <p:cNvPr id="11" name="圆角矩形 10"/>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2"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常见问题（八）</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15039369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pattFill prst="wdUpDiag">
            <a:fgClr>
              <a:schemeClr val="bg1">
                <a:lumMod val="95000"/>
              </a:schemeClr>
            </a:fgClr>
            <a:bgClr>
              <a:schemeClr val="bg1"/>
            </a:bgClr>
          </a:patt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dirty="0">
              <a:solidFill>
                <a:prstClr val="white"/>
              </a:solidFill>
            </a:endParaRPr>
          </a:p>
        </p:txBody>
      </p:sp>
      <p:sp>
        <p:nvSpPr>
          <p:cNvPr id="7" name="文本框 6"/>
          <p:cNvSpPr txBox="1"/>
          <p:nvPr/>
        </p:nvSpPr>
        <p:spPr>
          <a:xfrm>
            <a:off x="593725" y="6583363"/>
            <a:ext cx="1941513" cy="246062"/>
          </a:xfrm>
          <a:prstGeom prst="rect">
            <a:avLst/>
          </a:prstGeom>
          <a:noFill/>
        </p:spPr>
        <p:txBody>
          <a:bodyPr wrap="none">
            <a:spAutoFit/>
          </a:bodyPr>
          <a:lstStyle/>
          <a:p>
            <a:pPr fontAlgn="auto">
              <a:spcBef>
                <a:spcPts val="0"/>
              </a:spcBef>
              <a:spcAft>
                <a:spcPts val="0"/>
              </a:spcAft>
              <a:buFontTx/>
              <a:buNone/>
              <a:defRPr/>
            </a:pPr>
            <a:r>
              <a:rPr lang="zh-CN" altLang="en-US" sz="1000" spc="600" dirty="0">
                <a:solidFill>
                  <a:prstClr val="white"/>
                </a:solidFill>
                <a:latin typeface="微软雅黑" panose="020B0503020204020204" pitchFamily="34" charset="-122"/>
                <a:ea typeface="微软雅黑" panose="020B0503020204020204" pitchFamily="34" charset="-122"/>
              </a:rPr>
              <a:t>自强不息 厚德载物</a:t>
            </a:r>
          </a:p>
        </p:txBody>
      </p:sp>
      <p:sp>
        <p:nvSpPr>
          <p:cNvPr id="8" name="文本框 7"/>
          <p:cNvSpPr txBox="1"/>
          <p:nvPr/>
        </p:nvSpPr>
        <p:spPr>
          <a:xfrm>
            <a:off x="8655050" y="6583363"/>
            <a:ext cx="2967038" cy="246062"/>
          </a:xfrm>
          <a:prstGeom prst="rect">
            <a:avLst/>
          </a:prstGeom>
          <a:noFill/>
        </p:spPr>
        <p:txBody>
          <a:bodyPr wrap="none">
            <a:spAutoFit/>
          </a:bodyPr>
          <a:lstStyle/>
          <a:p>
            <a:pPr algn="r" fontAlgn="auto">
              <a:spcBef>
                <a:spcPts val="0"/>
              </a:spcBef>
              <a:spcAft>
                <a:spcPts val="0"/>
              </a:spcAft>
              <a:buFontTx/>
              <a:buNone/>
              <a:defRPr/>
            </a:pPr>
            <a:r>
              <a:rPr lang="en-US" altLang="zh-CN" sz="1000" spc="300" dirty="0">
                <a:solidFill>
                  <a:prstClr val="white"/>
                </a:solidFill>
                <a:latin typeface="Arial" panose="020B0604020202020204" pitchFamily="34" charset="0"/>
                <a:ea typeface="微软雅黑" panose="020B0503020204020204" pitchFamily="34" charset="-122"/>
                <a:cs typeface="Arial" panose="020B0604020202020204" pitchFamily="34" charset="0"/>
              </a:rPr>
              <a:t>Tsinghua University of China</a:t>
            </a:r>
            <a:endParaRPr lang="zh-CN" altLang="en-US" sz="1000" spc="3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文本框 11"/>
          <p:cNvSpPr txBox="1"/>
          <p:nvPr/>
        </p:nvSpPr>
        <p:spPr>
          <a:xfrm>
            <a:off x="1558171" y="2105561"/>
            <a:ext cx="2214068" cy="2646878"/>
          </a:xfrm>
          <a:prstGeom prst="rect">
            <a:avLst/>
          </a:prstGeom>
          <a:noFill/>
        </p:spPr>
        <p:txBody>
          <a:bodyPr wrap="none">
            <a:spAutoFit/>
          </a:bodyPr>
          <a:lstStyle/>
          <a:p>
            <a:pPr fontAlgn="auto">
              <a:spcBef>
                <a:spcPts val="0"/>
              </a:spcBef>
              <a:spcAft>
                <a:spcPts val="0"/>
              </a:spcAft>
              <a:buFontTx/>
              <a:buNone/>
              <a:defRPr/>
            </a:pPr>
            <a:r>
              <a:rPr lang="en-US" altLang="zh-CN" sz="16600" spc="300" dirty="0">
                <a:gradFill>
                  <a:gsLst>
                    <a:gs pos="98052">
                      <a:schemeClr val="bg1"/>
                    </a:gs>
                    <a:gs pos="0">
                      <a:srgbClr val="1C6299"/>
                    </a:gs>
                    <a:gs pos="100000">
                      <a:schemeClr val="bg1"/>
                    </a:gs>
                  </a:gsLst>
                  <a:lin ang="5400000" scaled="1"/>
                </a:gradFill>
                <a:latin typeface="Impact" panose="020B0806030902050204" pitchFamily="34" charset="0"/>
                <a:ea typeface="微软雅黑" panose="020B0503020204020204" pitchFamily="34" charset="-122"/>
              </a:rPr>
              <a:t>01</a:t>
            </a:r>
            <a:endParaRPr lang="zh-CN" altLang="en-US" sz="16600" spc="300" dirty="0">
              <a:gradFill>
                <a:gsLst>
                  <a:gs pos="98052">
                    <a:schemeClr val="bg1"/>
                  </a:gs>
                  <a:gs pos="0">
                    <a:srgbClr val="1C6299"/>
                  </a:gs>
                  <a:gs pos="100000">
                    <a:schemeClr val="bg1"/>
                  </a:gs>
                </a:gsLst>
                <a:lin ang="5400000" scaled="1"/>
              </a:gradFill>
              <a:latin typeface="Impact" panose="020B0806030902050204" pitchFamily="34" charset="0"/>
              <a:ea typeface="微软雅黑" panose="020B0503020204020204" pitchFamily="34" charset="-122"/>
            </a:endParaRPr>
          </a:p>
        </p:txBody>
      </p:sp>
      <p:sp>
        <p:nvSpPr>
          <p:cNvPr id="13" name="标题 1"/>
          <p:cNvSpPr txBox="1"/>
          <p:nvPr/>
        </p:nvSpPr>
        <p:spPr>
          <a:xfrm>
            <a:off x="5559425" y="2143125"/>
            <a:ext cx="6715125" cy="1036638"/>
          </a:xfrm>
          <a:prstGeom prst="rect">
            <a:avLst/>
          </a:prstGeom>
        </p:spPr>
        <p:txBody>
          <a:bodyPr lIns="0" anchor="ctr">
            <a:normAutofit/>
          </a:bodyPr>
          <a:lstStyle>
            <a:lvl1pPr algn="l" defTabSz="914400" rtl="0" eaLnBrk="1" latinLnBrk="0" hangingPunct="1">
              <a:lnSpc>
                <a:spcPct val="90000"/>
              </a:lnSpc>
              <a:spcBef>
                <a:spcPct val="0"/>
              </a:spcBef>
              <a:buNone/>
              <a:defRPr sz="4000" b="1" kern="1200" spc="100" baseline="0">
                <a:solidFill>
                  <a:schemeClr val="tx1">
                    <a:lumMod val="75000"/>
                    <a:lumOff val="25000"/>
                  </a:schemeClr>
                </a:solidFill>
                <a:latin typeface="+mj-lt"/>
                <a:ea typeface="+mj-ea"/>
                <a:cs typeface="+mj-cs"/>
              </a:defRPr>
            </a:lvl1pPr>
          </a:lstStyle>
          <a:p>
            <a:pPr fontAlgn="auto">
              <a:spcAft>
                <a:spcPts val="0"/>
              </a:spcAft>
              <a:buFontTx/>
              <a:buNone/>
              <a:defRPr/>
            </a:pPr>
            <a:r>
              <a:rPr lang="zh-CN" altLang="en-US" dirty="0" smtClean="0">
                <a:solidFill>
                  <a:sysClr val="windowText" lastClr="000000">
                    <a:lumMod val="75000"/>
                    <a:lumOff val="25000"/>
                  </a:sysClr>
                </a:solidFill>
                <a:latin typeface="微软雅黑" pitchFamily="34" charset="-122"/>
                <a:ea typeface="微软雅黑" pitchFamily="34" charset="-122"/>
              </a:rPr>
              <a:t>论文写作</a:t>
            </a:r>
            <a:endParaRPr lang="zh-CN" altLang="en-US" dirty="0">
              <a:solidFill>
                <a:sysClr val="windowText" lastClr="000000">
                  <a:lumMod val="75000"/>
                  <a:lumOff val="25000"/>
                </a:sysClr>
              </a:solidFill>
              <a:latin typeface="微软雅黑" pitchFamily="34" charset="-122"/>
              <a:ea typeface="微软雅黑" pitchFamily="34" charset="-122"/>
            </a:endParaRPr>
          </a:p>
        </p:txBody>
      </p:sp>
      <p:cxnSp>
        <p:nvCxnSpPr>
          <p:cNvPr id="15" name="直接连接符 14"/>
          <p:cNvCxnSpPr>
            <a:cxnSpLocks noChangeShapeType="1"/>
          </p:cNvCxnSpPr>
          <p:nvPr/>
        </p:nvCxnSpPr>
        <p:spPr bwMode="auto">
          <a:xfrm>
            <a:off x="4619625" y="2143125"/>
            <a:ext cx="0" cy="2571750"/>
          </a:xfrm>
          <a:prstGeom prst="line">
            <a:avLst/>
          </a:prstGeom>
          <a:noFill/>
          <a:ln w="12700">
            <a:solidFill>
              <a:srgbClr val="7F7F7F"/>
            </a:solidFill>
            <a:prstDash val="dashDot"/>
            <a:miter lim="800000"/>
            <a:headEnd/>
            <a:tailEnd/>
          </a:ln>
          <a:extLst>
            <a:ext uri="{909E8E84-426E-40DD-AFC4-6F175D3DCCD1}">
              <a14:hiddenFill xmlns="" xmlns:a14="http://schemas.microsoft.com/office/drawing/2010/main">
                <a:noFill/>
              </a14:hiddenFill>
            </a:ext>
          </a:extLst>
        </p:spPr>
      </p:cxnSp>
      <p:sp>
        <p:nvSpPr>
          <p:cNvPr id="16" name="矩形 15"/>
          <p:cNvSpPr/>
          <p:nvPr/>
        </p:nvSpPr>
        <p:spPr>
          <a:xfrm>
            <a:off x="5559425" y="3432175"/>
            <a:ext cx="720725" cy="101600"/>
          </a:xfrm>
          <a:prstGeom prst="rect">
            <a:avLst/>
          </a:prstGeom>
          <a:solidFill>
            <a:srgbClr val="1C6299"/>
          </a:solidFill>
          <a:ln w="12700" cap="flat" cmpd="sng" algn="ctr">
            <a:noFill/>
            <a:prstDash val="solid"/>
            <a:miter lim="800000"/>
          </a:ln>
          <a:effectLst/>
        </p:spPr>
        <p:txBody>
          <a:bodyPr anchor="ctr"/>
          <a:lstStyle/>
          <a:p>
            <a:pPr algn="ctr" fontAlgn="auto">
              <a:spcBef>
                <a:spcPts val="0"/>
              </a:spcBef>
              <a:spcAft>
                <a:spcPts val="0"/>
              </a:spcAft>
              <a:buFontTx/>
              <a:buNone/>
              <a:defRPr/>
            </a:pPr>
            <a:endParaRPr lang="zh-CN" altLang="en-US" kern="0">
              <a:solidFill>
                <a:prstClr val="white"/>
              </a:solidFill>
              <a:latin typeface="Arial" panose="020B0604020202020204"/>
              <a:ea typeface="微软雅黑" panose="020B0503020204020204" pitchFamily="34" charset="-122"/>
            </a:endParaRPr>
          </a:p>
        </p:txBody>
      </p:sp>
      <p:sp>
        <p:nvSpPr>
          <p:cNvPr id="17" name="任意多边形: 形状 16"/>
          <p:cNvSpPr/>
          <p:nvPr/>
        </p:nvSpPr>
        <p:spPr>
          <a:xfrm flipH="1">
            <a:off x="0" y="0"/>
            <a:ext cx="12192000" cy="723900"/>
          </a:xfrm>
          <a:custGeom>
            <a:avLst/>
            <a:gdLst>
              <a:gd name="connsiteX0" fmla="*/ 12192000 w 12192000"/>
              <a:gd name="connsiteY0" fmla="*/ 0 h 723900"/>
              <a:gd name="connsiteX1" fmla="*/ 2755900 w 12192000"/>
              <a:gd name="connsiteY1" fmla="*/ 0 h 723900"/>
              <a:gd name="connsiteX2" fmla="*/ 4 w 12192000"/>
              <a:gd name="connsiteY2" fmla="*/ 0 h 723900"/>
              <a:gd name="connsiteX3" fmla="*/ 0 w 12192000"/>
              <a:gd name="connsiteY3" fmla="*/ 0 h 723900"/>
              <a:gd name="connsiteX4" fmla="*/ 0 w 12192000"/>
              <a:gd name="connsiteY4" fmla="*/ 723900 h 723900"/>
              <a:gd name="connsiteX5" fmla="*/ 1987354 w 12192000"/>
              <a:gd name="connsiteY5" fmla="*/ 723900 h 723900"/>
              <a:gd name="connsiteX6" fmla="*/ 2038350 w 12192000"/>
              <a:gd name="connsiteY6" fmla="*/ 717550 h 723900"/>
              <a:gd name="connsiteX7" fmla="*/ 2753650 w 12192000"/>
              <a:gd name="connsiteY7" fmla="*/ 288000 h 723900"/>
              <a:gd name="connsiteX8" fmla="*/ 12192000 w 12192000"/>
              <a:gd name="connsiteY8" fmla="*/ 2880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723900">
                <a:moveTo>
                  <a:pt x="12192000" y="0"/>
                </a:moveTo>
                <a:lnTo>
                  <a:pt x="2755900" y="0"/>
                </a:lnTo>
                <a:lnTo>
                  <a:pt x="4" y="0"/>
                </a:lnTo>
                <a:lnTo>
                  <a:pt x="0" y="0"/>
                </a:lnTo>
                <a:lnTo>
                  <a:pt x="0" y="723900"/>
                </a:lnTo>
                <a:lnTo>
                  <a:pt x="1987354" y="723900"/>
                </a:lnTo>
                <a:lnTo>
                  <a:pt x="2038350" y="717550"/>
                </a:lnTo>
                <a:cubicBezTo>
                  <a:pt x="2497291" y="642783"/>
                  <a:pt x="2432975" y="321492"/>
                  <a:pt x="2753650" y="288000"/>
                </a:cubicBezTo>
                <a:cubicBezTo>
                  <a:pt x="3074325" y="254508"/>
                  <a:pt x="9045883" y="288000"/>
                  <a:pt x="12192000" y="288000"/>
                </a:cubicBezTo>
                <a:close/>
              </a:path>
            </a:pathLst>
          </a:custGeom>
          <a:solidFill>
            <a:srgbClr val="1C6299"/>
          </a:solidFill>
          <a:ln w="12700" cap="flat" cmpd="sng" algn="ctr">
            <a:noFill/>
            <a:prstDash val="solid"/>
            <a:miter lim="800000"/>
          </a:ln>
          <a:effectLst/>
        </p:spPr>
        <p:txBody>
          <a:bodyPr anchor="ctr"/>
          <a:lstStyle/>
          <a:p>
            <a:pPr algn="ctr" fontAlgn="auto">
              <a:spcBef>
                <a:spcPts val="0"/>
              </a:spcBef>
              <a:spcAft>
                <a:spcPts val="0"/>
              </a:spcAft>
              <a:buFontTx/>
              <a:buNone/>
              <a:defRPr/>
            </a:pPr>
            <a:endParaRPr lang="zh-CN" altLang="en-US" kern="0">
              <a:solidFill>
                <a:prstClr val="white"/>
              </a:solidFill>
              <a:latin typeface="Arial" panose="020B0604020202020204"/>
              <a:ea typeface="微软雅黑" panose="020B0503020204020204" pitchFamily="34" charset="-122"/>
            </a:endParaRPr>
          </a:p>
        </p:txBody>
      </p:sp>
      <p:sp>
        <p:nvSpPr>
          <p:cNvPr id="20" name="矩形 19"/>
          <p:cNvSpPr/>
          <p:nvPr/>
        </p:nvSpPr>
        <p:spPr>
          <a:xfrm>
            <a:off x="0" y="6570663"/>
            <a:ext cx="12192000" cy="287337"/>
          </a:xfrm>
          <a:prstGeom prst="rect">
            <a:avLst/>
          </a:prstGeom>
          <a:solidFill>
            <a:srgbClr val="1C6299"/>
          </a:solidFill>
          <a:ln w="12700" cap="flat" cmpd="sng" algn="ctr">
            <a:noFill/>
            <a:prstDash val="solid"/>
            <a:miter lim="800000"/>
          </a:ln>
          <a:effectLst/>
        </p:spPr>
        <p:txBody>
          <a:bodyPr anchor="ctr"/>
          <a:lstStyle/>
          <a:p>
            <a:pPr algn="ctr" fontAlgn="auto">
              <a:spcBef>
                <a:spcPts val="0"/>
              </a:spcBef>
              <a:spcAft>
                <a:spcPts val="0"/>
              </a:spcAft>
              <a:buFontTx/>
              <a:buNone/>
              <a:defRPr/>
            </a:pPr>
            <a:endParaRPr lang="zh-CN" altLang="en-US" kern="0">
              <a:solidFill>
                <a:prstClr val="white"/>
              </a:solidFill>
              <a:latin typeface="Arial" panose="020B0604020202020204"/>
              <a:ea typeface="微软雅黑" panose="020B0503020204020204" pitchFamily="34" charset="-122"/>
            </a:endParaRPr>
          </a:p>
        </p:txBody>
      </p:sp>
      <p:sp>
        <p:nvSpPr>
          <p:cNvPr id="21" name="文本框 20"/>
          <p:cNvSpPr txBox="1"/>
          <p:nvPr/>
        </p:nvSpPr>
        <p:spPr>
          <a:xfrm>
            <a:off x="593725" y="6583363"/>
            <a:ext cx="2032000" cy="246062"/>
          </a:xfrm>
          <a:prstGeom prst="rect">
            <a:avLst/>
          </a:prstGeom>
          <a:noFill/>
        </p:spPr>
        <p:txBody>
          <a:bodyPr wrap="none">
            <a:spAutoFit/>
          </a:bodyPr>
          <a:lstStyle/>
          <a:p>
            <a:pPr fontAlgn="auto">
              <a:defRPr/>
            </a:pPr>
            <a:r>
              <a:rPr lang="zh-CN" altLang="en-US" sz="1000" spc="600" noProof="1">
                <a:solidFill>
                  <a:prstClr val="white"/>
                </a:solidFill>
                <a:latin typeface="微软雅黑" panose="020B0503020204020204" pitchFamily="34" charset="-122"/>
                <a:ea typeface="微软雅黑" panose="020B0503020204020204" pitchFamily="34" charset="-122"/>
              </a:rPr>
              <a:t>知行合一、经世致用</a:t>
            </a:r>
            <a:endParaRPr lang="zh-CN" altLang="en-US" sz="1000" spc="600" dirty="0">
              <a:solidFill>
                <a:prstClr val="white"/>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9137650" y="6583363"/>
            <a:ext cx="2484438" cy="246062"/>
          </a:xfrm>
          <a:prstGeom prst="rect">
            <a:avLst/>
          </a:prstGeom>
          <a:noFill/>
        </p:spPr>
        <p:txBody>
          <a:bodyPr wrap="none">
            <a:spAutoFit/>
          </a:bodyPr>
          <a:lstStyle/>
          <a:p>
            <a:pPr algn="r" fontAlgn="auto">
              <a:defRPr/>
            </a:pPr>
            <a:r>
              <a:rPr lang="en-US" altLang="zh-CN" sz="1000" spc="300" noProof="1">
                <a:solidFill>
                  <a:prstClr val="white"/>
                </a:solidFill>
                <a:latin typeface="Arial" panose="020B0604020202020204" pitchFamily="34" charset="0"/>
                <a:ea typeface="微软雅黑" panose="020B0503020204020204" pitchFamily="34" charset="-122"/>
                <a:cs typeface="Arial" panose="020B0604020202020204" pitchFamily="34" charset="0"/>
              </a:rPr>
              <a:t>Central South University</a:t>
            </a:r>
            <a:endParaRPr lang="zh-CN" altLang="en-US" sz="1000" spc="3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椭圆 22"/>
          <p:cNvSpPr/>
          <p:nvPr/>
        </p:nvSpPr>
        <p:spPr>
          <a:xfrm>
            <a:off x="8916988" y="596900"/>
            <a:ext cx="6453187" cy="5937250"/>
          </a:xfrm>
          <a:prstGeom prst="ellipse">
            <a:avLst/>
          </a:prstGeom>
          <a:blipFill dpi="0" rotWithShape="1">
            <a:blip r:embed="rId3" cstate="print">
              <a:alphaModFix amt="1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defTabSz="963930" fontAlgn="auto">
              <a:spcBef>
                <a:spcPts val="0"/>
              </a:spcBef>
              <a:spcAft>
                <a:spcPts val="0"/>
              </a:spcAft>
            </a:pPr>
            <a:endParaRPr lang="zh-CN" altLang="en-US" sz="1900" noProof="1">
              <a:solidFill>
                <a:prstClr val="white"/>
              </a:solidFill>
              <a:latin typeface="Calibri" panose="020F0502020204030204"/>
              <a:ea typeface="宋体" panose="02010600030101010101" pitchFamily="2" charset="-122"/>
            </a:endParaRPr>
          </a:p>
        </p:txBody>
      </p:sp>
      <p:sp>
        <p:nvSpPr>
          <p:cNvPr id="14" name="TextBox 13"/>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bg1"/>
                </a:solidFill>
              </a:rPr>
              <a:t>《</a:t>
            </a:r>
            <a:r>
              <a:rPr lang="zh-CN" altLang="en-US" sz="1600" b="1" dirty="0" smtClean="0">
                <a:solidFill>
                  <a:schemeClr val="bg1"/>
                </a:solidFill>
              </a:rPr>
              <a:t>中国有色金属学报（英文版）</a:t>
            </a:r>
            <a:r>
              <a:rPr lang="en-US" altLang="zh-CN" sz="1600" b="1" dirty="0" smtClean="0">
                <a:solidFill>
                  <a:schemeClr val="bg1"/>
                </a:solidFill>
              </a:rPr>
              <a:t>》</a:t>
            </a:r>
            <a:r>
              <a:rPr lang="zh-CN" altLang="en-US" sz="1600" b="1" dirty="0" smtClean="0">
                <a:solidFill>
                  <a:schemeClr val="bg1"/>
                </a:solidFill>
              </a:rPr>
              <a:t>编辑部</a:t>
            </a:r>
            <a:endParaRPr lang="en-US" altLang="zh-CN" sz="1600" b="1" dirty="0" smtClean="0">
              <a:solidFill>
                <a:schemeClr val="bg1"/>
              </a:solidFill>
              <a:latin typeface="宋体" pitchFamily="2" charset="-122"/>
              <a:ea typeface="宋体" pitchFamily="2" charset="-122"/>
            </a:endParaRPr>
          </a:p>
          <a:p>
            <a:endParaRPr lang="zh-CN" altLang="en-US" sz="1600" dirty="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anim calcmode="lin" valueType="num">
                                      <p:cBhvr>
                                        <p:cTn id="10" dur="500" fill="hold"/>
                                        <p:tgtEl>
                                          <p:spTgt spid="12"/>
                                        </p:tgtEl>
                                        <p:attrNameLst>
                                          <p:attrName>ppt_x</p:attrName>
                                        </p:attrNameLst>
                                      </p:cBhvr>
                                      <p:tavLst>
                                        <p:tav tm="0">
                                          <p:val>
                                            <p:fltVal val="0.5"/>
                                          </p:val>
                                        </p:tav>
                                        <p:tav tm="100000">
                                          <p:val>
                                            <p:strVal val="#ppt_x"/>
                                          </p:val>
                                        </p:tav>
                                      </p:tavLst>
                                    </p:anim>
                                    <p:anim calcmode="lin" valueType="num">
                                      <p:cBhvr>
                                        <p:cTn id="11" dur="500" fill="hold"/>
                                        <p:tgtEl>
                                          <p:spTgt spid="1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anim calcmode="lin" valueType="num">
                                      <p:cBhvr>
                                        <p:cTn id="17" dur="500" fill="hold"/>
                                        <p:tgtEl>
                                          <p:spTgt spid="15"/>
                                        </p:tgtEl>
                                        <p:attrNameLst>
                                          <p:attrName>ppt_x</p:attrName>
                                        </p:attrNameLst>
                                      </p:cBhvr>
                                      <p:tavLst>
                                        <p:tav tm="0">
                                          <p:val>
                                            <p:fltVal val="0.5"/>
                                          </p:val>
                                        </p:tav>
                                        <p:tav tm="100000">
                                          <p:val>
                                            <p:strVal val="#ppt_x"/>
                                          </p:val>
                                        </p:tav>
                                      </p:tavLst>
                                    </p:anim>
                                    <p:anim calcmode="lin" valueType="num">
                                      <p:cBhvr>
                                        <p:cTn id="18" dur="500" fill="hold"/>
                                        <p:tgtEl>
                                          <p:spTgt spid="15"/>
                                        </p:tgtEl>
                                        <p:attrNameLst>
                                          <p:attrName>ppt_y</p:attrName>
                                        </p:attrNameLst>
                                      </p:cBhvr>
                                      <p:tavLst>
                                        <p:tav tm="0">
                                          <p:val>
                                            <p:fltVal val="0.5"/>
                                          </p:val>
                                        </p:tav>
                                        <p:tav tm="100000">
                                          <p:val>
                                            <p:strVal val="#ppt_y"/>
                                          </p:val>
                                        </p:tav>
                                      </p:tavLst>
                                    </p:anim>
                                  </p:childTnLst>
                                </p:cTn>
                              </p:par>
                            </p:childTnLst>
                          </p:cTn>
                        </p:par>
                        <p:par>
                          <p:cTn id="19" fill="hold" nodeType="afterGroup">
                            <p:stCondLst>
                              <p:cond delay="75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750"/>
                                        <p:tgtEl>
                                          <p:spTgt spid="13"/>
                                        </p:tgtEl>
                                      </p:cBhvr>
                                    </p:animEffect>
                                    <p:anim calcmode="lin" valueType="num">
                                      <p:cBhvr>
                                        <p:cTn id="23" dur="750" fill="hold"/>
                                        <p:tgtEl>
                                          <p:spTgt spid="13"/>
                                        </p:tgtEl>
                                        <p:attrNameLst>
                                          <p:attrName>ppt_x</p:attrName>
                                        </p:attrNameLst>
                                      </p:cBhvr>
                                      <p:tavLst>
                                        <p:tav tm="0">
                                          <p:val>
                                            <p:strVal val="#ppt_x"/>
                                          </p:val>
                                        </p:tav>
                                        <p:tav tm="100000">
                                          <p:val>
                                            <p:strVal val="#ppt_x"/>
                                          </p:val>
                                        </p:tav>
                                      </p:tavLst>
                                    </p:anim>
                                    <p:anim calcmode="lin" valueType="num">
                                      <p:cBhvr>
                                        <p:cTn id="24" dur="75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750"/>
                                        <p:tgtEl>
                                          <p:spTgt spid="16"/>
                                        </p:tgtEl>
                                      </p:cBhvr>
                                    </p:animEffect>
                                    <p:anim calcmode="lin" valueType="num">
                                      <p:cBhvr>
                                        <p:cTn id="28" dur="750" fill="hold"/>
                                        <p:tgtEl>
                                          <p:spTgt spid="16"/>
                                        </p:tgtEl>
                                        <p:attrNameLst>
                                          <p:attrName>ppt_x</p:attrName>
                                        </p:attrNameLst>
                                      </p:cBhvr>
                                      <p:tavLst>
                                        <p:tav tm="0">
                                          <p:val>
                                            <p:strVal val="#ppt_x"/>
                                          </p:val>
                                        </p:tav>
                                        <p:tav tm="100000">
                                          <p:val>
                                            <p:strVal val="#ppt_x"/>
                                          </p:val>
                                        </p:tav>
                                      </p:tavLst>
                                    </p:anim>
                                    <p:anim calcmode="lin" valueType="num">
                                      <p:cBhvr>
                                        <p:cTn id="29"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0" name="内容占位符 2"/>
          <p:cNvSpPr txBox="1">
            <a:spLocks/>
          </p:cNvSpPr>
          <p:nvPr/>
        </p:nvSpPr>
        <p:spPr>
          <a:xfrm>
            <a:off x="3596366" y="2559502"/>
            <a:ext cx="6055633"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ü"/>
            </a:pPr>
            <a:r>
              <a:rPr lang="zh-CN" altLang="en-US" b="1" dirty="0" smtClean="0">
                <a:latin typeface="Calibri" pitchFamily="34" charset="0"/>
              </a:rPr>
              <a:t>  常用的转承词语</a:t>
            </a:r>
            <a:endParaRPr lang="en-US" altLang="zh-CN" b="1" dirty="0" smtClean="0">
              <a:latin typeface="Calibri" pitchFamily="34" charset="0"/>
            </a:endParaRPr>
          </a:p>
          <a:p>
            <a:pPr>
              <a:lnSpc>
                <a:spcPct val="150000"/>
              </a:lnSpc>
              <a:buFont typeface="Wingdings" pitchFamily="2" charset="2"/>
              <a:buChar char="ü"/>
            </a:pPr>
            <a:r>
              <a:rPr lang="en-US" altLang="zh-CN" b="1" dirty="0" smtClean="0">
                <a:latin typeface="Calibri" pitchFamily="34" charset="0"/>
              </a:rPr>
              <a:t>  </a:t>
            </a:r>
            <a:r>
              <a:rPr lang="zh-CN" altLang="zh-CN" b="1" dirty="0" smtClean="0">
                <a:latin typeface="Calibri" pitchFamily="34" charset="0"/>
              </a:rPr>
              <a:t>易混淆、滥用的</a:t>
            </a:r>
            <a:r>
              <a:rPr lang="zh-CN" altLang="en-US" b="1" dirty="0" smtClean="0">
                <a:latin typeface="Calibri" pitchFamily="34" charset="0"/>
              </a:rPr>
              <a:t>常用</a:t>
            </a:r>
            <a:r>
              <a:rPr lang="zh-CN" altLang="zh-CN" b="1" dirty="0" smtClean="0">
                <a:latin typeface="Calibri" pitchFamily="34" charset="0"/>
              </a:rPr>
              <a:t>单词和短语</a:t>
            </a:r>
            <a:endParaRPr lang="en-US" altLang="zh-CN" b="1" dirty="0" smtClean="0">
              <a:latin typeface="Calibri" pitchFamily="34" charset="0"/>
            </a:endParaRPr>
          </a:p>
          <a:p>
            <a:pPr>
              <a:lnSpc>
                <a:spcPct val="150000"/>
              </a:lnSpc>
              <a:buFont typeface="Wingdings" pitchFamily="2" charset="2"/>
              <a:buChar char="ü"/>
            </a:pPr>
            <a:r>
              <a:rPr lang="zh-CN" altLang="en-US" b="1" dirty="0" smtClean="0">
                <a:latin typeface="Calibri" pitchFamily="34" charset="0"/>
              </a:rPr>
              <a:t>  冠词</a:t>
            </a:r>
            <a:r>
              <a:rPr lang="en-US" altLang="zh-CN" b="1" dirty="0" smtClean="0">
                <a:latin typeface="Calibri" pitchFamily="34" charset="0"/>
              </a:rPr>
              <a:t>“the”</a:t>
            </a:r>
            <a:r>
              <a:rPr lang="zh-CN" altLang="en-US" b="1" dirty="0" smtClean="0">
                <a:latin typeface="Calibri" pitchFamily="34" charset="0"/>
              </a:rPr>
              <a:t>的用法</a:t>
            </a:r>
            <a:endParaRPr lang="en-US" altLang="zh-CN" b="1" dirty="0" smtClean="0">
              <a:latin typeface="Calibri" pitchFamily="34" charset="0"/>
            </a:endParaRPr>
          </a:p>
          <a:p>
            <a:pPr>
              <a:lnSpc>
                <a:spcPct val="150000"/>
              </a:lnSpc>
              <a:buFont typeface="Wingdings" pitchFamily="2" charset="2"/>
              <a:buChar char="ü"/>
            </a:pPr>
            <a:r>
              <a:rPr lang="zh-CN" altLang="en-US" b="1" dirty="0" smtClean="0">
                <a:latin typeface="Calibri" pitchFamily="34" charset="0"/>
              </a:rPr>
              <a:t>  完全列表和不完全列表</a:t>
            </a:r>
            <a:endParaRPr lang="en-US" altLang="zh-CN" b="1" dirty="0" smtClean="0">
              <a:latin typeface="Calibri" pitchFamily="34" charset="0"/>
            </a:endParaRPr>
          </a:p>
          <a:p>
            <a:endParaRPr lang="zh-CN" altLang="en-US" b="1" dirty="0">
              <a:latin typeface="Calibri" pitchFamily="34" charset="0"/>
            </a:endParaRPr>
          </a:p>
        </p:txBody>
      </p:sp>
      <p:sp>
        <p:nvSpPr>
          <p:cNvPr id="11" name="TextBox 10"/>
          <p:cNvSpPr txBox="1"/>
          <p:nvPr/>
        </p:nvSpPr>
        <p:spPr>
          <a:xfrm>
            <a:off x="3513222" y="1465934"/>
            <a:ext cx="4528600" cy="707886"/>
          </a:xfrm>
          <a:prstGeom prst="rect">
            <a:avLst/>
          </a:prstGeom>
          <a:noFill/>
        </p:spPr>
        <p:txBody>
          <a:bodyPr wrap="square" rtlCol="0">
            <a:spAutoFit/>
          </a:bodyPr>
          <a:lstStyle/>
          <a:p>
            <a:r>
              <a:rPr lang="en-US" altLang="zh-CN"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1.8  </a:t>
            </a:r>
            <a:r>
              <a:rPr lang="zh-CN" altLang="en-US"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语言表达</a:t>
            </a:r>
            <a:endParaRPr lang="zh-CN" altLang="en-US" sz="4000" b="1" dirty="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endParaRPr>
          </a:p>
        </p:txBody>
      </p:sp>
    </p:spTree>
    <p:extLst>
      <p:ext uri="{BB962C8B-B14F-4D97-AF65-F5344CB8AC3E}">
        <p14:creationId xmlns="" xmlns:p14="http://schemas.microsoft.com/office/powerpoint/2010/main" val="3157978671"/>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10" name="组合 9"/>
          <p:cNvGrpSpPr/>
          <p:nvPr/>
        </p:nvGrpSpPr>
        <p:grpSpPr>
          <a:xfrm>
            <a:off x="2679358" y="929154"/>
            <a:ext cx="6820584" cy="1229002"/>
            <a:chOff x="-1029381" y="1476094"/>
            <a:chExt cx="8229600" cy="1229002"/>
          </a:xfrm>
        </p:grpSpPr>
        <p:sp>
          <p:nvSpPr>
            <p:cNvPr id="11" name="圆角矩形 10"/>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2"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常见转承词语（一）</a:t>
              </a:r>
              <a:endParaRPr lang="zh-CN" altLang="en-US" sz="3200" b="1" dirty="0">
                <a:solidFill>
                  <a:schemeClr val="bg1"/>
                </a:solidFill>
                <a:latin typeface="Calibri" pitchFamily="34" charset="0"/>
                <a:ea typeface="宋体" pitchFamily="2" charset="-122"/>
              </a:endParaRPr>
            </a:p>
          </p:txBody>
        </p:sp>
      </p:grpSp>
      <p:sp>
        <p:nvSpPr>
          <p:cNvPr id="17" name="内容占位符 2"/>
          <p:cNvSpPr txBox="1">
            <a:spLocks/>
          </p:cNvSpPr>
          <p:nvPr/>
        </p:nvSpPr>
        <p:spPr>
          <a:xfrm>
            <a:off x="839564" y="1817914"/>
            <a:ext cx="10500171" cy="4873172"/>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zh-CN" altLang="zh-CN" b="1" dirty="0" smtClean="0">
                <a:solidFill>
                  <a:schemeClr val="accent2">
                    <a:lumMod val="75000"/>
                  </a:schemeClr>
                </a:solidFill>
                <a:latin typeface="Calibri" pitchFamily="34" charset="0"/>
              </a:rPr>
              <a:t>表示举例（</a:t>
            </a:r>
            <a:r>
              <a:rPr lang="en-US" altLang="zh-CN" b="1" dirty="0" smtClean="0">
                <a:solidFill>
                  <a:schemeClr val="accent2">
                    <a:lumMod val="75000"/>
                  </a:schemeClr>
                </a:solidFill>
                <a:latin typeface="Calibri" pitchFamily="34" charset="0"/>
              </a:rPr>
              <a:t>Example</a:t>
            </a:r>
            <a:r>
              <a:rPr lang="zh-CN" altLang="zh-CN" b="1" dirty="0" smtClean="0">
                <a:solidFill>
                  <a:schemeClr val="accent2">
                    <a:lumMod val="75000"/>
                  </a:schemeClr>
                </a:solidFill>
                <a:latin typeface="Calibri" pitchFamily="34" charset="0"/>
              </a:rPr>
              <a:t>）</a:t>
            </a:r>
            <a:r>
              <a:rPr lang="zh-CN" altLang="zh-CN" b="1" dirty="0" smtClean="0">
                <a:latin typeface="Calibri" pitchFamily="34" charset="0"/>
              </a:rPr>
              <a:t>：</a:t>
            </a:r>
            <a:r>
              <a:rPr lang="en-US" altLang="zh-CN" b="1" dirty="0" smtClean="0">
                <a:latin typeface="Calibri" pitchFamily="34" charset="0"/>
              </a:rPr>
              <a:t>for example, for instance, as an illustration, to illustrate, namely, that is, for one thing, a case in point</a:t>
            </a:r>
            <a:r>
              <a:rPr lang="zh-CN" altLang="zh-CN" b="1" dirty="0" smtClean="0">
                <a:latin typeface="Calibri" pitchFamily="34" charset="0"/>
              </a:rPr>
              <a:t>等</a:t>
            </a:r>
          </a:p>
          <a:p>
            <a:pPr>
              <a:lnSpc>
                <a:spcPct val="150000"/>
              </a:lnSpc>
              <a:spcBef>
                <a:spcPts val="0"/>
              </a:spcBef>
            </a:pPr>
            <a:r>
              <a:rPr lang="zh-CN" altLang="zh-CN" b="1" dirty="0" smtClean="0">
                <a:solidFill>
                  <a:schemeClr val="accent2">
                    <a:lumMod val="75000"/>
                  </a:schemeClr>
                </a:solidFill>
                <a:latin typeface="Calibri" pitchFamily="34" charset="0"/>
              </a:rPr>
              <a:t>表示增补（</a:t>
            </a:r>
            <a:r>
              <a:rPr lang="en-US" altLang="zh-CN" b="1" dirty="0" smtClean="0">
                <a:solidFill>
                  <a:schemeClr val="accent2">
                    <a:lumMod val="75000"/>
                  </a:schemeClr>
                </a:solidFill>
                <a:latin typeface="Calibri" pitchFamily="34" charset="0"/>
              </a:rPr>
              <a:t>Addition</a:t>
            </a:r>
            <a:r>
              <a:rPr lang="zh-CN" altLang="zh-CN" b="1" dirty="0" smtClean="0">
                <a:solidFill>
                  <a:schemeClr val="accent2">
                    <a:lumMod val="75000"/>
                  </a:schemeClr>
                </a:solidFill>
                <a:latin typeface="Calibri" pitchFamily="34" charset="0"/>
              </a:rPr>
              <a:t>）</a:t>
            </a:r>
            <a:r>
              <a:rPr lang="zh-CN" altLang="zh-CN" b="1" dirty="0" smtClean="0">
                <a:latin typeface="Calibri" pitchFamily="34" charset="0"/>
              </a:rPr>
              <a:t>：</a:t>
            </a:r>
            <a:r>
              <a:rPr lang="en-US" altLang="zh-CN" b="1" dirty="0" smtClean="0">
                <a:latin typeface="Calibri" pitchFamily="34" charset="0"/>
              </a:rPr>
              <a:t>in addition, furthermore, moreover, and,</a:t>
            </a:r>
            <a:r>
              <a:rPr lang="zh-CN" altLang="en-US" b="1" dirty="0" smtClean="0">
                <a:latin typeface="Calibri" pitchFamily="34" charset="0"/>
              </a:rPr>
              <a:t> </a:t>
            </a:r>
            <a:r>
              <a:rPr lang="en-US" altLang="zh-CN" b="1" dirty="0" smtClean="0">
                <a:latin typeface="Calibri" pitchFamily="34" charset="0"/>
              </a:rPr>
              <a:t>also, or, too, besides, again, what’s more, likewise</a:t>
            </a:r>
            <a:r>
              <a:rPr lang="zh-CN" altLang="zh-CN" b="1" dirty="0" smtClean="0">
                <a:latin typeface="Calibri" pitchFamily="34" charset="0"/>
              </a:rPr>
              <a:t>等</a:t>
            </a:r>
          </a:p>
          <a:p>
            <a:pPr>
              <a:lnSpc>
                <a:spcPct val="150000"/>
              </a:lnSpc>
              <a:spcBef>
                <a:spcPts val="0"/>
              </a:spcBef>
            </a:pPr>
            <a:r>
              <a:rPr lang="zh-CN" altLang="zh-CN" b="1" dirty="0" smtClean="0">
                <a:solidFill>
                  <a:schemeClr val="accent2">
                    <a:lumMod val="75000"/>
                  </a:schemeClr>
                </a:solidFill>
                <a:latin typeface="Calibri" pitchFamily="34" charset="0"/>
              </a:rPr>
              <a:t>表示强调（</a:t>
            </a:r>
            <a:r>
              <a:rPr lang="en-US" altLang="zh-CN" b="1" dirty="0" smtClean="0">
                <a:solidFill>
                  <a:schemeClr val="accent2">
                    <a:lumMod val="75000"/>
                  </a:schemeClr>
                </a:solidFill>
                <a:latin typeface="Calibri" pitchFamily="34" charset="0"/>
              </a:rPr>
              <a:t>Emphasis</a:t>
            </a:r>
            <a:r>
              <a:rPr lang="zh-CN" altLang="zh-CN" b="1" dirty="0" smtClean="0">
                <a:solidFill>
                  <a:schemeClr val="accent2">
                    <a:lumMod val="75000"/>
                  </a:schemeClr>
                </a:solidFill>
                <a:latin typeface="Calibri" pitchFamily="34" charset="0"/>
              </a:rPr>
              <a:t>）</a:t>
            </a:r>
            <a:r>
              <a:rPr lang="zh-CN" altLang="zh-CN" b="1" dirty="0" smtClean="0">
                <a:latin typeface="Calibri" pitchFamily="34" charset="0"/>
              </a:rPr>
              <a:t>：</a:t>
            </a:r>
            <a:r>
              <a:rPr lang="en-US" altLang="zh-CN" b="1" dirty="0" smtClean="0">
                <a:latin typeface="Calibri" pitchFamily="34" charset="0"/>
              </a:rPr>
              <a:t>in fact, as a matter of fact, in other words, of course, certainly, above all, indeed, clearly, surely, in particular, obviously, naturally, anyway, in this case</a:t>
            </a:r>
            <a:r>
              <a:rPr lang="zh-CN" altLang="zh-CN" b="1" dirty="0" smtClean="0">
                <a:latin typeface="Calibri" pitchFamily="34" charset="0"/>
              </a:rPr>
              <a:t>等</a:t>
            </a:r>
          </a:p>
          <a:p>
            <a:pPr>
              <a:lnSpc>
                <a:spcPct val="150000"/>
              </a:lnSpc>
              <a:spcBef>
                <a:spcPts val="0"/>
              </a:spcBef>
            </a:pPr>
            <a:endParaRPr lang="zh-CN" altLang="en-US" b="1" dirty="0">
              <a:latin typeface="Calibri" pitchFamily="34" charset="0"/>
            </a:endParaRPr>
          </a:p>
        </p:txBody>
      </p:sp>
    </p:spTree>
    <p:extLst>
      <p:ext uri="{BB962C8B-B14F-4D97-AF65-F5344CB8AC3E}">
        <p14:creationId xmlns="" xmlns:p14="http://schemas.microsoft.com/office/powerpoint/2010/main" val="382173931"/>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679358" y="929154"/>
            <a:ext cx="6820584" cy="1229002"/>
            <a:chOff x="-1029381" y="1476094"/>
            <a:chExt cx="8229600" cy="1229002"/>
          </a:xfrm>
        </p:grpSpPr>
        <p:sp>
          <p:nvSpPr>
            <p:cNvPr id="10" name="圆角矩形 9"/>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常见转承词语（二）</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788677" y="2050143"/>
            <a:ext cx="10560957" cy="4807857"/>
          </a:xfrm>
          <a:prstGeom prst="rect">
            <a:avLst/>
          </a:prstGeom>
        </p:spPr>
        <p:txBody>
          <a:bodyPr>
            <a:normAutofit fontScale="92500" lnSpcReduction="1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zh-CN" altLang="zh-CN" b="1" dirty="0" smtClean="0">
                <a:solidFill>
                  <a:schemeClr val="accent2">
                    <a:lumMod val="75000"/>
                  </a:schemeClr>
                </a:solidFill>
                <a:latin typeface="Calibri" pitchFamily="34" charset="0"/>
                <a:ea typeface="宋体" pitchFamily="2" charset="-122"/>
              </a:rPr>
              <a:t>表示对照（</a:t>
            </a:r>
            <a:r>
              <a:rPr lang="en-US" altLang="zh-CN" b="1" dirty="0" smtClean="0">
                <a:solidFill>
                  <a:schemeClr val="accent2">
                    <a:lumMod val="75000"/>
                  </a:schemeClr>
                </a:solidFill>
                <a:latin typeface="Calibri" pitchFamily="34" charset="0"/>
                <a:ea typeface="宋体" pitchFamily="2" charset="-122"/>
              </a:rPr>
              <a:t>Contrast</a:t>
            </a:r>
            <a:r>
              <a:rPr lang="zh-CN" altLang="zh-CN" b="1" dirty="0" smtClean="0">
                <a:solidFill>
                  <a:schemeClr val="accent2">
                    <a:lumMod val="75000"/>
                  </a:schemeClr>
                </a:solidFill>
                <a:latin typeface="Calibri" pitchFamily="34" charset="0"/>
                <a:ea typeface="宋体" pitchFamily="2" charset="-122"/>
              </a:rPr>
              <a:t>）</a:t>
            </a:r>
            <a:r>
              <a:rPr lang="zh-CN" altLang="zh-CN" b="1" dirty="0" smtClean="0">
                <a:latin typeface="Calibri" pitchFamily="34" charset="0"/>
                <a:ea typeface="宋体" pitchFamily="2" charset="-122"/>
              </a:rPr>
              <a:t>：</a:t>
            </a:r>
            <a:r>
              <a:rPr lang="en-US" altLang="zh-CN" b="1" dirty="0" smtClean="0">
                <a:latin typeface="Calibri" pitchFamily="34" charset="0"/>
                <a:ea typeface="宋体" pitchFamily="2" charset="-122"/>
              </a:rPr>
              <a:t>while, whereas, in contrast, on the one hand…on the other hand, instead, on the contrary, in spite of, despite, but, however, although, still, yet, nevertheless, conversely, otherwise</a:t>
            </a:r>
            <a:r>
              <a:rPr lang="zh-CN" altLang="zh-CN" b="1" dirty="0" smtClean="0">
                <a:latin typeface="Calibri" pitchFamily="34" charset="0"/>
                <a:ea typeface="宋体" pitchFamily="2" charset="-122"/>
              </a:rPr>
              <a:t>等</a:t>
            </a:r>
          </a:p>
          <a:p>
            <a:pPr>
              <a:lnSpc>
                <a:spcPct val="150000"/>
              </a:lnSpc>
              <a:spcBef>
                <a:spcPts val="0"/>
              </a:spcBef>
            </a:pPr>
            <a:r>
              <a:rPr lang="zh-CN" altLang="zh-CN" b="1" dirty="0" smtClean="0">
                <a:solidFill>
                  <a:schemeClr val="accent2">
                    <a:lumMod val="75000"/>
                  </a:schemeClr>
                </a:solidFill>
                <a:latin typeface="Calibri" pitchFamily="34" charset="0"/>
                <a:ea typeface="宋体" pitchFamily="2" charset="-122"/>
              </a:rPr>
              <a:t>表示比较（</a:t>
            </a:r>
            <a:r>
              <a:rPr lang="en-US" altLang="zh-CN" b="1" dirty="0" smtClean="0">
                <a:solidFill>
                  <a:schemeClr val="accent2">
                    <a:lumMod val="75000"/>
                  </a:schemeClr>
                </a:solidFill>
                <a:latin typeface="Calibri" pitchFamily="34" charset="0"/>
                <a:ea typeface="宋体" pitchFamily="2" charset="-122"/>
              </a:rPr>
              <a:t>Comparison</a:t>
            </a:r>
            <a:r>
              <a:rPr lang="zh-CN" altLang="zh-CN" b="1" dirty="0" smtClean="0">
                <a:solidFill>
                  <a:schemeClr val="accent2">
                    <a:lumMod val="75000"/>
                  </a:schemeClr>
                </a:solidFill>
                <a:latin typeface="Calibri" pitchFamily="34" charset="0"/>
                <a:ea typeface="宋体" pitchFamily="2" charset="-122"/>
              </a:rPr>
              <a:t>）</a:t>
            </a:r>
            <a:r>
              <a:rPr lang="zh-CN" altLang="zh-CN" b="1" dirty="0" smtClean="0">
                <a:latin typeface="Calibri" pitchFamily="34" charset="0"/>
                <a:ea typeface="宋体" pitchFamily="2" charset="-122"/>
              </a:rPr>
              <a:t>：</a:t>
            </a:r>
            <a:r>
              <a:rPr lang="en-US" altLang="zh-CN" b="1" dirty="0" smtClean="0">
                <a:latin typeface="Calibri" pitchFamily="34" charset="0"/>
                <a:ea typeface="宋体" pitchFamily="2" charset="-122"/>
              </a:rPr>
              <a:t>similarly, in the same way, even though, at the same time, not only…but also, likewise, meanwhile</a:t>
            </a:r>
            <a:r>
              <a:rPr lang="zh-CN" altLang="zh-CN" b="1" dirty="0" smtClean="0">
                <a:latin typeface="Calibri" pitchFamily="34" charset="0"/>
                <a:ea typeface="宋体" pitchFamily="2" charset="-122"/>
              </a:rPr>
              <a:t>等</a:t>
            </a:r>
          </a:p>
          <a:p>
            <a:pPr>
              <a:lnSpc>
                <a:spcPct val="150000"/>
              </a:lnSpc>
              <a:spcBef>
                <a:spcPts val="0"/>
              </a:spcBef>
            </a:pPr>
            <a:r>
              <a:rPr lang="zh-CN" altLang="zh-CN" b="1" dirty="0" smtClean="0">
                <a:solidFill>
                  <a:schemeClr val="accent2">
                    <a:lumMod val="75000"/>
                  </a:schemeClr>
                </a:solidFill>
                <a:latin typeface="Calibri" pitchFamily="34" charset="0"/>
                <a:ea typeface="宋体" pitchFamily="2" charset="-122"/>
              </a:rPr>
              <a:t>表示让步（</a:t>
            </a:r>
            <a:r>
              <a:rPr lang="en-US" altLang="zh-CN" b="1" dirty="0" smtClean="0">
                <a:solidFill>
                  <a:schemeClr val="accent2">
                    <a:lumMod val="75000"/>
                  </a:schemeClr>
                </a:solidFill>
                <a:latin typeface="Calibri" pitchFamily="34" charset="0"/>
                <a:ea typeface="宋体" pitchFamily="2" charset="-122"/>
              </a:rPr>
              <a:t>Concession</a:t>
            </a:r>
            <a:r>
              <a:rPr lang="zh-CN" altLang="zh-CN" b="1" dirty="0" smtClean="0">
                <a:solidFill>
                  <a:schemeClr val="accent2">
                    <a:lumMod val="75000"/>
                  </a:schemeClr>
                </a:solidFill>
                <a:latin typeface="Calibri" pitchFamily="34" charset="0"/>
                <a:ea typeface="宋体" pitchFamily="2" charset="-122"/>
              </a:rPr>
              <a:t>）</a:t>
            </a:r>
            <a:r>
              <a:rPr lang="zh-CN" altLang="zh-CN" b="1" dirty="0" smtClean="0">
                <a:latin typeface="Calibri" pitchFamily="34" charset="0"/>
                <a:ea typeface="宋体" pitchFamily="2" charset="-122"/>
              </a:rPr>
              <a:t>：</a:t>
            </a:r>
            <a:r>
              <a:rPr lang="en-US" altLang="zh-CN" b="1" dirty="0" smtClean="0">
                <a:latin typeface="Calibri" pitchFamily="34" charset="0"/>
                <a:ea typeface="宋体" pitchFamily="2" charset="-122"/>
              </a:rPr>
              <a:t>although, after all, it is true(that)</a:t>
            </a:r>
            <a:r>
              <a:rPr lang="zh-CN" altLang="zh-CN" b="1" dirty="0" smtClean="0">
                <a:latin typeface="Calibri" pitchFamily="34" charset="0"/>
                <a:ea typeface="宋体" pitchFamily="2" charset="-122"/>
              </a:rPr>
              <a:t>等</a:t>
            </a:r>
          </a:p>
          <a:p>
            <a:pPr>
              <a:lnSpc>
                <a:spcPct val="150000"/>
              </a:lnSpc>
              <a:spcBef>
                <a:spcPts val="0"/>
              </a:spcBef>
            </a:pPr>
            <a:r>
              <a:rPr lang="zh-CN" altLang="zh-CN" b="1" dirty="0" smtClean="0">
                <a:solidFill>
                  <a:schemeClr val="accent2">
                    <a:lumMod val="75000"/>
                  </a:schemeClr>
                </a:solidFill>
                <a:latin typeface="Calibri" pitchFamily="34" charset="0"/>
                <a:ea typeface="宋体" pitchFamily="2" charset="-122"/>
              </a:rPr>
              <a:t>表示原因（</a:t>
            </a:r>
            <a:r>
              <a:rPr lang="en-US" altLang="zh-CN" b="1" dirty="0" smtClean="0">
                <a:solidFill>
                  <a:schemeClr val="accent2">
                    <a:lumMod val="75000"/>
                  </a:schemeClr>
                </a:solidFill>
                <a:latin typeface="Calibri" pitchFamily="34" charset="0"/>
                <a:ea typeface="宋体" pitchFamily="2" charset="-122"/>
              </a:rPr>
              <a:t>Cause</a:t>
            </a:r>
            <a:r>
              <a:rPr lang="zh-CN" altLang="zh-CN" b="1" dirty="0" smtClean="0">
                <a:solidFill>
                  <a:schemeClr val="accent2">
                    <a:lumMod val="75000"/>
                  </a:schemeClr>
                </a:solidFill>
                <a:latin typeface="Calibri" pitchFamily="34" charset="0"/>
                <a:ea typeface="宋体" pitchFamily="2" charset="-122"/>
              </a:rPr>
              <a:t>）</a:t>
            </a:r>
            <a:r>
              <a:rPr lang="zh-CN" altLang="zh-CN" b="1" dirty="0" smtClean="0">
                <a:latin typeface="Calibri" pitchFamily="34" charset="0"/>
                <a:ea typeface="宋体" pitchFamily="2" charset="-122"/>
              </a:rPr>
              <a:t>：</a:t>
            </a:r>
            <a:r>
              <a:rPr lang="en-US" altLang="zh-CN" b="1" dirty="0" smtClean="0">
                <a:latin typeface="Calibri" pitchFamily="34" charset="0"/>
                <a:ea typeface="宋体" pitchFamily="2" charset="-122"/>
              </a:rPr>
              <a:t>for this reason, because of this, because, since, as, for, due to, owing to, thanks to</a:t>
            </a:r>
            <a:r>
              <a:rPr lang="zh-CN" altLang="zh-CN" b="1" dirty="0" smtClean="0">
                <a:latin typeface="Calibri" pitchFamily="34" charset="0"/>
                <a:ea typeface="宋体" pitchFamily="2" charset="-122"/>
              </a:rPr>
              <a:t>等</a:t>
            </a:r>
          </a:p>
          <a:p>
            <a:pPr>
              <a:lnSpc>
                <a:spcPct val="150000"/>
              </a:lnSpc>
              <a:spcBef>
                <a:spcPts val="0"/>
              </a:spcBef>
            </a:pPr>
            <a:endParaRPr lang="zh-CN" altLang="en-US" b="1" dirty="0">
              <a:latin typeface="Calibri" pitchFamily="34" charset="0"/>
              <a:ea typeface="宋体" pitchFamily="2" charset="-122"/>
            </a:endParaRPr>
          </a:p>
        </p:txBody>
      </p:sp>
    </p:spTree>
    <p:extLst>
      <p:ext uri="{BB962C8B-B14F-4D97-AF65-F5344CB8AC3E}">
        <p14:creationId xmlns="" xmlns:p14="http://schemas.microsoft.com/office/powerpoint/2010/main" val="962288830"/>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679358" y="929154"/>
            <a:ext cx="6820584" cy="1229002"/>
            <a:chOff x="-1029381" y="1476094"/>
            <a:chExt cx="8229600" cy="1229002"/>
          </a:xfrm>
        </p:grpSpPr>
        <p:sp>
          <p:nvSpPr>
            <p:cNvPr id="10" name="圆角矩形 9"/>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常见转承词语（三）</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538305" y="1658260"/>
            <a:ext cx="11061701" cy="5199740"/>
          </a:xfrm>
          <a:prstGeom prst="rect">
            <a:avLst/>
          </a:prstGeom>
        </p:spPr>
        <p:txBody>
          <a:bodyPr>
            <a:no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zh-CN" altLang="zh-CN" b="1" dirty="0" smtClean="0">
                <a:solidFill>
                  <a:schemeClr val="accent2">
                    <a:lumMod val="75000"/>
                  </a:schemeClr>
                </a:solidFill>
                <a:latin typeface="Calibri" pitchFamily="34" charset="0"/>
              </a:rPr>
              <a:t>表示结果（</a:t>
            </a:r>
            <a:r>
              <a:rPr lang="en-US" altLang="zh-CN" b="1" dirty="0" smtClean="0">
                <a:solidFill>
                  <a:schemeClr val="accent2">
                    <a:lumMod val="75000"/>
                  </a:schemeClr>
                </a:solidFill>
                <a:latin typeface="Calibri" pitchFamily="34" charset="0"/>
              </a:rPr>
              <a:t>Consequence</a:t>
            </a:r>
            <a:r>
              <a:rPr lang="zh-CN" altLang="zh-CN" b="1" dirty="0" smtClean="0">
                <a:solidFill>
                  <a:schemeClr val="accent2">
                    <a:lumMod val="75000"/>
                  </a:schemeClr>
                </a:solidFill>
                <a:latin typeface="Calibri" pitchFamily="34" charset="0"/>
              </a:rPr>
              <a:t>）</a:t>
            </a:r>
            <a:r>
              <a:rPr lang="zh-CN" altLang="zh-CN" b="1" dirty="0" smtClean="0">
                <a:latin typeface="Calibri" pitchFamily="34" charset="0"/>
              </a:rPr>
              <a:t>：</a:t>
            </a:r>
            <a:r>
              <a:rPr lang="en-US" altLang="zh-CN" b="1" dirty="0" smtClean="0">
                <a:latin typeface="Calibri" pitchFamily="34" charset="0"/>
              </a:rPr>
              <a:t>thus, hence, therefore, accordingly, consequently, so, in this way, as a result</a:t>
            </a:r>
            <a:r>
              <a:rPr lang="zh-CN" altLang="zh-CN" b="1" dirty="0" smtClean="0">
                <a:latin typeface="Calibri" pitchFamily="34" charset="0"/>
              </a:rPr>
              <a:t>等</a:t>
            </a:r>
          </a:p>
          <a:p>
            <a:pPr>
              <a:lnSpc>
                <a:spcPct val="150000"/>
              </a:lnSpc>
              <a:spcBef>
                <a:spcPts val="0"/>
              </a:spcBef>
            </a:pPr>
            <a:r>
              <a:rPr lang="zh-CN" altLang="zh-CN" b="1" dirty="0" smtClean="0">
                <a:solidFill>
                  <a:schemeClr val="accent2">
                    <a:lumMod val="75000"/>
                  </a:schemeClr>
                </a:solidFill>
                <a:latin typeface="Calibri" pitchFamily="34" charset="0"/>
              </a:rPr>
              <a:t>表示次序</a:t>
            </a:r>
            <a:r>
              <a:rPr lang="en-US" altLang="zh-CN" b="1" dirty="0" smtClean="0">
                <a:solidFill>
                  <a:schemeClr val="accent2">
                    <a:lumMod val="75000"/>
                  </a:schemeClr>
                </a:solidFill>
                <a:latin typeface="Calibri" pitchFamily="34" charset="0"/>
              </a:rPr>
              <a:t> </a:t>
            </a:r>
            <a:r>
              <a:rPr lang="zh-CN" altLang="zh-CN" b="1" dirty="0" smtClean="0">
                <a:solidFill>
                  <a:schemeClr val="accent2">
                    <a:lumMod val="75000"/>
                  </a:schemeClr>
                </a:solidFill>
                <a:latin typeface="Calibri" pitchFamily="34" charset="0"/>
              </a:rPr>
              <a:t>（</a:t>
            </a:r>
            <a:r>
              <a:rPr lang="en-US" altLang="zh-CN" b="1" dirty="0" smtClean="0">
                <a:solidFill>
                  <a:schemeClr val="accent2">
                    <a:lumMod val="75000"/>
                  </a:schemeClr>
                </a:solidFill>
                <a:latin typeface="Calibri" pitchFamily="34" charset="0"/>
              </a:rPr>
              <a:t>Order</a:t>
            </a:r>
            <a:r>
              <a:rPr lang="zh-CN" altLang="zh-CN" b="1" dirty="0" smtClean="0">
                <a:solidFill>
                  <a:schemeClr val="accent2">
                    <a:lumMod val="75000"/>
                  </a:schemeClr>
                </a:solidFill>
                <a:latin typeface="Calibri" pitchFamily="34" charset="0"/>
              </a:rPr>
              <a:t>）</a:t>
            </a:r>
            <a:r>
              <a:rPr lang="zh-CN" altLang="zh-CN" b="1" dirty="0" smtClean="0">
                <a:latin typeface="Calibri" pitchFamily="34" charset="0"/>
              </a:rPr>
              <a:t>：</a:t>
            </a:r>
            <a:r>
              <a:rPr lang="en-US" altLang="zh-CN" b="1" dirty="0" smtClean="0">
                <a:latin typeface="Calibri" pitchFamily="34" charset="0"/>
              </a:rPr>
              <a:t>first, second, first of all, to begin with, at first, finally, eventually, in the end, immediately, soon, in front of, next to, opposite to, in the middle of, on the left, afterward, then, next</a:t>
            </a:r>
            <a:r>
              <a:rPr lang="zh-CN" altLang="zh-CN" b="1" dirty="0" smtClean="0">
                <a:latin typeface="Calibri" pitchFamily="34" charset="0"/>
              </a:rPr>
              <a:t>等</a:t>
            </a:r>
          </a:p>
          <a:p>
            <a:pPr>
              <a:lnSpc>
                <a:spcPct val="150000"/>
              </a:lnSpc>
              <a:spcBef>
                <a:spcPts val="0"/>
              </a:spcBef>
            </a:pPr>
            <a:r>
              <a:rPr lang="zh-CN" altLang="zh-CN" b="1" dirty="0" smtClean="0">
                <a:solidFill>
                  <a:schemeClr val="accent2">
                    <a:lumMod val="75000"/>
                  </a:schemeClr>
                </a:solidFill>
                <a:latin typeface="Calibri" pitchFamily="34" charset="0"/>
              </a:rPr>
              <a:t>表示结论（</a:t>
            </a:r>
            <a:r>
              <a:rPr lang="en-US" altLang="zh-CN" b="1" dirty="0" smtClean="0">
                <a:solidFill>
                  <a:schemeClr val="accent2">
                    <a:lumMod val="75000"/>
                  </a:schemeClr>
                </a:solidFill>
                <a:latin typeface="Calibri" pitchFamily="34" charset="0"/>
              </a:rPr>
              <a:t>Conclusion</a:t>
            </a:r>
            <a:r>
              <a:rPr lang="zh-CN" altLang="zh-CN" b="1" dirty="0" smtClean="0">
                <a:solidFill>
                  <a:schemeClr val="accent2">
                    <a:lumMod val="75000"/>
                  </a:schemeClr>
                </a:solidFill>
                <a:latin typeface="Calibri" pitchFamily="34" charset="0"/>
              </a:rPr>
              <a:t>）</a:t>
            </a:r>
            <a:r>
              <a:rPr lang="zh-CN" altLang="zh-CN" b="1" dirty="0" smtClean="0">
                <a:latin typeface="Calibri" pitchFamily="34" charset="0"/>
              </a:rPr>
              <a:t>：</a:t>
            </a:r>
            <a:r>
              <a:rPr lang="en-US" altLang="zh-CN" b="1" dirty="0" smtClean="0">
                <a:latin typeface="Calibri" pitchFamily="34" charset="0"/>
              </a:rPr>
              <a:t>in conclusion, to conclude, to sum up, to summarize, in summary, in all, in a word, in short, in brief, as has been noted</a:t>
            </a:r>
            <a:r>
              <a:rPr lang="zh-CN" altLang="zh-CN" b="1" dirty="0" smtClean="0">
                <a:latin typeface="Calibri" pitchFamily="34" charset="0"/>
              </a:rPr>
              <a:t>等</a:t>
            </a:r>
            <a:r>
              <a:rPr lang="en-US" altLang="zh-CN" b="1" dirty="0" smtClean="0">
                <a:latin typeface="Calibri" pitchFamily="34" charset="0"/>
              </a:rPr>
              <a:t>  </a:t>
            </a:r>
            <a:endParaRPr lang="zh-CN" altLang="zh-CN" b="1" dirty="0" smtClean="0">
              <a:latin typeface="Calibri" pitchFamily="34" charset="0"/>
            </a:endParaRPr>
          </a:p>
          <a:p>
            <a:pPr>
              <a:lnSpc>
                <a:spcPct val="150000"/>
              </a:lnSpc>
              <a:spcBef>
                <a:spcPts val="0"/>
              </a:spcBef>
            </a:pPr>
            <a:endParaRPr lang="zh-CN" altLang="en-US" b="1" dirty="0">
              <a:latin typeface="Calibri" pitchFamily="34" charset="0"/>
            </a:endParaRPr>
          </a:p>
        </p:txBody>
      </p:sp>
    </p:spTree>
    <p:extLst>
      <p:ext uri="{BB962C8B-B14F-4D97-AF65-F5344CB8AC3E}">
        <p14:creationId xmlns="" xmlns:p14="http://schemas.microsoft.com/office/powerpoint/2010/main" val="3950240744"/>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0" name="内容占位符 2"/>
          <p:cNvSpPr txBox="1">
            <a:spLocks/>
          </p:cNvSpPr>
          <p:nvPr/>
        </p:nvSpPr>
        <p:spPr>
          <a:xfrm>
            <a:off x="1052623" y="2024729"/>
            <a:ext cx="10728251" cy="4525963"/>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u="sng" dirty="0" smtClean="0">
                <a:solidFill>
                  <a:schemeClr val="accent2">
                    <a:lumMod val="75000"/>
                  </a:schemeClr>
                </a:solidFill>
                <a:latin typeface="Calibri" pitchFamily="34" charset="0"/>
              </a:rPr>
              <a:t>About vs. approximately</a:t>
            </a:r>
            <a:endParaRPr lang="zh-CN" altLang="zh-CN" b="1" dirty="0" smtClean="0">
              <a:solidFill>
                <a:schemeClr val="accent2">
                  <a:lumMod val="75000"/>
                </a:schemeClr>
              </a:solidFill>
              <a:latin typeface="Calibri" pitchFamily="34" charset="0"/>
            </a:endParaRPr>
          </a:p>
          <a:p>
            <a:pPr>
              <a:buFont typeface="Arial" pitchFamily="34" charset="0"/>
              <a:buNone/>
            </a:pPr>
            <a:r>
              <a:rPr lang="zh-CN" altLang="en-US" b="1" dirty="0" smtClean="0">
                <a:latin typeface="Calibri" pitchFamily="34" charset="0"/>
              </a:rPr>
              <a:t>    </a:t>
            </a:r>
            <a:r>
              <a:rPr lang="zh-CN" altLang="zh-CN" b="1" dirty="0" smtClean="0">
                <a:latin typeface="Calibri" pitchFamily="34" charset="0"/>
              </a:rPr>
              <a:t>除了科技写作外，</a:t>
            </a:r>
            <a:r>
              <a:rPr lang="en-US" altLang="zh-CN" b="1" i="1" dirty="0" smtClean="0">
                <a:latin typeface="Calibri" pitchFamily="34" charset="0"/>
              </a:rPr>
              <a:t>About</a:t>
            </a:r>
            <a:r>
              <a:rPr lang="zh-CN" altLang="zh-CN" b="1" dirty="0" smtClean="0">
                <a:latin typeface="Calibri" pitchFamily="34" charset="0"/>
              </a:rPr>
              <a:t>是英文里最常用的词语。在科技写作中，优选</a:t>
            </a:r>
            <a:r>
              <a:rPr lang="en-US" altLang="zh-CN" b="1" i="1" dirty="0" smtClean="0">
                <a:latin typeface="Calibri" pitchFamily="34" charset="0"/>
              </a:rPr>
              <a:t>approximately</a:t>
            </a:r>
            <a:r>
              <a:rPr lang="zh-CN" altLang="zh-CN" b="1" dirty="0" smtClean="0">
                <a:latin typeface="Calibri" pitchFamily="34" charset="0"/>
              </a:rPr>
              <a:t>。</a:t>
            </a:r>
          </a:p>
          <a:p>
            <a:r>
              <a:rPr lang="en-US" altLang="zh-CN" b="1" u="sng" dirty="0" smtClean="0">
                <a:solidFill>
                  <a:schemeClr val="accent2">
                    <a:lumMod val="75000"/>
                  </a:schemeClr>
                </a:solidFill>
                <a:latin typeface="Calibri" pitchFamily="34" charset="0"/>
              </a:rPr>
              <a:t>Adverse vs. averse</a:t>
            </a:r>
            <a:endParaRPr lang="en-US" altLang="zh-CN" b="1" dirty="0" smtClean="0">
              <a:solidFill>
                <a:schemeClr val="accent2">
                  <a:lumMod val="75000"/>
                </a:schemeClr>
              </a:solidFill>
              <a:latin typeface="Calibri" pitchFamily="34" charset="0"/>
            </a:endParaRPr>
          </a:p>
          <a:p>
            <a:pPr>
              <a:buFont typeface="Arial" pitchFamily="34" charset="0"/>
              <a:buNone/>
            </a:pPr>
            <a:r>
              <a:rPr lang="en-US" altLang="zh-CN" b="1" i="1" dirty="0" smtClean="0">
                <a:latin typeface="Calibri" pitchFamily="34" charset="0"/>
              </a:rPr>
              <a:t>    Adverse</a:t>
            </a:r>
            <a:r>
              <a:rPr lang="zh-CN" altLang="zh-CN" b="1" dirty="0" smtClean="0">
                <a:latin typeface="Calibri" pitchFamily="34" charset="0"/>
              </a:rPr>
              <a:t>指的是有害的或令人不快的事</a:t>
            </a:r>
            <a:r>
              <a:rPr lang="en-US" altLang="zh-CN" b="1" dirty="0" smtClean="0">
                <a:latin typeface="Calibri" pitchFamily="34" charset="0"/>
              </a:rPr>
              <a:t>/</a:t>
            </a:r>
            <a:r>
              <a:rPr lang="zh-CN" altLang="zh-CN" b="1" dirty="0" smtClean="0">
                <a:latin typeface="Calibri" pitchFamily="34" charset="0"/>
              </a:rPr>
              <a:t>物。</a:t>
            </a:r>
            <a:endParaRPr lang="en-US" altLang="zh-CN" b="1" dirty="0" smtClean="0">
              <a:latin typeface="Calibri" pitchFamily="34" charset="0"/>
            </a:endParaRPr>
          </a:p>
          <a:p>
            <a:pPr>
              <a:buFont typeface="Arial" pitchFamily="34" charset="0"/>
              <a:buNone/>
            </a:pPr>
            <a:r>
              <a:rPr lang="zh-CN" altLang="zh-CN" b="1" dirty="0" smtClean="0">
                <a:latin typeface="Calibri" pitchFamily="34" charset="0"/>
              </a:rPr>
              <a:t>例如</a:t>
            </a:r>
            <a:r>
              <a:rPr lang="en-US" altLang="zh-CN" b="1" dirty="0" smtClean="0">
                <a:latin typeface="Calibri" pitchFamily="34" charset="0"/>
              </a:rPr>
              <a:t>:“A drug can have an </a:t>
            </a:r>
            <a:r>
              <a:rPr lang="en-US" altLang="zh-CN" b="1" i="1" dirty="0" smtClean="0">
                <a:latin typeface="Calibri" pitchFamily="34" charset="0"/>
              </a:rPr>
              <a:t>adverse</a:t>
            </a:r>
            <a:r>
              <a:rPr lang="en-US" altLang="zh-CN" b="1" dirty="0" smtClean="0">
                <a:latin typeface="Calibri" pitchFamily="34" charset="0"/>
              </a:rPr>
              <a:t> effect.”“</a:t>
            </a:r>
            <a:r>
              <a:rPr lang="zh-CN" altLang="zh-CN" b="1" dirty="0" smtClean="0">
                <a:latin typeface="Calibri" pitchFamily="34" charset="0"/>
              </a:rPr>
              <a:t>药物可能有副作用。</a:t>
            </a:r>
            <a:r>
              <a:rPr lang="en-US" altLang="zh-CN" b="1" dirty="0" smtClean="0">
                <a:latin typeface="Calibri" pitchFamily="34" charset="0"/>
              </a:rPr>
              <a:t>”</a:t>
            </a:r>
          </a:p>
          <a:p>
            <a:pPr indent="579438">
              <a:buFont typeface="Arial" pitchFamily="34" charset="0"/>
              <a:buNone/>
            </a:pPr>
            <a:r>
              <a:rPr lang="en-US" altLang="zh-CN" b="1" i="1" dirty="0" smtClean="0">
                <a:latin typeface="Calibri" pitchFamily="34" charset="0"/>
              </a:rPr>
              <a:t>Averse</a:t>
            </a:r>
            <a:r>
              <a:rPr lang="zh-CN" altLang="zh-CN" b="1" dirty="0" smtClean="0">
                <a:latin typeface="Calibri" pitchFamily="34" charset="0"/>
              </a:rPr>
              <a:t>是指对某事</a:t>
            </a:r>
            <a:r>
              <a:rPr lang="en-US" altLang="zh-CN" b="1" dirty="0" smtClean="0">
                <a:latin typeface="Calibri" pitchFamily="34" charset="0"/>
              </a:rPr>
              <a:t>/</a:t>
            </a:r>
            <a:r>
              <a:rPr lang="zh-CN" altLang="zh-CN" b="1" dirty="0" smtClean="0">
                <a:latin typeface="Calibri" pitchFamily="34" charset="0"/>
              </a:rPr>
              <a:t>物的消极感受。</a:t>
            </a:r>
            <a:endParaRPr lang="en-US" altLang="zh-CN" b="1" dirty="0" smtClean="0">
              <a:latin typeface="Calibri" pitchFamily="34" charset="0"/>
            </a:endParaRPr>
          </a:p>
          <a:p>
            <a:pPr>
              <a:buFont typeface="Arial" pitchFamily="34" charset="0"/>
              <a:buNone/>
            </a:pPr>
            <a:r>
              <a:rPr lang="zh-CN" altLang="zh-CN" b="1" dirty="0" smtClean="0">
                <a:latin typeface="Calibri" pitchFamily="34" charset="0"/>
              </a:rPr>
              <a:t>例如</a:t>
            </a:r>
            <a:r>
              <a:rPr lang="en-US" altLang="zh-CN" b="1" dirty="0" smtClean="0">
                <a:latin typeface="Calibri" pitchFamily="34" charset="0"/>
              </a:rPr>
              <a:t>:“She was </a:t>
            </a:r>
            <a:r>
              <a:rPr lang="en-US" altLang="zh-CN" b="1" i="1" dirty="0" smtClean="0">
                <a:latin typeface="Calibri" pitchFamily="34" charset="0"/>
              </a:rPr>
              <a:t>averse</a:t>
            </a:r>
            <a:r>
              <a:rPr lang="en-US" altLang="zh-CN" b="1" dirty="0" smtClean="0">
                <a:latin typeface="Calibri" pitchFamily="34" charset="0"/>
              </a:rPr>
              <a:t> to asking for advice about her failed experiment.”</a:t>
            </a:r>
          </a:p>
          <a:p>
            <a:pPr indent="579438">
              <a:buFont typeface="Arial" pitchFamily="34" charset="0"/>
              <a:buNone/>
            </a:pPr>
            <a:r>
              <a:rPr lang="en-US" altLang="zh-CN" b="1" dirty="0" smtClean="0">
                <a:latin typeface="Calibri" pitchFamily="34" charset="0"/>
              </a:rPr>
              <a:t> “</a:t>
            </a:r>
            <a:r>
              <a:rPr lang="zh-CN" altLang="zh-CN" b="1" dirty="0" smtClean="0">
                <a:latin typeface="Calibri" pitchFamily="34" charset="0"/>
              </a:rPr>
              <a:t>她不愿对她失败的实验征求意见。</a:t>
            </a:r>
            <a:r>
              <a:rPr lang="en-US" altLang="zh-CN" b="1" dirty="0" smtClean="0">
                <a:latin typeface="Calibri" pitchFamily="34" charset="0"/>
              </a:rPr>
              <a:t>”</a:t>
            </a:r>
            <a:endParaRPr lang="zh-CN" altLang="zh-CN" b="1" dirty="0" smtClean="0">
              <a:latin typeface="Calibri" pitchFamily="34" charset="0"/>
            </a:endParaRPr>
          </a:p>
          <a:p>
            <a:endParaRPr lang="zh-CN" altLang="en-US" b="1" dirty="0">
              <a:latin typeface="Calibri" pitchFamily="34" charset="0"/>
            </a:endParaRPr>
          </a:p>
        </p:txBody>
      </p:sp>
      <p:grpSp>
        <p:nvGrpSpPr>
          <p:cNvPr id="11" name="组合 10"/>
          <p:cNvGrpSpPr/>
          <p:nvPr/>
        </p:nvGrpSpPr>
        <p:grpSpPr>
          <a:xfrm>
            <a:off x="2480695" y="985699"/>
            <a:ext cx="7217912" cy="1229002"/>
            <a:chOff x="-1508790" y="1476094"/>
            <a:chExt cx="8709009" cy="1229002"/>
          </a:xfrm>
        </p:grpSpPr>
        <p:sp>
          <p:nvSpPr>
            <p:cNvPr id="12" name="圆角矩形 11"/>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3"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易混淆、滥用的常见单词和短语（一）</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3389424692"/>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480695" y="985699"/>
            <a:ext cx="7217912" cy="1229002"/>
            <a:chOff x="-1508790" y="1476094"/>
            <a:chExt cx="8709009" cy="1229002"/>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易混淆、滥用的常见单词和短语（二）</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660401" y="1894115"/>
            <a:ext cx="11109841" cy="4825999"/>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n-US" altLang="zh-CN" sz="3000" b="1" u="sng" dirty="0" smtClean="0">
                <a:solidFill>
                  <a:schemeClr val="accent2">
                    <a:lumMod val="75000"/>
                  </a:schemeClr>
                </a:solidFill>
                <a:latin typeface="Calibri" pitchFamily="34" charset="0"/>
              </a:rPr>
              <a:t>Affect vs. effect</a:t>
            </a:r>
            <a:endParaRPr lang="zh-CN" altLang="zh-CN" sz="3000" b="1" dirty="0" smtClean="0">
              <a:solidFill>
                <a:schemeClr val="accent2">
                  <a:lumMod val="75000"/>
                </a:schemeClr>
              </a:solidFill>
              <a:latin typeface="Calibri" pitchFamily="34" charset="0"/>
            </a:endParaRPr>
          </a:p>
          <a:p>
            <a:pPr>
              <a:lnSpc>
                <a:spcPct val="150000"/>
              </a:lnSpc>
              <a:spcBef>
                <a:spcPts val="0"/>
              </a:spcBef>
              <a:buFont typeface="Arial" pitchFamily="34" charset="0"/>
              <a:buNone/>
            </a:pPr>
            <a:r>
              <a:rPr lang="en-US" altLang="zh-CN" sz="2400" b="1" i="1" dirty="0" smtClean="0">
                <a:latin typeface="Calibri" pitchFamily="34" charset="0"/>
              </a:rPr>
              <a:t>    affect</a:t>
            </a:r>
            <a:r>
              <a:rPr lang="en-US" altLang="zh-CN" sz="2400" b="1" dirty="0" smtClean="0">
                <a:latin typeface="Calibri" pitchFamily="34" charset="0"/>
              </a:rPr>
              <a:t>(</a:t>
            </a:r>
            <a:r>
              <a:rPr lang="zh-CN" altLang="zh-CN" sz="2400" b="1" dirty="0" smtClean="0">
                <a:latin typeface="Calibri" pitchFamily="34" charset="0"/>
              </a:rPr>
              <a:t>动词</a:t>
            </a:r>
            <a:r>
              <a:rPr lang="en-US" altLang="zh-CN" sz="2400" b="1" dirty="0" smtClean="0">
                <a:latin typeface="Calibri" pitchFamily="34" charset="0"/>
              </a:rPr>
              <a:t>)</a:t>
            </a:r>
            <a:r>
              <a:rPr lang="zh-CN" altLang="en-US" sz="2400" b="1" dirty="0" smtClean="0">
                <a:latin typeface="Calibri" pitchFamily="34" charset="0"/>
              </a:rPr>
              <a:t>是指</a:t>
            </a:r>
            <a:r>
              <a:rPr lang="zh-CN" altLang="zh-CN" sz="2400" b="1" dirty="0" smtClean="0">
                <a:latin typeface="Calibri" pitchFamily="34" charset="0"/>
              </a:rPr>
              <a:t>某事</a:t>
            </a:r>
            <a:r>
              <a:rPr lang="en-US" altLang="zh-CN" sz="2400" b="1" dirty="0" smtClean="0">
                <a:latin typeface="Calibri" pitchFamily="34" charset="0"/>
              </a:rPr>
              <a:t>/</a:t>
            </a:r>
            <a:r>
              <a:rPr lang="zh-CN" altLang="zh-CN" sz="2400" b="1" dirty="0" smtClean="0">
                <a:latin typeface="Calibri" pitchFamily="34" charset="0"/>
              </a:rPr>
              <a:t>物影响某事</a:t>
            </a:r>
            <a:r>
              <a:rPr lang="en-US" altLang="zh-CN" sz="2400" b="1" dirty="0" smtClean="0">
                <a:latin typeface="Calibri" pitchFamily="34" charset="0"/>
              </a:rPr>
              <a:t>/</a:t>
            </a:r>
            <a:r>
              <a:rPr lang="zh-CN" altLang="zh-CN" sz="2400" b="1" dirty="0" smtClean="0">
                <a:latin typeface="Calibri" pitchFamily="34" charset="0"/>
              </a:rPr>
              <a:t>物，而</a:t>
            </a:r>
            <a:r>
              <a:rPr lang="en-US" altLang="zh-CN" sz="2400" b="1" i="1" dirty="0" smtClean="0">
                <a:latin typeface="Calibri" pitchFamily="34" charset="0"/>
              </a:rPr>
              <a:t>effect</a:t>
            </a:r>
            <a:r>
              <a:rPr lang="en-US" altLang="zh-CN" sz="2400" b="1" dirty="0" smtClean="0">
                <a:latin typeface="Calibri" pitchFamily="34" charset="0"/>
              </a:rPr>
              <a:t> (</a:t>
            </a:r>
            <a:r>
              <a:rPr lang="zh-CN" altLang="zh-CN" sz="2400" b="1" dirty="0" smtClean="0">
                <a:latin typeface="Calibri" pitchFamily="34" charset="0"/>
              </a:rPr>
              <a:t>名词</a:t>
            </a:r>
            <a:r>
              <a:rPr lang="en-US" altLang="zh-CN" sz="2400" b="1" dirty="0" smtClean="0">
                <a:latin typeface="Calibri" pitchFamily="34" charset="0"/>
              </a:rPr>
              <a:t>)</a:t>
            </a:r>
            <a:r>
              <a:rPr lang="zh-CN" altLang="zh-CN" sz="2400" b="1" dirty="0" smtClean="0">
                <a:latin typeface="Calibri" pitchFamily="34" charset="0"/>
              </a:rPr>
              <a:t>是对某事</a:t>
            </a:r>
            <a:r>
              <a:rPr lang="en-US" altLang="zh-CN" sz="2400" b="1" dirty="0" smtClean="0">
                <a:latin typeface="Calibri" pitchFamily="34" charset="0"/>
              </a:rPr>
              <a:t>/</a:t>
            </a:r>
            <a:r>
              <a:rPr lang="zh-CN" altLang="zh-CN" sz="2400" b="1" dirty="0" smtClean="0">
                <a:latin typeface="Calibri" pitchFamily="34" charset="0"/>
              </a:rPr>
              <a:t>物有影响的某事</a:t>
            </a:r>
            <a:r>
              <a:rPr lang="en-US" altLang="zh-CN" sz="2400" b="1" dirty="0" smtClean="0">
                <a:latin typeface="Calibri" pitchFamily="34" charset="0"/>
              </a:rPr>
              <a:t>/</a:t>
            </a:r>
            <a:r>
              <a:rPr lang="zh-CN" altLang="zh-CN" sz="2400" b="1" dirty="0" smtClean="0">
                <a:latin typeface="Calibri" pitchFamily="34" charset="0"/>
              </a:rPr>
              <a:t>物。</a:t>
            </a:r>
            <a:endParaRPr lang="en-US" altLang="zh-CN" sz="2400" b="1" dirty="0" smtClean="0">
              <a:latin typeface="Calibri" pitchFamily="34" charset="0"/>
            </a:endParaRPr>
          </a:p>
          <a:p>
            <a:pPr marL="893763" indent="-893763">
              <a:lnSpc>
                <a:spcPct val="150000"/>
              </a:lnSpc>
              <a:spcBef>
                <a:spcPts val="0"/>
              </a:spcBef>
              <a:buFont typeface="Arial" pitchFamily="34" charset="0"/>
              <a:buNone/>
            </a:pPr>
            <a:r>
              <a:rPr lang="zh-CN" altLang="zh-CN" sz="2400" b="1" dirty="0" smtClean="0">
                <a:latin typeface="Calibri" pitchFamily="34" charset="0"/>
              </a:rPr>
              <a:t>例如</a:t>
            </a:r>
            <a:r>
              <a:rPr lang="zh-CN" altLang="en-US" sz="2400" b="1" dirty="0" smtClean="0">
                <a:latin typeface="Calibri" pitchFamily="34" charset="0"/>
              </a:rPr>
              <a:t>：</a:t>
            </a:r>
            <a:r>
              <a:rPr lang="en-US" altLang="zh-CN" sz="2400" b="1" dirty="0" smtClean="0">
                <a:latin typeface="Calibri" pitchFamily="34" charset="0"/>
              </a:rPr>
              <a:t>“The relative humidity in the chamber </a:t>
            </a:r>
            <a:r>
              <a:rPr lang="en-US" altLang="zh-CN" sz="2400" b="1" i="1" dirty="0" smtClean="0">
                <a:latin typeface="Calibri" pitchFamily="34" charset="0"/>
              </a:rPr>
              <a:t>affects</a:t>
            </a:r>
            <a:r>
              <a:rPr lang="en-US" altLang="zh-CN" sz="2400" b="1" dirty="0" smtClean="0">
                <a:latin typeface="Calibri" pitchFamily="34" charset="0"/>
              </a:rPr>
              <a:t> the growth of  the plants,” </a:t>
            </a:r>
          </a:p>
          <a:p>
            <a:pPr marL="893763" indent="0">
              <a:lnSpc>
                <a:spcPct val="150000"/>
              </a:lnSpc>
              <a:spcBef>
                <a:spcPts val="0"/>
              </a:spcBef>
              <a:buFont typeface="Arial" pitchFamily="34" charset="0"/>
              <a:buNone/>
            </a:pPr>
            <a:r>
              <a:rPr lang="en-US" altLang="zh-CN" sz="2400" b="1" dirty="0" smtClean="0">
                <a:latin typeface="Calibri" pitchFamily="34" charset="0"/>
              </a:rPr>
              <a:t>“</a:t>
            </a:r>
            <a:r>
              <a:rPr lang="zh-CN" altLang="zh-CN" sz="2400" b="1" dirty="0" smtClean="0">
                <a:latin typeface="Calibri" pitchFamily="34" charset="0"/>
              </a:rPr>
              <a:t>房间里的相对湿度影响了植物的生长，</a:t>
            </a:r>
            <a:r>
              <a:rPr lang="en-US" altLang="zh-CN" sz="2400" b="1" dirty="0" smtClean="0">
                <a:latin typeface="Calibri" pitchFamily="34" charset="0"/>
              </a:rPr>
              <a:t>” </a:t>
            </a:r>
          </a:p>
          <a:p>
            <a:pPr marL="893763" indent="0">
              <a:lnSpc>
                <a:spcPct val="150000"/>
              </a:lnSpc>
              <a:spcBef>
                <a:spcPts val="0"/>
              </a:spcBef>
              <a:buFont typeface="Arial" pitchFamily="34" charset="0"/>
              <a:buNone/>
            </a:pPr>
            <a:r>
              <a:rPr lang="en-US" altLang="zh-CN" sz="2400" b="1" dirty="0" smtClean="0">
                <a:latin typeface="Calibri" pitchFamily="34" charset="0"/>
              </a:rPr>
              <a:t>“The relative humidity in the chamber has an </a:t>
            </a:r>
            <a:r>
              <a:rPr lang="en-US" altLang="zh-CN" sz="2400" b="1" i="1" dirty="0" smtClean="0">
                <a:latin typeface="Calibri" pitchFamily="34" charset="0"/>
              </a:rPr>
              <a:t>effect</a:t>
            </a:r>
            <a:r>
              <a:rPr lang="en-US" altLang="zh-CN" sz="2400" b="1" dirty="0" smtClean="0">
                <a:latin typeface="Calibri" pitchFamily="34" charset="0"/>
              </a:rPr>
              <a:t> on the  growth of the plants.” </a:t>
            </a:r>
          </a:p>
          <a:p>
            <a:pPr marL="893763" indent="0">
              <a:lnSpc>
                <a:spcPct val="150000"/>
              </a:lnSpc>
              <a:spcBef>
                <a:spcPts val="0"/>
              </a:spcBef>
              <a:buFont typeface="Arial" pitchFamily="34" charset="0"/>
              <a:buNone/>
            </a:pPr>
            <a:r>
              <a:rPr lang="en-US" altLang="zh-CN" sz="2400" b="1" dirty="0" smtClean="0">
                <a:latin typeface="Calibri" pitchFamily="34" charset="0"/>
              </a:rPr>
              <a:t>“</a:t>
            </a:r>
            <a:r>
              <a:rPr lang="zh-CN" altLang="zh-CN" sz="2400" b="1" dirty="0" smtClean="0">
                <a:latin typeface="Calibri" pitchFamily="34" charset="0"/>
              </a:rPr>
              <a:t>房间里的相对湿度对植物的生长有影响。</a:t>
            </a:r>
            <a:r>
              <a:rPr lang="en-US" altLang="zh-CN" sz="2400" b="1" dirty="0" smtClean="0">
                <a:latin typeface="Calibri" pitchFamily="34" charset="0"/>
              </a:rPr>
              <a:t>”</a:t>
            </a:r>
            <a:endParaRPr lang="zh-CN" altLang="zh-CN" sz="2400" b="1" dirty="0" smtClean="0">
              <a:latin typeface="Calibri" pitchFamily="34" charset="0"/>
            </a:endParaRPr>
          </a:p>
          <a:p>
            <a:pPr>
              <a:lnSpc>
                <a:spcPct val="150000"/>
              </a:lnSpc>
              <a:spcBef>
                <a:spcPts val="0"/>
              </a:spcBef>
            </a:pPr>
            <a:endParaRPr lang="zh-CN" altLang="en-US" b="1" dirty="0">
              <a:latin typeface="Calibri" pitchFamily="34" charset="0"/>
            </a:endParaRPr>
          </a:p>
        </p:txBody>
      </p:sp>
    </p:spTree>
    <p:extLst>
      <p:ext uri="{BB962C8B-B14F-4D97-AF65-F5344CB8AC3E}">
        <p14:creationId xmlns="" xmlns:p14="http://schemas.microsoft.com/office/powerpoint/2010/main" val="43489225"/>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480695" y="985699"/>
            <a:ext cx="7217912" cy="1229002"/>
            <a:chOff x="-1508790" y="1476094"/>
            <a:chExt cx="8709009" cy="1229002"/>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易混淆、滥用的常见单词和短语（三）</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869157" y="1861457"/>
            <a:ext cx="10440987" cy="4713514"/>
          </a:xfrm>
          <a:prstGeom prst="rect">
            <a:avLst/>
          </a:prstGeom>
        </p:spPr>
        <p:txBody>
          <a:bodyPr>
            <a:normAutofit fontScale="625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spcBef>
                <a:spcPts val="0"/>
              </a:spcBef>
            </a:pPr>
            <a:r>
              <a:rPr lang="en-US" altLang="zh-CN" sz="4500" b="1" u="sng" dirty="0" smtClean="0">
                <a:solidFill>
                  <a:schemeClr val="accent2">
                    <a:lumMod val="75000"/>
                  </a:schemeClr>
                </a:solidFill>
                <a:latin typeface="Calibri" pitchFamily="34" charset="0"/>
              </a:rPr>
              <a:t>Alternate vs. alternative</a:t>
            </a:r>
            <a:endParaRPr lang="zh-CN" altLang="zh-CN" sz="4500" b="1" dirty="0" smtClean="0">
              <a:solidFill>
                <a:schemeClr val="accent2">
                  <a:lumMod val="75000"/>
                </a:schemeClr>
              </a:solidFill>
              <a:latin typeface="Calibri" pitchFamily="34" charset="0"/>
            </a:endParaRPr>
          </a:p>
          <a:p>
            <a:pPr>
              <a:lnSpc>
                <a:spcPct val="170000"/>
              </a:lnSpc>
              <a:spcBef>
                <a:spcPts val="0"/>
              </a:spcBef>
              <a:buFont typeface="Arial" pitchFamily="34" charset="0"/>
              <a:buNone/>
            </a:pPr>
            <a:r>
              <a:rPr lang="zh-CN" altLang="zh-CN" b="1" dirty="0" smtClean="0">
                <a:latin typeface="Calibri" pitchFamily="34" charset="0"/>
              </a:rPr>
              <a:t>作为</a:t>
            </a:r>
            <a:r>
              <a:rPr lang="zh-CN" altLang="zh-CN" b="1" dirty="0" smtClean="0">
                <a:solidFill>
                  <a:schemeClr val="accent2"/>
                </a:solidFill>
                <a:latin typeface="Calibri" pitchFamily="34" charset="0"/>
              </a:rPr>
              <a:t>形容词</a:t>
            </a:r>
            <a:r>
              <a:rPr lang="zh-CN" altLang="zh-CN" b="1" dirty="0" smtClean="0">
                <a:latin typeface="Calibri" pitchFamily="34" charset="0"/>
              </a:rPr>
              <a:t>，</a:t>
            </a:r>
            <a:r>
              <a:rPr lang="en-US" altLang="zh-CN" b="1" i="1" dirty="0" smtClean="0">
                <a:latin typeface="Calibri" pitchFamily="34" charset="0"/>
              </a:rPr>
              <a:t>alternate</a:t>
            </a:r>
            <a:r>
              <a:rPr lang="zh-CN" altLang="zh-CN" b="1" dirty="0" smtClean="0">
                <a:latin typeface="Calibri" pitchFamily="34" charset="0"/>
              </a:rPr>
              <a:t>是泛指替代，而</a:t>
            </a:r>
            <a:r>
              <a:rPr lang="en-US" altLang="zh-CN" b="1" i="1" dirty="0" smtClean="0">
                <a:latin typeface="Calibri" pitchFamily="34" charset="0"/>
              </a:rPr>
              <a:t>alternative</a:t>
            </a:r>
            <a:r>
              <a:rPr lang="en-US" altLang="zh-CN" b="1" dirty="0" smtClean="0">
                <a:latin typeface="Calibri" pitchFamily="34" charset="0"/>
              </a:rPr>
              <a:t> </a:t>
            </a:r>
            <a:r>
              <a:rPr lang="zh-CN" altLang="zh-CN" b="1" dirty="0" smtClean="0">
                <a:latin typeface="Calibri" pitchFamily="34" charset="0"/>
              </a:rPr>
              <a:t>通常是更好的选择。</a:t>
            </a:r>
            <a:endParaRPr lang="en-US" altLang="zh-CN" b="1" dirty="0" smtClean="0">
              <a:latin typeface="Calibri" pitchFamily="34" charset="0"/>
            </a:endParaRPr>
          </a:p>
          <a:p>
            <a:pPr marL="708025" indent="-708025">
              <a:lnSpc>
                <a:spcPct val="170000"/>
              </a:lnSpc>
              <a:spcBef>
                <a:spcPts val="0"/>
              </a:spcBef>
              <a:buFont typeface="Arial" pitchFamily="34" charset="0"/>
              <a:buNone/>
            </a:pPr>
            <a:r>
              <a:rPr lang="zh-CN" altLang="zh-CN" b="1" dirty="0" smtClean="0">
                <a:latin typeface="Calibri" pitchFamily="34" charset="0"/>
              </a:rPr>
              <a:t>例如</a:t>
            </a:r>
            <a:r>
              <a:rPr lang="zh-CN" altLang="en-US" b="1" dirty="0" smtClean="0">
                <a:latin typeface="Calibri" pitchFamily="34" charset="0"/>
              </a:rPr>
              <a:t>：</a:t>
            </a:r>
            <a:r>
              <a:rPr lang="en-US" altLang="zh-CN" b="1" dirty="0" smtClean="0">
                <a:latin typeface="Calibri" pitchFamily="34" charset="0"/>
              </a:rPr>
              <a:t>“We can synthesize this compound via the </a:t>
            </a:r>
            <a:r>
              <a:rPr lang="en-US" altLang="zh-CN" b="1" i="1" dirty="0" smtClean="0">
                <a:latin typeface="Calibri" pitchFamily="34" charset="0"/>
              </a:rPr>
              <a:t>alternate</a:t>
            </a:r>
            <a:r>
              <a:rPr lang="en-US" altLang="zh-CN" b="1" dirty="0" smtClean="0">
                <a:latin typeface="Calibri" pitchFamily="34" charset="0"/>
              </a:rPr>
              <a:t> reaction” “</a:t>
            </a:r>
            <a:r>
              <a:rPr lang="zh-CN" altLang="zh-CN" b="1" dirty="0" smtClean="0">
                <a:latin typeface="Calibri" pitchFamily="34" charset="0"/>
              </a:rPr>
              <a:t>我们可以通过替代的反应来合成这种化合物</a:t>
            </a:r>
            <a:r>
              <a:rPr lang="en-US" altLang="zh-CN" b="1" dirty="0" smtClean="0">
                <a:latin typeface="Calibri" pitchFamily="34" charset="0"/>
              </a:rPr>
              <a:t>”</a:t>
            </a:r>
            <a:r>
              <a:rPr lang="zh-CN" altLang="zh-CN" b="1" dirty="0" smtClean="0">
                <a:latin typeface="Calibri" pitchFamily="34" charset="0"/>
              </a:rPr>
              <a:t>，表明其它反应效果跟第一个反应一样好。</a:t>
            </a:r>
            <a:endParaRPr lang="en-US" altLang="zh-CN" b="1" dirty="0" smtClean="0">
              <a:latin typeface="Calibri" pitchFamily="34" charset="0"/>
            </a:endParaRPr>
          </a:p>
          <a:p>
            <a:pPr marL="708025" indent="4763">
              <a:lnSpc>
                <a:spcPct val="170000"/>
              </a:lnSpc>
              <a:spcBef>
                <a:spcPts val="0"/>
              </a:spcBef>
              <a:buFont typeface="Arial" pitchFamily="34" charset="0"/>
              <a:buNone/>
            </a:pPr>
            <a:r>
              <a:rPr lang="en-US" altLang="zh-CN" b="1" dirty="0" smtClean="0">
                <a:latin typeface="Calibri" pitchFamily="34" charset="0"/>
              </a:rPr>
              <a:t>“We can synthesize this compound via the </a:t>
            </a:r>
            <a:r>
              <a:rPr lang="en-US" altLang="zh-CN" b="1" i="1" dirty="0" smtClean="0">
                <a:latin typeface="Calibri" pitchFamily="34" charset="0"/>
              </a:rPr>
              <a:t>alternative</a:t>
            </a:r>
            <a:r>
              <a:rPr lang="en-US" altLang="zh-CN" b="1" dirty="0" smtClean="0">
                <a:latin typeface="Calibri" pitchFamily="34" charset="0"/>
              </a:rPr>
              <a:t> Michael addition” “</a:t>
            </a:r>
            <a:r>
              <a:rPr lang="zh-CN" altLang="zh-CN" b="1" dirty="0" smtClean="0">
                <a:latin typeface="Calibri" pitchFamily="34" charset="0"/>
              </a:rPr>
              <a:t>我们可以通过可供选择的迈克尔加成来合成这种化合物</a:t>
            </a:r>
            <a:r>
              <a:rPr lang="en-US" altLang="zh-CN" b="1" dirty="0" smtClean="0">
                <a:latin typeface="Calibri" pitchFamily="34" charset="0"/>
              </a:rPr>
              <a:t>”</a:t>
            </a:r>
            <a:r>
              <a:rPr lang="zh-CN" altLang="zh-CN" b="1" dirty="0" smtClean="0">
                <a:latin typeface="Calibri" pitchFamily="34" charset="0"/>
              </a:rPr>
              <a:t>，暗指迈克尔加成对于合成该化合物来说是更好的选择。</a:t>
            </a:r>
            <a:endParaRPr lang="en-US" altLang="zh-CN" b="1" dirty="0" smtClean="0">
              <a:latin typeface="Calibri" pitchFamily="34" charset="0"/>
            </a:endParaRPr>
          </a:p>
          <a:p>
            <a:pPr>
              <a:lnSpc>
                <a:spcPct val="170000"/>
              </a:lnSpc>
              <a:spcBef>
                <a:spcPts val="0"/>
              </a:spcBef>
              <a:buFont typeface="Arial" pitchFamily="34" charset="0"/>
              <a:buNone/>
            </a:pPr>
            <a:r>
              <a:rPr lang="zh-CN" altLang="zh-CN" b="1" dirty="0" smtClean="0">
                <a:latin typeface="Calibri" pitchFamily="34" charset="0"/>
              </a:rPr>
              <a:t>作为</a:t>
            </a:r>
            <a:r>
              <a:rPr lang="zh-CN" altLang="zh-CN" b="1" dirty="0" smtClean="0">
                <a:solidFill>
                  <a:schemeClr val="accent2"/>
                </a:solidFill>
                <a:latin typeface="Calibri" pitchFamily="34" charset="0"/>
              </a:rPr>
              <a:t>名词</a:t>
            </a:r>
            <a:r>
              <a:rPr lang="zh-CN" altLang="zh-CN" b="1" dirty="0" smtClean="0">
                <a:latin typeface="Calibri" pitchFamily="34" charset="0"/>
              </a:rPr>
              <a:t>，这两个词可互换使用。</a:t>
            </a:r>
            <a:endParaRPr lang="en-US" altLang="zh-CN" b="1" dirty="0" smtClean="0">
              <a:latin typeface="Calibri" pitchFamily="34" charset="0"/>
            </a:endParaRPr>
          </a:p>
          <a:p>
            <a:pPr>
              <a:lnSpc>
                <a:spcPct val="170000"/>
              </a:lnSpc>
              <a:spcBef>
                <a:spcPts val="0"/>
              </a:spcBef>
              <a:buFont typeface="Arial" pitchFamily="34" charset="0"/>
              <a:buNone/>
            </a:pPr>
            <a:r>
              <a:rPr lang="zh-CN" altLang="zh-CN" b="1" dirty="0" smtClean="0">
                <a:latin typeface="Calibri" pitchFamily="34" charset="0"/>
              </a:rPr>
              <a:t>例如</a:t>
            </a:r>
            <a:r>
              <a:rPr lang="zh-CN" altLang="en-US" b="1" dirty="0" smtClean="0">
                <a:latin typeface="Calibri" pitchFamily="34" charset="0"/>
              </a:rPr>
              <a:t>：</a:t>
            </a:r>
            <a:r>
              <a:rPr lang="en-US" altLang="zh-CN" b="1" dirty="0" smtClean="0">
                <a:latin typeface="Calibri" pitchFamily="34" charset="0"/>
              </a:rPr>
              <a:t>“He is a good</a:t>
            </a:r>
            <a:r>
              <a:rPr lang="en-US" altLang="zh-CN" b="1" i="1" dirty="0" smtClean="0">
                <a:latin typeface="Calibri" pitchFamily="34" charset="0"/>
              </a:rPr>
              <a:t> alternate</a:t>
            </a:r>
            <a:r>
              <a:rPr lang="en-US" altLang="zh-CN" b="1" dirty="0" smtClean="0">
                <a:latin typeface="Calibri" pitchFamily="34" charset="0"/>
              </a:rPr>
              <a:t> for the keynote speaker” “</a:t>
            </a:r>
            <a:r>
              <a:rPr lang="zh-CN" altLang="zh-CN" b="1" dirty="0" smtClean="0">
                <a:latin typeface="Calibri" pitchFamily="34" charset="0"/>
              </a:rPr>
              <a:t>他是很好的主讲人替换人选</a:t>
            </a:r>
            <a:r>
              <a:rPr lang="en-US" altLang="zh-CN" b="1" dirty="0" smtClean="0">
                <a:latin typeface="Calibri" pitchFamily="34" charset="0"/>
              </a:rPr>
              <a:t>” </a:t>
            </a:r>
          </a:p>
          <a:p>
            <a:pPr>
              <a:lnSpc>
                <a:spcPct val="170000"/>
              </a:lnSpc>
              <a:spcBef>
                <a:spcPts val="0"/>
              </a:spcBef>
              <a:buFont typeface="Arial" pitchFamily="34" charset="0"/>
              <a:buNone/>
            </a:pPr>
            <a:r>
              <a:rPr lang="en-US" altLang="zh-CN" b="1" dirty="0" smtClean="0">
                <a:latin typeface="Calibri" pitchFamily="34" charset="0"/>
              </a:rPr>
              <a:t>             “He is a good </a:t>
            </a:r>
            <a:r>
              <a:rPr lang="en-US" altLang="zh-CN" b="1" i="1" dirty="0" smtClean="0">
                <a:latin typeface="Calibri" pitchFamily="34" charset="0"/>
              </a:rPr>
              <a:t>alternative</a:t>
            </a:r>
            <a:r>
              <a:rPr lang="en-US" altLang="zh-CN" b="1" dirty="0" smtClean="0">
                <a:latin typeface="Calibri" pitchFamily="34" charset="0"/>
              </a:rPr>
              <a:t> to the keynote speaker” “</a:t>
            </a:r>
            <a:r>
              <a:rPr lang="zh-CN" altLang="zh-CN" b="1" dirty="0" smtClean="0">
                <a:latin typeface="Calibri" pitchFamily="34" charset="0"/>
              </a:rPr>
              <a:t>他是替换主讲人的很好的人选</a:t>
            </a:r>
            <a:r>
              <a:rPr lang="en-US" altLang="zh-CN" b="1" dirty="0" smtClean="0">
                <a:latin typeface="Calibri" pitchFamily="34" charset="0"/>
              </a:rPr>
              <a:t>”</a:t>
            </a:r>
          </a:p>
          <a:p>
            <a:pPr indent="484188">
              <a:lnSpc>
                <a:spcPct val="17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指的是同一件事且两者都合意。</a:t>
            </a:r>
          </a:p>
          <a:p>
            <a:pPr>
              <a:lnSpc>
                <a:spcPct val="170000"/>
              </a:lnSpc>
              <a:spcBef>
                <a:spcPts val="0"/>
              </a:spcBef>
            </a:pPr>
            <a:endParaRPr lang="zh-CN" altLang="en-US" b="1" dirty="0">
              <a:latin typeface="Calibri" pitchFamily="34" charset="0"/>
            </a:endParaRPr>
          </a:p>
        </p:txBody>
      </p:sp>
    </p:spTree>
    <p:extLst>
      <p:ext uri="{BB962C8B-B14F-4D97-AF65-F5344CB8AC3E}">
        <p14:creationId xmlns="" xmlns:p14="http://schemas.microsoft.com/office/powerpoint/2010/main" val="2644648030"/>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480695" y="985699"/>
            <a:ext cx="7217912" cy="1229002"/>
            <a:chOff x="-1508790" y="1476094"/>
            <a:chExt cx="8709009" cy="1229002"/>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易混淆、滥用的常见单词和短语（四）</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1926772" y="1836057"/>
            <a:ext cx="8325756" cy="5025571"/>
          </a:xfrm>
          <a:prstGeom prst="rect">
            <a:avLst/>
          </a:prstGeom>
        </p:spPr>
        <p:txBody>
          <a:bodyPr>
            <a:normAutofit lnSpcReduction="1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n-US" altLang="zh-CN" b="1" u="sng" dirty="0" smtClean="0">
                <a:solidFill>
                  <a:schemeClr val="accent2">
                    <a:lumMod val="75000"/>
                  </a:schemeClr>
                </a:solidFill>
                <a:latin typeface="Calibri" pitchFamily="34" charset="0"/>
              </a:rPr>
              <a:t>As yet; as of yet</a:t>
            </a:r>
            <a:endParaRPr lang="zh-CN" altLang="zh-CN" b="1" dirty="0" smtClean="0">
              <a:solidFill>
                <a:schemeClr val="accent2">
                  <a:lumMod val="75000"/>
                </a:schemeClr>
              </a:solidFill>
              <a:latin typeface="Calibri" pitchFamily="34" charset="0"/>
            </a:endParaRPr>
          </a:p>
          <a:p>
            <a:pPr>
              <a:lnSpc>
                <a:spcPct val="15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避免使用这两个短语。用</a:t>
            </a:r>
            <a:r>
              <a:rPr lang="en-US" altLang="zh-CN" b="1" i="1" dirty="0" smtClean="0">
                <a:latin typeface="Calibri" pitchFamily="34" charset="0"/>
              </a:rPr>
              <a:t>yet</a:t>
            </a:r>
            <a:r>
              <a:rPr lang="zh-CN" altLang="zh-CN" b="1" dirty="0" smtClean="0">
                <a:latin typeface="Calibri" pitchFamily="34" charset="0"/>
              </a:rPr>
              <a:t>，</a:t>
            </a:r>
            <a:r>
              <a:rPr lang="en-US" altLang="zh-CN" b="1" i="1" dirty="0" smtClean="0">
                <a:latin typeface="Calibri" pitchFamily="34" charset="0"/>
              </a:rPr>
              <a:t>still</a:t>
            </a:r>
            <a:r>
              <a:rPr lang="zh-CN" altLang="zh-CN" b="1" dirty="0" smtClean="0">
                <a:latin typeface="Calibri" pitchFamily="34" charset="0"/>
              </a:rPr>
              <a:t>或</a:t>
            </a:r>
            <a:r>
              <a:rPr lang="en-US" altLang="zh-CN" b="1" i="1" dirty="0" smtClean="0">
                <a:latin typeface="Calibri" pitchFamily="34" charset="0"/>
              </a:rPr>
              <a:t>so far</a:t>
            </a:r>
            <a:r>
              <a:rPr lang="zh-CN" altLang="zh-CN" b="1" dirty="0" smtClean="0">
                <a:latin typeface="Calibri" pitchFamily="34" charset="0"/>
              </a:rPr>
              <a:t>代替。</a:t>
            </a:r>
          </a:p>
          <a:p>
            <a:pPr>
              <a:lnSpc>
                <a:spcPct val="150000"/>
              </a:lnSpc>
              <a:spcBef>
                <a:spcPts val="0"/>
              </a:spcBef>
            </a:pPr>
            <a:r>
              <a:rPr lang="en-US" altLang="zh-CN" b="1" u="sng" dirty="0" smtClean="0">
                <a:solidFill>
                  <a:schemeClr val="accent2">
                    <a:lumMod val="75000"/>
                  </a:schemeClr>
                </a:solidFill>
                <a:latin typeface="Calibri" pitchFamily="34" charset="0"/>
              </a:rPr>
              <a:t>At the present time; at this time; at present</a:t>
            </a:r>
            <a:endParaRPr lang="zh-CN" altLang="zh-CN" b="1" dirty="0" smtClean="0">
              <a:solidFill>
                <a:schemeClr val="accent2">
                  <a:lumMod val="75000"/>
                </a:schemeClr>
              </a:solidFill>
              <a:latin typeface="Calibri" pitchFamily="34" charset="0"/>
            </a:endParaRPr>
          </a:p>
          <a:p>
            <a:pPr>
              <a:lnSpc>
                <a:spcPct val="15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这些可以用更简单的</a:t>
            </a:r>
            <a:r>
              <a:rPr lang="en-US" altLang="zh-CN" b="1" i="1" dirty="0" smtClean="0">
                <a:latin typeface="Calibri" pitchFamily="34" charset="0"/>
              </a:rPr>
              <a:t>now</a:t>
            </a:r>
            <a:r>
              <a:rPr lang="zh-CN" altLang="zh-CN" b="1" dirty="0" smtClean="0">
                <a:latin typeface="Calibri" pitchFamily="34" charset="0"/>
              </a:rPr>
              <a:t>，</a:t>
            </a:r>
            <a:r>
              <a:rPr lang="en-US" altLang="zh-CN" b="1" i="1" dirty="0" smtClean="0">
                <a:latin typeface="Calibri" pitchFamily="34" charset="0"/>
              </a:rPr>
              <a:t>today</a:t>
            </a:r>
            <a:r>
              <a:rPr lang="zh-CN" altLang="zh-CN" b="1" dirty="0" smtClean="0">
                <a:latin typeface="Calibri" pitchFamily="34" charset="0"/>
              </a:rPr>
              <a:t>或</a:t>
            </a:r>
            <a:r>
              <a:rPr lang="en-US" altLang="zh-CN" b="1" i="1" dirty="0" smtClean="0">
                <a:latin typeface="Calibri" pitchFamily="34" charset="0"/>
              </a:rPr>
              <a:t>currently</a:t>
            </a:r>
            <a:r>
              <a:rPr lang="zh-CN" altLang="zh-CN" b="1" dirty="0" smtClean="0">
                <a:latin typeface="Calibri" pitchFamily="34" charset="0"/>
              </a:rPr>
              <a:t>替换。</a:t>
            </a:r>
          </a:p>
          <a:p>
            <a:pPr>
              <a:lnSpc>
                <a:spcPct val="150000"/>
              </a:lnSpc>
              <a:spcBef>
                <a:spcPts val="0"/>
              </a:spcBef>
            </a:pPr>
            <a:r>
              <a:rPr lang="en-US" altLang="zh-CN" b="1" u="sng" dirty="0" smtClean="0">
                <a:solidFill>
                  <a:schemeClr val="accent2">
                    <a:lumMod val="75000"/>
                  </a:schemeClr>
                </a:solidFill>
                <a:latin typeface="Calibri" pitchFamily="34" charset="0"/>
              </a:rPr>
              <a:t>At the time that; at the time when</a:t>
            </a:r>
            <a:endParaRPr lang="zh-CN" altLang="zh-CN" b="1" dirty="0" smtClean="0">
              <a:solidFill>
                <a:schemeClr val="accent2">
                  <a:lumMod val="75000"/>
                </a:schemeClr>
              </a:solidFill>
              <a:latin typeface="Calibri" pitchFamily="34" charset="0"/>
            </a:endParaRPr>
          </a:p>
          <a:p>
            <a:pPr>
              <a:lnSpc>
                <a:spcPct val="15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避免使用这些短语。</a:t>
            </a:r>
            <a:r>
              <a:rPr lang="en-US" altLang="zh-CN" b="1" i="1" dirty="0" smtClean="0">
                <a:latin typeface="Calibri" pitchFamily="34" charset="0"/>
              </a:rPr>
              <a:t>when</a:t>
            </a:r>
            <a:r>
              <a:rPr lang="zh-CN" altLang="zh-CN" b="1" dirty="0" smtClean="0">
                <a:latin typeface="Calibri" pitchFamily="34" charset="0"/>
              </a:rPr>
              <a:t>这个词效果最好。</a:t>
            </a:r>
          </a:p>
          <a:p>
            <a:pPr>
              <a:lnSpc>
                <a:spcPct val="150000"/>
              </a:lnSpc>
              <a:spcBef>
                <a:spcPts val="0"/>
              </a:spcBef>
            </a:pPr>
            <a:r>
              <a:rPr lang="en-US" altLang="zh-CN" b="1" u="sng" dirty="0" smtClean="0">
                <a:solidFill>
                  <a:schemeClr val="accent2">
                    <a:lumMod val="75000"/>
                  </a:schemeClr>
                </a:solidFill>
                <a:latin typeface="Calibri" pitchFamily="34" charset="0"/>
              </a:rPr>
              <a:t>By means of</a:t>
            </a:r>
            <a:endParaRPr lang="zh-CN" altLang="zh-CN" b="1" dirty="0" smtClean="0">
              <a:solidFill>
                <a:schemeClr val="accent2">
                  <a:lumMod val="75000"/>
                </a:schemeClr>
              </a:solidFill>
              <a:latin typeface="Calibri" pitchFamily="34" charset="0"/>
            </a:endParaRPr>
          </a:p>
          <a:p>
            <a:pPr>
              <a:lnSpc>
                <a:spcPct val="15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用这个短语是不必要的冗长。用</a:t>
            </a:r>
            <a:r>
              <a:rPr lang="en-US" altLang="zh-CN" b="1" i="1" dirty="0" smtClean="0">
                <a:latin typeface="Calibri" pitchFamily="34" charset="0"/>
              </a:rPr>
              <a:t>by</a:t>
            </a:r>
            <a:r>
              <a:rPr lang="zh-CN" altLang="zh-CN" b="1" dirty="0" smtClean="0">
                <a:latin typeface="Calibri" pitchFamily="34" charset="0"/>
              </a:rPr>
              <a:t>或</a:t>
            </a:r>
            <a:r>
              <a:rPr lang="en-US" altLang="zh-CN" b="1" i="1" dirty="0" smtClean="0">
                <a:latin typeface="Calibri" pitchFamily="34" charset="0"/>
              </a:rPr>
              <a:t>with</a:t>
            </a:r>
            <a:r>
              <a:rPr lang="zh-CN" altLang="zh-CN" b="1" dirty="0" smtClean="0">
                <a:latin typeface="Calibri" pitchFamily="34" charset="0"/>
              </a:rPr>
              <a:t>代替。</a:t>
            </a:r>
          </a:p>
          <a:p>
            <a:pPr>
              <a:lnSpc>
                <a:spcPct val="150000"/>
              </a:lnSpc>
              <a:spcBef>
                <a:spcPts val="0"/>
              </a:spcBef>
            </a:pPr>
            <a:endParaRPr lang="zh-CN" altLang="en-US" b="1" dirty="0">
              <a:latin typeface="Calibri" pitchFamily="34" charset="0"/>
            </a:endParaRPr>
          </a:p>
        </p:txBody>
      </p:sp>
    </p:spTree>
    <p:extLst>
      <p:ext uri="{BB962C8B-B14F-4D97-AF65-F5344CB8AC3E}">
        <p14:creationId xmlns="" xmlns:p14="http://schemas.microsoft.com/office/powerpoint/2010/main" val="1144128172"/>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480695" y="985699"/>
            <a:ext cx="7217912" cy="1229002"/>
            <a:chOff x="-1508790" y="1476094"/>
            <a:chExt cx="8709009" cy="1229002"/>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易混淆、滥用的常见单词和短语（五）</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476183" y="1717887"/>
            <a:ext cx="11389752" cy="5308600"/>
          </a:xfrm>
          <a:prstGeom prst="rect">
            <a:avLst/>
          </a:prstGeom>
        </p:spPr>
        <p:txBody>
          <a:bodyPr>
            <a:normAutofit fontScale="85000" lnSpcReduction="1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ts val="0"/>
              </a:spcBef>
            </a:pPr>
            <a:r>
              <a:rPr lang="en-US" altLang="zh-CN" b="1" u="sng" dirty="0" smtClean="0">
                <a:solidFill>
                  <a:schemeClr val="accent2">
                    <a:lumMod val="75000"/>
                  </a:schemeClr>
                </a:solidFill>
                <a:latin typeface="Calibri" pitchFamily="34" charset="0"/>
              </a:rPr>
              <a:t>Compare with vs. compare to</a:t>
            </a:r>
            <a:endParaRPr lang="zh-CN" altLang="zh-CN" b="1" dirty="0" smtClean="0">
              <a:solidFill>
                <a:schemeClr val="accent2">
                  <a:lumMod val="75000"/>
                </a:schemeClr>
              </a:solidFill>
              <a:latin typeface="Calibri" pitchFamily="34" charset="0"/>
            </a:endParaRPr>
          </a:p>
          <a:p>
            <a:pPr>
              <a:lnSpc>
                <a:spcPct val="16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这些短语经常互换使用，但它们有细微的区别。在同时比较相同点和不同点时用</a:t>
            </a:r>
            <a:r>
              <a:rPr lang="en-US" altLang="zh-CN" b="1" i="1" dirty="0" smtClean="0">
                <a:latin typeface="Calibri" pitchFamily="34" charset="0"/>
              </a:rPr>
              <a:t>compare with</a:t>
            </a:r>
            <a:r>
              <a:rPr lang="zh-CN" altLang="en-US" b="1" dirty="0">
                <a:latin typeface="Calibri" pitchFamily="34" charset="0"/>
              </a:rPr>
              <a:t>，</a:t>
            </a:r>
            <a:r>
              <a:rPr lang="zh-CN" altLang="zh-CN" b="1" dirty="0" smtClean="0">
                <a:latin typeface="Calibri" pitchFamily="34" charset="0"/>
              </a:rPr>
              <a:t>当想要强调事物之间的相同点时用</a:t>
            </a:r>
            <a:r>
              <a:rPr lang="en-US" altLang="zh-CN" b="1" i="1" dirty="0" smtClean="0">
                <a:latin typeface="Calibri" pitchFamily="34" charset="0"/>
              </a:rPr>
              <a:t>compare to</a:t>
            </a:r>
            <a:r>
              <a:rPr lang="zh-CN" altLang="zh-CN" b="1" dirty="0" smtClean="0">
                <a:latin typeface="Calibri" pitchFamily="34" charset="0"/>
              </a:rPr>
              <a:t>。</a:t>
            </a:r>
            <a:endParaRPr lang="en-US" altLang="zh-CN" b="1" dirty="0" smtClean="0">
              <a:latin typeface="Calibri" pitchFamily="34" charset="0"/>
            </a:endParaRPr>
          </a:p>
          <a:p>
            <a:pPr marL="893763" indent="-893763">
              <a:lnSpc>
                <a:spcPct val="160000"/>
              </a:lnSpc>
              <a:spcBef>
                <a:spcPts val="0"/>
              </a:spcBef>
              <a:buFont typeface="Arial" pitchFamily="34" charset="0"/>
              <a:buNone/>
            </a:pPr>
            <a:r>
              <a:rPr lang="zh-CN" altLang="en-US" b="1" dirty="0" smtClean="0">
                <a:latin typeface="Calibri" pitchFamily="34" charset="0"/>
              </a:rPr>
              <a:t>例如：</a:t>
            </a:r>
            <a:r>
              <a:rPr lang="en-US" altLang="zh-CN" b="1" dirty="0" smtClean="0">
                <a:latin typeface="Calibri" pitchFamily="34" charset="0"/>
              </a:rPr>
              <a:t>“The percent yield with our method was higher and lower </a:t>
            </a:r>
            <a:r>
              <a:rPr lang="en-US" altLang="zh-CN" b="1" i="1" dirty="0" smtClean="0">
                <a:latin typeface="Calibri" pitchFamily="34" charset="0"/>
              </a:rPr>
              <a:t>compared  with</a:t>
            </a:r>
            <a:r>
              <a:rPr lang="en-US" altLang="zh-CN" b="1" dirty="0" smtClean="0">
                <a:latin typeface="Calibri" pitchFamily="34" charset="0"/>
              </a:rPr>
              <a:t> the yields obtained by Brett et al. and </a:t>
            </a:r>
            <a:r>
              <a:rPr lang="en-US" altLang="zh-CN" b="1" dirty="0" err="1" smtClean="0">
                <a:latin typeface="Calibri" pitchFamily="34" charset="0"/>
              </a:rPr>
              <a:t>Tsing</a:t>
            </a:r>
            <a:r>
              <a:rPr lang="en-US" altLang="zh-CN" b="1" dirty="0" smtClean="0">
                <a:latin typeface="Calibri" pitchFamily="34" charset="0"/>
              </a:rPr>
              <a:t> et al., respectively.” </a:t>
            </a:r>
          </a:p>
          <a:p>
            <a:pPr indent="665163" algn="just">
              <a:lnSpc>
                <a:spcPct val="160000"/>
              </a:lnSpc>
              <a:spcBef>
                <a:spcPts val="0"/>
              </a:spcBef>
              <a:buNone/>
            </a:pPr>
            <a:r>
              <a:rPr lang="zh-CN" altLang="en-US" b="1" dirty="0">
                <a:latin typeface="Calibri" pitchFamily="34" charset="0"/>
              </a:rPr>
              <a:t>“</a:t>
            </a:r>
            <a:r>
              <a:rPr lang="zh-CN" altLang="zh-CN" b="1" dirty="0" smtClean="0">
                <a:latin typeface="Calibri" pitchFamily="34" charset="0"/>
              </a:rPr>
              <a:t>用我们的方法得到的产率分别比</a:t>
            </a:r>
            <a:r>
              <a:rPr lang="en-US" altLang="zh-CN" b="1" dirty="0" smtClean="0">
                <a:latin typeface="Calibri" pitchFamily="34" charset="0"/>
              </a:rPr>
              <a:t>Brett</a:t>
            </a:r>
            <a:r>
              <a:rPr lang="zh-CN" altLang="zh-CN" b="1" dirty="0" smtClean="0">
                <a:latin typeface="Calibri" pitchFamily="34" charset="0"/>
              </a:rPr>
              <a:t>等人得到的产率高，比</a:t>
            </a:r>
            <a:r>
              <a:rPr lang="en-US" altLang="zh-CN" b="1" dirty="0" err="1" smtClean="0">
                <a:latin typeface="Calibri" pitchFamily="34" charset="0"/>
              </a:rPr>
              <a:t>Tsing</a:t>
            </a:r>
            <a:r>
              <a:rPr lang="zh-CN" altLang="zh-CN" b="1" dirty="0" smtClean="0">
                <a:latin typeface="Calibri" pitchFamily="34" charset="0"/>
              </a:rPr>
              <a:t>等人低。</a:t>
            </a:r>
            <a:r>
              <a:rPr lang="zh-CN" altLang="en-US" b="1" dirty="0" smtClean="0">
                <a:latin typeface="Calibri" pitchFamily="34" charset="0"/>
              </a:rPr>
              <a:t>”</a:t>
            </a:r>
            <a:endParaRPr lang="en-US" altLang="zh-CN" b="1" dirty="0" smtClean="0">
              <a:latin typeface="Calibri" pitchFamily="34" charset="0"/>
            </a:endParaRPr>
          </a:p>
          <a:p>
            <a:pPr marL="893763" indent="0" algn="just">
              <a:lnSpc>
                <a:spcPct val="160000"/>
              </a:lnSpc>
              <a:spcBef>
                <a:spcPts val="0"/>
              </a:spcBef>
              <a:buNone/>
            </a:pPr>
            <a:r>
              <a:rPr lang="zh-CN" altLang="zh-CN" b="1" dirty="0" smtClean="0">
                <a:latin typeface="Calibri" pitchFamily="34" charset="0"/>
              </a:rPr>
              <a:t> </a:t>
            </a:r>
            <a:r>
              <a:rPr lang="en-US" altLang="zh-CN" b="1" dirty="0" smtClean="0">
                <a:latin typeface="Calibri" pitchFamily="34" charset="0"/>
              </a:rPr>
              <a:t>“The morphological changes were similar </a:t>
            </a:r>
            <a:r>
              <a:rPr lang="en-US" altLang="zh-CN" b="1" i="1" dirty="0" smtClean="0">
                <a:latin typeface="Calibri" pitchFamily="34" charset="0"/>
              </a:rPr>
              <a:t>compared to </a:t>
            </a:r>
            <a:r>
              <a:rPr lang="en-US" altLang="zh-CN" b="1" dirty="0" smtClean="0">
                <a:latin typeface="Calibri" pitchFamily="34" charset="0"/>
              </a:rPr>
              <a:t>those  observed by </a:t>
            </a:r>
            <a:r>
              <a:rPr lang="en-US" altLang="zh-CN" b="1" dirty="0" err="1" smtClean="0">
                <a:latin typeface="Calibri" pitchFamily="34" charset="0"/>
              </a:rPr>
              <a:t>Kwak</a:t>
            </a:r>
            <a:r>
              <a:rPr lang="en-US" altLang="zh-CN" b="1" dirty="0" smtClean="0">
                <a:latin typeface="Calibri" pitchFamily="34" charset="0"/>
              </a:rPr>
              <a:t> et al.” </a:t>
            </a:r>
            <a:r>
              <a:rPr lang="zh-CN" altLang="en-US" b="1" dirty="0" smtClean="0">
                <a:latin typeface="Calibri" pitchFamily="34" charset="0"/>
              </a:rPr>
              <a:t>“</a:t>
            </a:r>
            <a:r>
              <a:rPr lang="zh-CN" altLang="zh-CN" b="1" dirty="0">
                <a:latin typeface="Calibri" pitchFamily="34" charset="0"/>
              </a:rPr>
              <a:t>此形貌变化与</a:t>
            </a:r>
            <a:r>
              <a:rPr lang="en-US" altLang="zh-CN" b="1" dirty="0" err="1">
                <a:latin typeface="Calibri" pitchFamily="34" charset="0"/>
              </a:rPr>
              <a:t>Kwak</a:t>
            </a:r>
            <a:r>
              <a:rPr lang="zh-CN" altLang="zh-CN" b="1" dirty="0">
                <a:latin typeface="Calibri" pitchFamily="34" charset="0"/>
              </a:rPr>
              <a:t>等人观察到的相似</a:t>
            </a:r>
            <a:r>
              <a:rPr lang="zh-CN" altLang="en-US" b="1" dirty="0">
                <a:latin typeface="Calibri" pitchFamily="34" charset="0"/>
              </a:rPr>
              <a:t>。”</a:t>
            </a:r>
            <a:r>
              <a:rPr lang="zh-CN" altLang="zh-CN" b="1" dirty="0" smtClean="0">
                <a:latin typeface="Calibri" pitchFamily="34" charset="0"/>
              </a:rPr>
              <a:t> </a:t>
            </a:r>
          </a:p>
          <a:p>
            <a:pPr>
              <a:lnSpc>
                <a:spcPct val="160000"/>
              </a:lnSpc>
              <a:spcBef>
                <a:spcPts val="0"/>
              </a:spcBef>
            </a:pPr>
            <a:endParaRPr lang="zh-CN" altLang="en-US" b="1" dirty="0">
              <a:latin typeface="Calibri" pitchFamily="34" charset="0"/>
            </a:endParaRPr>
          </a:p>
        </p:txBody>
      </p:sp>
    </p:spTree>
    <p:extLst>
      <p:ext uri="{BB962C8B-B14F-4D97-AF65-F5344CB8AC3E}">
        <p14:creationId xmlns="" xmlns:p14="http://schemas.microsoft.com/office/powerpoint/2010/main" val="1756402217"/>
      </p:ext>
    </p:extLst>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480695" y="985699"/>
            <a:ext cx="7217912" cy="1229002"/>
            <a:chOff x="-1508790" y="1476094"/>
            <a:chExt cx="8709009" cy="1229002"/>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易混淆、滥用的常见单词和短语（六）</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500856" y="1919514"/>
            <a:ext cx="11205592" cy="4938486"/>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n-US" altLang="zh-CN" b="1" u="sng" dirty="0" smtClean="0">
                <a:solidFill>
                  <a:schemeClr val="accent2">
                    <a:lumMod val="75000"/>
                  </a:schemeClr>
                </a:solidFill>
                <a:latin typeface="Calibri" pitchFamily="34" charset="0"/>
              </a:rPr>
              <a:t>Comprise vs. compose</a:t>
            </a:r>
            <a:endParaRPr lang="zh-CN" altLang="zh-CN" b="1" dirty="0" smtClean="0">
              <a:solidFill>
                <a:schemeClr val="accent2">
                  <a:lumMod val="75000"/>
                </a:schemeClr>
              </a:solidFill>
              <a:latin typeface="Calibri" pitchFamily="34" charset="0"/>
            </a:endParaRPr>
          </a:p>
          <a:p>
            <a:pPr>
              <a:lnSpc>
                <a:spcPct val="150000"/>
              </a:lnSpc>
              <a:spcBef>
                <a:spcPts val="0"/>
              </a:spcBef>
              <a:buFont typeface="Arial" pitchFamily="34" charset="0"/>
              <a:buNone/>
            </a:pPr>
            <a:r>
              <a:rPr lang="en-US" altLang="zh-CN" sz="2600" b="1" dirty="0" smtClean="0">
                <a:latin typeface="Calibri" pitchFamily="34" charset="0"/>
              </a:rPr>
              <a:t>    </a:t>
            </a:r>
            <a:r>
              <a:rPr lang="zh-CN" altLang="zh-CN" sz="2600" b="1" dirty="0" smtClean="0">
                <a:latin typeface="Calibri" pitchFamily="34" charset="0"/>
              </a:rPr>
              <a:t>这两个词经常被混淆。 </a:t>
            </a:r>
            <a:r>
              <a:rPr lang="en-US" altLang="zh-CN" sz="2600" b="1" dirty="0" smtClean="0">
                <a:latin typeface="Calibri" pitchFamily="34" charset="0"/>
              </a:rPr>
              <a:t>“The whole </a:t>
            </a:r>
            <a:r>
              <a:rPr lang="en-US" altLang="zh-CN" sz="2600" b="1" i="1" dirty="0" smtClean="0">
                <a:latin typeface="Calibri" pitchFamily="34" charset="0"/>
              </a:rPr>
              <a:t>comprises</a:t>
            </a:r>
            <a:r>
              <a:rPr lang="en-US" altLang="zh-CN" sz="2600" b="1" dirty="0" smtClean="0">
                <a:latin typeface="Calibri" pitchFamily="34" charset="0"/>
              </a:rPr>
              <a:t> the parts” “</a:t>
            </a:r>
            <a:r>
              <a:rPr lang="zh-CN" altLang="zh-CN" sz="2600" b="1" dirty="0" smtClean="0">
                <a:latin typeface="Calibri" pitchFamily="34" charset="0"/>
              </a:rPr>
              <a:t>整体包含部分</a:t>
            </a:r>
            <a:r>
              <a:rPr lang="en-US" altLang="zh-CN" sz="2600" b="1" dirty="0" smtClean="0">
                <a:latin typeface="Calibri" pitchFamily="34" charset="0"/>
              </a:rPr>
              <a:t>”</a:t>
            </a:r>
            <a:r>
              <a:rPr lang="zh-CN" altLang="zh-CN" sz="2600" b="1" dirty="0" smtClean="0">
                <a:latin typeface="Calibri" pitchFamily="34" charset="0"/>
              </a:rPr>
              <a:t>以及</a:t>
            </a:r>
            <a:r>
              <a:rPr lang="en-US" altLang="zh-CN" sz="2600" b="1" dirty="0" smtClean="0">
                <a:latin typeface="Calibri" pitchFamily="34" charset="0"/>
              </a:rPr>
              <a:t>“The parts </a:t>
            </a:r>
            <a:r>
              <a:rPr lang="en-US" altLang="zh-CN" sz="2600" b="1" i="1" dirty="0" smtClean="0">
                <a:latin typeface="Calibri" pitchFamily="34" charset="0"/>
              </a:rPr>
              <a:t>compose</a:t>
            </a:r>
            <a:r>
              <a:rPr lang="en-US" altLang="zh-CN" sz="2600" b="1" dirty="0" smtClean="0">
                <a:latin typeface="Calibri" pitchFamily="34" charset="0"/>
              </a:rPr>
              <a:t> the whole.” “</a:t>
            </a:r>
            <a:r>
              <a:rPr lang="zh-CN" altLang="zh-CN" sz="2600" b="1" dirty="0" smtClean="0">
                <a:latin typeface="Calibri" pitchFamily="34" charset="0"/>
              </a:rPr>
              <a:t>部分组成整体</a:t>
            </a:r>
            <a:r>
              <a:rPr lang="en-US" altLang="zh-CN" sz="2600" b="1" dirty="0" smtClean="0">
                <a:latin typeface="Calibri" pitchFamily="34" charset="0"/>
              </a:rPr>
              <a:t>”</a:t>
            </a:r>
            <a:r>
              <a:rPr lang="zh-CN" altLang="zh-CN" sz="2600" b="1" dirty="0" smtClean="0">
                <a:latin typeface="Calibri" pitchFamily="34" charset="0"/>
              </a:rPr>
              <a:t>。</a:t>
            </a:r>
            <a:endParaRPr lang="en-US" altLang="zh-CN" sz="2600" b="1" dirty="0" smtClean="0">
              <a:latin typeface="Calibri" pitchFamily="34" charset="0"/>
            </a:endParaRPr>
          </a:p>
          <a:p>
            <a:pPr marL="1339850" indent="-1074738">
              <a:lnSpc>
                <a:spcPct val="150000"/>
              </a:lnSpc>
              <a:spcBef>
                <a:spcPts val="0"/>
              </a:spcBef>
              <a:buFont typeface="Arial" pitchFamily="34" charset="0"/>
              <a:buNone/>
            </a:pPr>
            <a:r>
              <a:rPr lang="zh-CN" altLang="zh-CN" sz="2600" b="1" dirty="0" smtClean="0">
                <a:latin typeface="Calibri" pitchFamily="34" charset="0"/>
              </a:rPr>
              <a:t>例如</a:t>
            </a:r>
            <a:r>
              <a:rPr lang="zh-CN" altLang="en-US" sz="2600" b="1" dirty="0" smtClean="0">
                <a:latin typeface="Calibri" pitchFamily="34" charset="0"/>
              </a:rPr>
              <a:t>：</a:t>
            </a:r>
            <a:r>
              <a:rPr lang="zh-CN" altLang="zh-CN" sz="2600" b="1" dirty="0" smtClean="0">
                <a:latin typeface="Calibri" pitchFamily="34" charset="0"/>
              </a:rPr>
              <a:t> </a:t>
            </a:r>
            <a:r>
              <a:rPr lang="en-US" altLang="zh-CN" sz="2600" b="1" dirty="0" smtClean="0">
                <a:latin typeface="Calibri" pitchFamily="34" charset="0"/>
              </a:rPr>
              <a:t>“The genus </a:t>
            </a:r>
            <a:r>
              <a:rPr lang="en-US" altLang="zh-CN" sz="2600" b="1" i="1" dirty="0" smtClean="0">
                <a:latin typeface="Calibri" pitchFamily="34" charset="0"/>
              </a:rPr>
              <a:t>Glycine</a:t>
            </a:r>
            <a:r>
              <a:rPr lang="en-US" altLang="zh-CN" sz="2600" b="1" dirty="0" smtClean="0">
                <a:latin typeface="Calibri" pitchFamily="34" charset="0"/>
              </a:rPr>
              <a:t> </a:t>
            </a:r>
            <a:r>
              <a:rPr lang="en-US" altLang="zh-CN" sz="2600" b="1" i="1" dirty="0" smtClean="0">
                <a:latin typeface="Calibri" pitchFamily="34" charset="0"/>
              </a:rPr>
              <a:t>comprises</a:t>
            </a:r>
            <a:r>
              <a:rPr lang="en-US" altLang="zh-CN" sz="2600" b="1" dirty="0" smtClean="0">
                <a:latin typeface="Calibri" pitchFamily="34" charset="0"/>
              </a:rPr>
              <a:t> several species, including </a:t>
            </a:r>
            <a:r>
              <a:rPr lang="en-US" altLang="zh-CN" sz="2600" b="1" i="1" dirty="0" smtClean="0">
                <a:latin typeface="Calibri" pitchFamily="34" charset="0"/>
              </a:rPr>
              <a:t>max</a:t>
            </a:r>
            <a:r>
              <a:rPr lang="en-US" altLang="zh-CN" sz="2600" b="1" dirty="0" smtClean="0">
                <a:latin typeface="Calibri" pitchFamily="34" charset="0"/>
              </a:rPr>
              <a:t> and </a:t>
            </a:r>
            <a:r>
              <a:rPr lang="en-US" altLang="zh-CN" sz="2600" b="1" i="1" dirty="0" err="1" smtClean="0">
                <a:latin typeface="Calibri" pitchFamily="34" charset="0"/>
              </a:rPr>
              <a:t>soja</a:t>
            </a:r>
            <a:r>
              <a:rPr lang="en-US" altLang="zh-CN" sz="2600" b="1" dirty="0" smtClean="0">
                <a:latin typeface="Calibri" pitchFamily="34" charset="0"/>
              </a:rPr>
              <a:t>.”  “</a:t>
            </a:r>
            <a:r>
              <a:rPr lang="zh-CN" altLang="zh-CN" sz="2600" b="1" dirty="0" smtClean="0">
                <a:latin typeface="Calibri" pitchFamily="34" charset="0"/>
              </a:rPr>
              <a:t>大豆属包含若干物种，包括大豆和野生大豆</a:t>
            </a:r>
            <a:r>
              <a:rPr lang="en-US" altLang="zh-CN" sz="2600" b="1" dirty="0" smtClean="0">
                <a:latin typeface="Calibri" pitchFamily="34" charset="0"/>
              </a:rPr>
              <a:t>”</a:t>
            </a:r>
            <a:r>
              <a:rPr lang="zh-CN" altLang="zh-CN" sz="2600" b="1" dirty="0" smtClean="0">
                <a:latin typeface="Calibri" pitchFamily="34" charset="0"/>
              </a:rPr>
              <a:t>。</a:t>
            </a:r>
            <a:endParaRPr lang="en-US" altLang="zh-CN" sz="2600" b="1" dirty="0" smtClean="0">
              <a:latin typeface="Calibri" pitchFamily="34" charset="0"/>
            </a:endParaRPr>
          </a:p>
          <a:p>
            <a:pPr marL="1254125" indent="0">
              <a:lnSpc>
                <a:spcPct val="150000"/>
              </a:lnSpc>
              <a:spcBef>
                <a:spcPts val="0"/>
              </a:spcBef>
              <a:buFont typeface="Arial" pitchFamily="34" charset="0"/>
              <a:buNone/>
            </a:pPr>
            <a:r>
              <a:rPr lang="en-US" altLang="zh-CN" sz="2600" b="1" dirty="0" smtClean="0">
                <a:latin typeface="Calibri" pitchFamily="34" charset="0"/>
              </a:rPr>
              <a:t>“The species </a:t>
            </a:r>
            <a:r>
              <a:rPr lang="en-US" altLang="zh-CN" sz="2600" b="1" i="1" dirty="0" smtClean="0">
                <a:latin typeface="Calibri" pitchFamily="34" charset="0"/>
              </a:rPr>
              <a:t>max</a:t>
            </a:r>
            <a:r>
              <a:rPr lang="en-US" altLang="zh-CN" sz="2600" b="1" dirty="0" smtClean="0">
                <a:latin typeface="Calibri" pitchFamily="34" charset="0"/>
              </a:rPr>
              <a:t>, </a:t>
            </a:r>
            <a:r>
              <a:rPr lang="en-US" altLang="zh-CN" sz="2600" b="1" i="1" dirty="0" err="1" smtClean="0">
                <a:latin typeface="Calibri" pitchFamily="34" charset="0"/>
              </a:rPr>
              <a:t>soja</a:t>
            </a:r>
            <a:r>
              <a:rPr lang="en-US" altLang="zh-CN" sz="2600" b="1" dirty="0" smtClean="0">
                <a:latin typeface="Calibri" pitchFamily="34" charset="0"/>
              </a:rPr>
              <a:t>, and others </a:t>
            </a:r>
            <a:r>
              <a:rPr lang="en-US" altLang="zh-CN" sz="2600" b="1" i="1" dirty="0" smtClean="0">
                <a:latin typeface="Calibri" pitchFamily="34" charset="0"/>
              </a:rPr>
              <a:t>compose</a:t>
            </a:r>
            <a:r>
              <a:rPr lang="en-US" altLang="zh-CN" sz="2600" b="1" dirty="0" smtClean="0">
                <a:latin typeface="Calibri" pitchFamily="34" charset="0"/>
              </a:rPr>
              <a:t> the genus </a:t>
            </a:r>
            <a:r>
              <a:rPr lang="en-US" altLang="zh-CN" sz="2600" b="1" i="1" dirty="0" smtClean="0">
                <a:latin typeface="Calibri" pitchFamily="34" charset="0"/>
              </a:rPr>
              <a:t>Glycine</a:t>
            </a:r>
            <a:r>
              <a:rPr lang="en-US" altLang="zh-CN" sz="2600" b="1" dirty="0" smtClean="0">
                <a:latin typeface="Calibri" pitchFamily="34" charset="0"/>
              </a:rPr>
              <a:t>.” </a:t>
            </a:r>
          </a:p>
          <a:p>
            <a:pPr marL="1254125" indent="0">
              <a:lnSpc>
                <a:spcPct val="150000"/>
              </a:lnSpc>
              <a:spcBef>
                <a:spcPts val="0"/>
              </a:spcBef>
              <a:buFont typeface="Arial" pitchFamily="34" charset="0"/>
              <a:buNone/>
            </a:pPr>
            <a:r>
              <a:rPr lang="en-US" altLang="zh-CN" sz="2600" b="1" dirty="0" smtClean="0">
                <a:latin typeface="Calibri" pitchFamily="34" charset="0"/>
              </a:rPr>
              <a:t>“</a:t>
            </a:r>
            <a:r>
              <a:rPr lang="zh-CN" altLang="zh-CN" sz="2600" b="1" dirty="0" smtClean="0">
                <a:latin typeface="Calibri" pitchFamily="34" charset="0"/>
              </a:rPr>
              <a:t>大豆、野生大豆以及其它物种组成了大豆属</a:t>
            </a:r>
            <a:r>
              <a:rPr lang="en-US" altLang="zh-CN" sz="2600" b="1" dirty="0" smtClean="0">
                <a:latin typeface="Calibri" pitchFamily="34" charset="0"/>
              </a:rPr>
              <a:t>”</a:t>
            </a:r>
            <a:r>
              <a:rPr lang="zh-CN" altLang="zh-CN" sz="2600" b="1" dirty="0" smtClean="0">
                <a:latin typeface="Calibri" pitchFamily="34" charset="0"/>
              </a:rPr>
              <a:t>。</a:t>
            </a:r>
          </a:p>
          <a:p>
            <a:pPr>
              <a:lnSpc>
                <a:spcPct val="150000"/>
              </a:lnSpc>
              <a:spcBef>
                <a:spcPts val="0"/>
              </a:spcBef>
            </a:pPr>
            <a:endParaRPr lang="zh-CN" altLang="en-US" sz="2600" b="1" dirty="0">
              <a:latin typeface="Calibri" pitchFamily="34" charset="0"/>
            </a:endParaRPr>
          </a:p>
        </p:txBody>
      </p:sp>
    </p:spTree>
    <p:extLst>
      <p:ext uri="{BB962C8B-B14F-4D97-AF65-F5344CB8AC3E}">
        <p14:creationId xmlns="" xmlns:p14="http://schemas.microsoft.com/office/powerpoint/2010/main" val="97809597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3" name="TextBox 2"/>
          <p:cNvSpPr txBox="1"/>
          <p:nvPr/>
        </p:nvSpPr>
        <p:spPr>
          <a:xfrm>
            <a:off x="2186964" y="1128687"/>
            <a:ext cx="4829790" cy="523220"/>
          </a:xfrm>
          <a:prstGeom prst="rect">
            <a:avLst/>
          </a:prstGeom>
          <a:noFill/>
        </p:spPr>
        <p:txBody>
          <a:bodyPr wrap="square" rtlCol="0">
            <a:spAutoFit/>
          </a:bodyPr>
          <a:lstStyle/>
          <a:p>
            <a:r>
              <a:rPr lang="en-US" altLang="zh-CN" sz="2800" b="1" dirty="0" smtClean="0">
                <a:solidFill>
                  <a:schemeClr val="accent1">
                    <a:lumMod val="50000"/>
                  </a:schemeClr>
                </a:solidFill>
                <a:latin typeface="黑体" pitchFamily="49" charset="-122"/>
                <a:ea typeface="黑体" pitchFamily="49" charset="-122"/>
              </a:rPr>
              <a:t>1.1 </a:t>
            </a:r>
            <a:r>
              <a:rPr lang="zh-CN" altLang="en-US" sz="2800" b="1" dirty="0" smtClean="0">
                <a:solidFill>
                  <a:schemeClr val="accent1">
                    <a:lumMod val="50000"/>
                  </a:schemeClr>
                </a:solidFill>
                <a:latin typeface="黑体" pitchFamily="49" charset="-122"/>
                <a:ea typeface="黑体" pitchFamily="49" charset="-122"/>
              </a:rPr>
              <a:t>结构和层次</a:t>
            </a:r>
            <a:endParaRPr lang="zh-CN" altLang="en-US" sz="2800" b="1" dirty="0">
              <a:solidFill>
                <a:schemeClr val="accent1">
                  <a:lumMod val="50000"/>
                </a:schemeClr>
              </a:solidFill>
              <a:latin typeface="黑体" pitchFamily="49" charset="-122"/>
              <a:ea typeface="黑体" pitchFamily="49" charset="-122"/>
            </a:endParaRPr>
          </a:p>
        </p:txBody>
      </p:sp>
      <p:sp>
        <p:nvSpPr>
          <p:cNvPr id="4" name="TextBox 3"/>
          <p:cNvSpPr txBox="1"/>
          <p:nvPr/>
        </p:nvSpPr>
        <p:spPr>
          <a:xfrm>
            <a:off x="2186964" y="4617263"/>
            <a:ext cx="3735193" cy="523220"/>
          </a:xfrm>
          <a:prstGeom prst="rect">
            <a:avLst/>
          </a:prstGeom>
          <a:noFill/>
        </p:spPr>
        <p:txBody>
          <a:bodyPr wrap="square" rtlCol="0">
            <a:spAutoFit/>
          </a:bodyPr>
          <a:lstStyle/>
          <a:p>
            <a:r>
              <a:rPr lang="en-US" altLang="zh-CN" sz="2800" b="1" dirty="0" smtClean="0">
                <a:solidFill>
                  <a:schemeClr val="accent1">
                    <a:lumMod val="50000"/>
                  </a:schemeClr>
                </a:solidFill>
                <a:latin typeface="黑体" pitchFamily="49" charset="-122"/>
                <a:ea typeface="黑体" pitchFamily="49" charset="-122"/>
              </a:rPr>
              <a:t>1.7 </a:t>
            </a:r>
            <a:r>
              <a:rPr lang="zh-CN" altLang="en-US" sz="2800" b="1" dirty="0" smtClean="0">
                <a:solidFill>
                  <a:schemeClr val="accent1">
                    <a:lumMod val="50000"/>
                  </a:schemeClr>
                </a:solidFill>
                <a:latin typeface="黑体" pitchFamily="49" charset="-122"/>
                <a:ea typeface="黑体" pitchFamily="49" charset="-122"/>
              </a:rPr>
              <a:t>图表绘制</a:t>
            </a:r>
            <a:endParaRPr lang="zh-CN" altLang="en-US" sz="2800" b="1" dirty="0">
              <a:solidFill>
                <a:schemeClr val="accent1">
                  <a:lumMod val="50000"/>
                </a:schemeClr>
              </a:solidFill>
              <a:latin typeface="黑体" pitchFamily="49" charset="-122"/>
              <a:ea typeface="黑体" pitchFamily="49" charset="-122"/>
            </a:endParaRPr>
          </a:p>
        </p:txBody>
      </p:sp>
      <p:sp>
        <p:nvSpPr>
          <p:cNvPr id="5" name="TextBox 4"/>
          <p:cNvSpPr txBox="1"/>
          <p:nvPr/>
        </p:nvSpPr>
        <p:spPr>
          <a:xfrm>
            <a:off x="2186964" y="5232946"/>
            <a:ext cx="3735193" cy="523220"/>
          </a:xfrm>
          <a:prstGeom prst="rect">
            <a:avLst/>
          </a:prstGeom>
          <a:noFill/>
        </p:spPr>
        <p:txBody>
          <a:bodyPr wrap="square" rtlCol="0">
            <a:spAutoFit/>
          </a:bodyPr>
          <a:lstStyle/>
          <a:p>
            <a:r>
              <a:rPr lang="en-US" altLang="zh-CN" sz="2800" b="1" dirty="0" smtClean="0">
                <a:solidFill>
                  <a:schemeClr val="accent1">
                    <a:lumMod val="50000"/>
                  </a:schemeClr>
                </a:solidFill>
                <a:latin typeface="黑体" pitchFamily="49" charset="-122"/>
                <a:ea typeface="黑体" pitchFamily="49" charset="-122"/>
              </a:rPr>
              <a:t>1.8 </a:t>
            </a:r>
            <a:r>
              <a:rPr lang="zh-CN" altLang="en-US" sz="2800" b="1" dirty="0" smtClean="0">
                <a:solidFill>
                  <a:schemeClr val="accent1">
                    <a:lumMod val="50000"/>
                  </a:schemeClr>
                </a:solidFill>
                <a:latin typeface="黑体" pitchFamily="49" charset="-122"/>
                <a:ea typeface="黑体" pitchFamily="49" charset="-122"/>
              </a:rPr>
              <a:t>语言表达</a:t>
            </a:r>
            <a:endParaRPr lang="zh-CN" altLang="en-US" sz="2800" b="1" dirty="0">
              <a:solidFill>
                <a:schemeClr val="accent1">
                  <a:lumMod val="50000"/>
                </a:schemeClr>
              </a:solidFill>
              <a:latin typeface="黑体" pitchFamily="49" charset="-122"/>
              <a:ea typeface="黑体" pitchFamily="49" charset="-122"/>
            </a:endParaRPr>
          </a:p>
        </p:txBody>
      </p:sp>
      <p:sp>
        <p:nvSpPr>
          <p:cNvPr id="6" name="TextBox 5"/>
          <p:cNvSpPr txBox="1"/>
          <p:nvPr/>
        </p:nvSpPr>
        <p:spPr>
          <a:xfrm>
            <a:off x="2179708" y="5787725"/>
            <a:ext cx="4826003" cy="523220"/>
          </a:xfrm>
          <a:prstGeom prst="rect">
            <a:avLst/>
          </a:prstGeom>
          <a:noFill/>
        </p:spPr>
        <p:txBody>
          <a:bodyPr wrap="square" rtlCol="0">
            <a:spAutoFit/>
          </a:bodyPr>
          <a:lstStyle/>
          <a:p>
            <a:r>
              <a:rPr lang="en-US" altLang="zh-CN" sz="2800" b="1" dirty="0" smtClean="0">
                <a:solidFill>
                  <a:schemeClr val="accent1">
                    <a:lumMod val="50000"/>
                  </a:schemeClr>
                </a:solidFill>
                <a:latin typeface="黑体" pitchFamily="49" charset="-122"/>
                <a:ea typeface="黑体" pitchFamily="49" charset="-122"/>
              </a:rPr>
              <a:t>1.9 </a:t>
            </a:r>
            <a:r>
              <a:rPr lang="zh-CN" altLang="en-US" sz="2800" b="1" dirty="0" smtClean="0">
                <a:solidFill>
                  <a:schemeClr val="accent1">
                    <a:lumMod val="50000"/>
                  </a:schemeClr>
                </a:solidFill>
                <a:latin typeface="黑体" pitchFamily="49" charset="-122"/>
                <a:ea typeface="黑体" pitchFamily="49" charset="-122"/>
              </a:rPr>
              <a:t>提高数据的发表率</a:t>
            </a:r>
            <a:endParaRPr lang="zh-CN" altLang="en-US" sz="2800" b="1" dirty="0">
              <a:solidFill>
                <a:schemeClr val="accent1">
                  <a:lumMod val="50000"/>
                </a:schemeClr>
              </a:solidFill>
              <a:latin typeface="黑体" pitchFamily="49" charset="-122"/>
              <a:ea typeface="黑体" pitchFamily="49" charset="-122"/>
            </a:endParaRPr>
          </a:p>
        </p:txBody>
      </p:sp>
      <p:sp>
        <p:nvSpPr>
          <p:cNvPr id="7" name="TextBox 6"/>
          <p:cNvSpPr txBox="1"/>
          <p:nvPr/>
        </p:nvSpPr>
        <p:spPr>
          <a:xfrm>
            <a:off x="2186964" y="1709963"/>
            <a:ext cx="5007428" cy="954107"/>
          </a:xfrm>
          <a:prstGeom prst="rect">
            <a:avLst/>
          </a:prstGeom>
          <a:noFill/>
        </p:spPr>
        <p:txBody>
          <a:bodyPr wrap="square" rtlCol="0">
            <a:spAutoFit/>
          </a:bodyPr>
          <a:lstStyle/>
          <a:p>
            <a:r>
              <a:rPr lang="en-US" altLang="zh-CN" sz="2800" b="1" dirty="0" smtClean="0">
                <a:solidFill>
                  <a:schemeClr val="accent1">
                    <a:lumMod val="50000"/>
                  </a:schemeClr>
                </a:solidFill>
                <a:latin typeface="黑体" pitchFamily="49" charset="-122"/>
                <a:ea typeface="黑体" pitchFamily="49" charset="-122"/>
              </a:rPr>
              <a:t>1.2 </a:t>
            </a:r>
            <a:r>
              <a:rPr lang="zh-CN" altLang="en-US" sz="2800" b="1" dirty="0" smtClean="0">
                <a:solidFill>
                  <a:schemeClr val="accent1">
                    <a:lumMod val="50000"/>
                  </a:schemeClr>
                </a:solidFill>
                <a:latin typeface="黑体" pitchFamily="49" charset="-122"/>
                <a:ea typeface="黑体" pitchFamily="49" charset="-122"/>
              </a:rPr>
              <a:t>标题</a:t>
            </a:r>
            <a:r>
              <a:rPr lang="zh-CN" altLang="en-US" sz="2800" b="1" dirty="0">
                <a:solidFill>
                  <a:schemeClr val="accent1">
                    <a:lumMod val="50000"/>
                  </a:schemeClr>
                </a:solidFill>
                <a:latin typeface="黑体" pitchFamily="49" charset="-122"/>
                <a:ea typeface="黑体" pitchFamily="49" charset="-122"/>
              </a:rPr>
              <a:t>、摘要和关键词</a:t>
            </a:r>
            <a:endParaRPr lang="en-US" altLang="zh-CN" sz="2800" b="1" dirty="0">
              <a:solidFill>
                <a:schemeClr val="accent1">
                  <a:lumMod val="50000"/>
                </a:schemeClr>
              </a:solidFill>
              <a:latin typeface="黑体" pitchFamily="49" charset="-122"/>
              <a:ea typeface="黑体" pitchFamily="49" charset="-122"/>
            </a:endParaRPr>
          </a:p>
          <a:p>
            <a:endParaRPr lang="zh-CN" altLang="en-US" sz="2800" b="1" dirty="0">
              <a:solidFill>
                <a:schemeClr val="accent1">
                  <a:lumMod val="50000"/>
                </a:schemeClr>
              </a:solidFill>
              <a:latin typeface="黑体" pitchFamily="49" charset="-122"/>
              <a:ea typeface="黑体" pitchFamily="49" charset="-122"/>
            </a:endParaRPr>
          </a:p>
        </p:txBody>
      </p:sp>
      <p:sp>
        <p:nvSpPr>
          <p:cNvPr id="9" name="TextBox 8"/>
          <p:cNvSpPr txBox="1"/>
          <p:nvPr/>
        </p:nvSpPr>
        <p:spPr>
          <a:xfrm>
            <a:off x="2186964" y="2279793"/>
            <a:ext cx="1980293" cy="523220"/>
          </a:xfrm>
          <a:prstGeom prst="rect">
            <a:avLst/>
          </a:prstGeom>
          <a:noFill/>
        </p:spPr>
        <p:txBody>
          <a:bodyPr wrap="square" rtlCol="0">
            <a:spAutoFit/>
          </a:bodyPr>
          <a:lstStyle/>
          <a:p>
            <a:r>
              <a:rPr lang="en-US" altLang="zh-CN" sz="2800" b="1" dirty="0" smtClean="0">
                <a:solidFill>
                  <a:schemeClr val="accent1">
                    <a:lumMod val="50000"/>
                  </a:schemeClr>
                </a:solidFill>
                <a:latin typeface="黑体" pitchFamily="49" charset="-122"/>
                <a:ea typeface="黑体" pitchFamily="49" charset="-122"/>
              </a:rPr>
              <a:t>1.3 </a:t>
            </a:r>
            <a:r>
              <a:rPr lang="zh-CN" altLang="en-US" sz="2800" b="1" dirty="0" smtClean="0">
                <a:solidFill>
                  <a:schemeClr val="accent1">
                    <a:lumMod val="50000"/>
                  </a:schemeClr>
                </a:solidFill>
                <a:latin typeface="黑体" pitchFamily="49" charset="-122"/>
                <a:ea typeface="黑体" pitchFamily="49" charset="-122"/>
              </a:rPr>
              <a:t>引言</a:t>
            </a:r>
            <a:endParaRPr lang="zh-CN" altLang="en-US" sz="2800" b="1" dirty="0">
              <a:solidFill>
                <a:schemeClr val="accent1">
                  <a:lumMod val="50000"/>
                </a:schemeClr>
              </a:solidFill>
              <a:latin typeface="黑体" pitchFamily="49" charset="-122"/>
              <a:ea typeface="黑体" pitchFamily="49" charset="-122"/>
            </a:endParaRPr>
          </a:p>
        </p:txBody>
      </p:sp>
      <p:sp>
        <p:nvSpPr>
          <p:cNvPr id="11" name="TextBox 10"/>
          <p:cNvSpPr txBox="1"/>
          <p:nvPr/>
        </p:nvSpPr>
        <p:spPr>
          <a:xfrm>
            <a:off x="2186964" y="2861069"/>
            <a:ext cx="3265711" cy="523220"/>
          </a:xfrm>
          <a:prstGeom prst="rect">
            <a:avLst/>
          </a:prstGeom>
          <a:noFill/>
        </p:spPr>
        <p:txBody>
          <a:bodyPr wrap="square" rtlCol="0">
            <a:spAutoFit/>
          </a:bodyPr>
          <a:lstStyle/>
          <a:p>
            <a:r>
              <a:rPr lang="en-US" altLang="zh-CN" sz="2800" b="1" dirty="0" smtClean="0">
                <a:solidFill>
                  <a:schemeClr val="accent1">
                    <a:lumMod val="50000"/>
                  </a:schemeClr>
                </a:solidFill>
                <a:latin typeface="黑体" pitchFamily="49" charset="-122"/>
                <a:ea typeface="黑体" pitchFamily="49" charset="-122"/>
              </a:rPr>
              <a:t>1.4 </a:t>
            </a:r>
            <a:r>
              <a:rPr lang="zh-CN" altLang="en-US" sz="2800" b="1" dirty="0" smtClean="0">
                <a:solidFill>
                  <a:schemeClr val="accent1">
                    <a:lumMod val="50000"/>
                  </a:schemeClr>
                </a:solidFill>
                <a:latin typeface="黑体" pitchFamily="49" charset="-122"/>
                <a:ea typeface="黑体" pitchFamily="49" charset="-122"/>
              </a:rPr>
              <a:t>结果与讨论</a:t>
            </a:r>
            <a:endParaRPr lang="zh-CN" altLang="en-US" sz="2800" b="1" dirty="0">
              <a:solidFill>
                <a:schemeClr val="accent1">
                  <a:lumMod val="50000"/>
                </a:schemeClr>
              </a:solidFill>
              <a:latin typeface="黑体" pitchFamily="49" charset="-122"/>
              <a:ea typeface="黑体" pitchFamily="49" charset="-122"/>
            </a:endParaRPr>
          </a:p>
        </p:txBody>
      </p:sp>
      <p:sp>
        <p:nvSpPr>
          <p:cNvPr id="12" name="TextBox 11"/>
          <p:cNvSpPr txBox="1"/>
          <p:nvPr/>
        </p:nvSpPr>
        <p:spPr>
          <a:xfrm>
            <a:off x="2186964" y="3451723"/>
            <a:ext cx="1797606" cy="523220"/>
          </a:xfrm>
          <a:prstGeom prst="rect">
            <a:avLst/>
          </a:prstGeom>
          <a:noFill/>
        </p:spPr>
        <p:txBody>
          <a:bodyPr wrap="square" rtlCol="0">
            <a:spAutoFit/>
          </a:bodyPr>
          <a:lstStyle/>
          <a:p>
            <a:r>
              <a:rPr lang="en-US" altLang="zh-CN" sz="2800" b="1" dirty="0" smtClean="0">
                <a:solidFill>
                  <a:schemeClr val="accent1">
                    <a:lumMod val="50000"/>
                  </a:schemeClr>
                </a:solidFill>
                <a:latin typeface="黑体" pitchFamily="49" charset="-122"/>
                <a:ea typeface="黑体" pitchFamily="49" charset="-122"/>
              </a:rPr>
              <a:t>1.5 </a:t>
            </a:r>
            <a:r>
              <a:rPr lang="zh-CN" altLang="en-US" sz="2800" b="1" dirty="0" smtClean="0">
                <a:solidFill>
                  <a:schemeClr val="accent1">
                    <a:lumMod val="50000"/>
                  </a:schemeClr>
                </a:solidFill>
                <a:latin typeface="黑体" pitchFamily="49" charset="-122"/>
                <a:ea typeface="黑体" pitchFamily="49" charset="-122"/>
              </a:rPr>
              <a:t>结论</a:t>
            </a:r>
            <a:endParaRPr lang="zh-CN" altLang="en-US" sz="2800" b="1" dirty="0">
              <a:solidFill>
                <a:schemeClr val="accent1">
                  <a:lumMod val="50000"/>
                </a:schemeClr>
              </a:solidFill>
              <a:latin typeface="黑体" pitchFamily="49" charset="-122"/>
              <a:ea typeface="黑体" pitchFamily="49" charset="-122"/>
            </a:endParaRPr>
          </a:p>
        </p:txBody>
      </p:sp>
      <p:sp>
        <p:nvSpPr>
          <p:cNvPr id="13" name="TextBox 12"/>
          <p:cNvSpPr txBox="1"/>
          <p:nvPr/>
        </p:nvSpPr>
        <p:spPr>
          <a:xfrm>
            <a:off x="2186964" y="4035987"/>
            <a:ext cx="2728686" cy="523220"/>
          </a:xfrm>
          <a:prstGeom prst="rect">
            <a:avLst/>
          </a:prstGeom>
          <a:noFill/>
        </p:spPr>
        <p:txBody>
          <a:bodyPr wrap="square" rtlCol="0">
            <a:spAutoFit/>
          </a:bodyPr>
          <a:lstStyle/>
          <a:p>
            <a:r>
              <a:rPr lang="en-US" altLang="zh-CN" sz="2800" b="1" dirty="0" smtClean="0">
                <a:solidFill>
                  <a:schemeClr val="accent1">
                    <a:lumMod val="50000"/>
                  </a:schemeClr>
                </a:solidFill>
                <a:latin typeface="黑体" pitchFamily="49" charset="-122"/>
                <a:ea typeface="黑体" pitchFamily="49" charset="-122"/>
              </a:rPr>
              <a:t>1.6 </a:t>
            </a:r>
            <a:r>
              <a:rPr lang="zh-CN" altLang="en-US" sz="2800" b="1" dirty="0" smtClean="0">
                <a:solidFill>
                  <a:schemeClr val="accent1">
                    <a:lumMod val="50000"/>
                  </a:schemeClr>
                </a:solidFill>
                <a:latin typeface="黑体" pitchFamily="49" charset="-122"/>
                <a:ea typeface="黑体" pitchFamily="49" charset="-122"/>
              </a:rPr>
              <a:t>参考文献</a:t>
            </a:r>
            <a:endParaRPr lang="zh-CN" altLang="en-US" sz="2800" b="1" dirty="0">
              <a:solidFill>
                <a:schemeClr val="accent1">
                  <a:lumMod val="50000"/>
                </a:schemeClr>
              </a:solidFill>
              <a:latin typeface="黑体" pitchFamily="49" charset="-122"/>
              <a:ea typeface="黑体" pitchFamily="49" charset="-122"/>
            </a:endParaRPr>
          </a:p>
        </p:txBody>
      </p:sp>
    </p:spTree>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480695" y="985699"/>
            <a:ext cx="7217912" cy="1229002"/>
            <a:chOff x="-1508790" y="1476094"/>
            <a:chExt cx="8709009" cy="1229002"/>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易混淆、滥用的常见单词和短语（七）</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1733167" y="1717100"/>
            <a:ext cx="8712968" cy="4997152"/>
          </a:xfrm>
          <a:prstGeom prst="rect">
            <a:avLst/>
          </a:prstGeom>
        </p:spPr>
        <p:txBody>
          <a:bodyPr>
            <a:normAutofit fontScale="925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n-US" altLang="zh-CN" sz="3000" b="1" u="sng" dirty="0" smtClean="0">
                <a:solidFill>
                  <a:schemeClr val="accent2">
                    <a:lumMod val="75000"/>
                  </a:schemeClr>
                </a:solidFill>
                <a:latin typeface="Calibri" pitchFamily="34" charset="0"/>
              </a:rPr>
              <a:t>Criteria</a:t>
            </a:r>
            <a:endParaRPr lang="zh-CN" altLang="zh-CN" sz="3000" b="1" dirty="0" smtClean="0">
              <a:solidFill>
                <a:schemeClr val="accent2">
                  <a:lumMod val="75000"/>
                </a:schemeClr>
              </a:solidFill>
              <a:latin typeface="Calibri" pitchFamily="34" charset="0"/>
            </a:endParaRPr>
          </a:p>
          <a:p>
            <a:pPr>
              <a:lnSpc>
                <a:spcPct val="150000"/>
              </a:lnSpc>
              <a:spcBef>
                <a:spcPts val="0"/>
              </a:spcBef>
              <a:buFont typeface="Arial" pitchFamily="34" charset="0"/>
              <a:buNone/>
            </a:pPr>
            <a:r>
              <a:rPr lang="en-US" altLang="zh-CN" b="1" i="1" dirty="0" smtClean="0">
                <a:latin typeface="Calibri" pitchFamily="34" charset="0"/>
              </a:rPr>
              <a:t>    Criteria</a:t>
            </a:r>
            <a:r>
              <a:rPr lang="zh-CN" altLang="zh-CN" b="1" dirty="0" smtClean="0">
                <a:latin typeface="Calibri" pitchFamily="34" charset="0"/>
              </a:rPr>
              <a:t>是</a:t>
            </a:r>
            <a:r>
              <a:rPr lang="en-US" altLang="zh-CN" b="1" i="1" dirty="0" smtClean="0">
                <a:latin typeface="Calibri" pitchFamily="34" charset="0"/>
              </a:rPr>
              <a:t>criterion</a:t>
            </a:r>
            <a:r>
              <a:rPr lang="zh-CN" altLang="zh-CN" b="1" dirty="0" smtClean="0">
                <a:latin typeface="Calibri" pitchFamily="34" charset="0"/>
              </a:rPr>
              <a:t>的复数。写成</a:t>
            </a:r>
            <a:r>
              <a:rPr lang="en-US" altLang="zh-CN" b="1" i="1" dirty="0" err="1" smtClean="0">
                <a:latin typeface="Calibri" pitchFamily="34" charset="0"/>
              </a:rPr>
              <a:t>criterias</a:t>
            </a:r>
            <a:r>
              <a:rPr lang="zh-CN" altLang="zh-CN" b="1" dirty="0" smtClean="0">
                <a:latin typeface="Calibri" pitchFamily="34" charset="0"/>
              </a:rPr>
              <a:t>是错误的。</a:t>
            </a:r>
          </a:p>
          <a:p>
            <a:pPr>
              <a:lnSpc>
                <a:spcPct val="150000"/>
              </a:lnSpc>
              <a:spcBef>
                <a:spcPts val="0"/>
              </a:spcBef>
            </a:pPr>
            <a:r>
              <a:rPr lang="en-US" altLang="zh-CN" sz="3000" b="1" u="sng" dirty="0" smtClean="0">
                <a:solidFill>
                  <a:schemeClr val="accent2">
                    <a:lumMod val="75000"/>
                  </a:schemeClr>
                </a:solidFill>
                <a:latin typeface="Calibri" pitchFamily="34" charset="0"/>
              </a:rPr>
              <a:t>Data</a:t>
            </a:r>
            <a:endParaRPr lang="zh-CN" altLang="zh-CN" sz="3000" b="1" dirty="0" smtClean="0">
              <a:solidFill>
                <a:schemeClr val="accent2">
                  <a:lumMod val="75000"/>
                </a:schemeClr>
              </a:solidFill>
              <a:latin typeface="Calibri" pitchFamily="34" charset="0"/>
            </a:endParaRPr>
          </a:p>
          <a:p>
            <a:pPr>
              <a:lnSpc>
                <a:spcPct val="15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在科技写作中，</a:t>
            </a:r>
            <a:r>
              <a:rPr lang="en-US" altLang="zh-CN" b="1" i="1" dirty="0" smtClean="0">
                <a:latin typeface="Calibri" pitchFamily="34" charset="0"/>
              </a:rPr>
              <a:t>data</a:t>
            </a:r>
            <a:r>
              <a:rPr lang="zh-CN" altLang="zh-CN" b="1" dirty="0" smtClean="0">
                <a:latin typeface="Calibri" pitchFamily="34" charset="0"/>
              </a:rPr>
              <a:t>是复数；</a:t>
            </a:r>
            <a:r>
              <a:rPr lang="en-US" altLang="zh-CN" b="1" i="1" dirty="0" smtClean="0">
                <a:latin typeface="Calibri" pitchFamily="34" charset="0"/>
              </a:rPr>
              <a:t>datum</a:t>
            </a:r>
            <a:r>
              <a:rPr lang="zh-CN" altLang="zh-CN" b="1" dirty="0" smtClean="0">
                <a:latin typeface="Calibri" pitchFamily="34" charset="0"/>
              </a:rPr>
              <a:t>是单数。</a:t>
            </a:r>
          </a:p>
          <a:p>
            <a:pPr>
              <a:lnSpc>
                <a:spcPct val="150000"/>
              </a:lnSpc>
              <a:spcBef>
                <a:spcPts val="0"/>
              </a:spcBef>
            </a:pPr>
            <a:r>
              <a:rPr lang="en-US" altLang="zh-CN" sz="3000" b="1" u="sng" dirty="0" smtClean="0">
                <a:solidFill>
                  <a:schemeClr val="accent2">
                    <a:lumMod val="75000"/>
                  </a:schemeClr>
                </a:solidFill>
                <a:latin typeface="Calibri" pitchFamily="34" charset="0"/>
              </a:rPr>
              <a:t>Disk vs. disc</a:t>
            </a:r>
            <a:endParaRPr lang="en-US" altLang="zh-CN" sz="3000" b="1" dirty="0" smtClean="0">
              <a:solidFill>
                <a:schemeClr val="accent2">
                  <a:lumMod val="75000"/>
                </a:schemeClr>
              </a:solidFill>
              <a:latin typeface="Calibri" pitchFamily="34" charset="0"/>
            </a:endParaRPr>
          </a:p>
          <a:p>
            <a:pPr>
              <a:lnSpc>
                <a:spcPct val="15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除了某些专业术语以外，</a:t>
            </a:r>
            <a:r>
              <a:rPr lang="en-US" altLang="zh-CN" b="1" i="1" dirty="0" smtClean="0">
                <a:latin typeface="Calibri" pitchFamily="34" charset="0"/>
              </a:rPr>
              <a:t>Disk</a:t>
            </a:r>
            <a:r>
              <a:rPr lang="zh-CN" altLang="zh-CN" b="1" dirty="0" smtClean="0">
                <a:latin typeface="Calibri" pitchFamily="34" charset="0"/>
              </a:rPr>
              <a:t>是最通用的拼写。请核实那么领域特有的术语以确定该使用</a:t>
            </a:r>
            <a:r>
              <a:rPr lang="en-US" altLang="zh-CN" b="1" i="1" dirty="0" smtClean="0">
                <a:latin typeface="Calibri" pitchFamily="34" charset="0"/>
              </a:rPr>
              <a:t>disk</a:t>
            </a:r>
            <a:r>
              <a:rPr lang="zh-CN" altLang="zh-CN" b="1" dirty="0" smtClean="0">
                <a:latin typeface="Calibri" pitchFamily="34" charset="0"/>
              </a:rPr>
              <a:t>还是</a:t>
            </a:r>
            <a:r>
              <a:rPr lang="en-US" altLang="zh-CN" b="1" i="1" dirty="0" smtClean="0">
                <a:latin typeface="Calibri" pitchFamily="34" charset="0"/>
              </a:rPr>
              <a:t>disc</a:t>
            </a:r>
            <a:r>
              <a:rPr lang="zh-CN" altLang="zh-CN" b="1" dirty="0" smtClean="0">
                <a:latin typeface="Calibri" pitchFamily="34" charset="0"/>
              </a:rPr>
              <a:t>。</a:t>
            </a:r>
            <a:endParaRPr lang="en-US" altLang="zh-CN" b="1" dirty="0" smtClean="0">
              <a:latin typeface="Calibri" pitchFamily="34" charset="0"/>
            </a:endParaRPr>
          </a:p>
          <a:p>
            <a:pPr>
              <a:lnSpc>
                <a:spcPct val="150000"/>
              </a:lnSpc>
              <a:spcBef>
                <a:spcPts val="0"/>
              </a:spcBef>
              <a:buFont typeface="Arial" pitchFamily="34" charset="0"/>
              <a:buNone/>
            </a:pPr>
            <a:r>
              <a:rPr lang="zh-CN" altLang="zh-CN" b="1" dirty="0" smtClean="0">
                <a:latin typeface="Calibri" pitchFamily="34" charset="0"/>
              </a:rPr>
              <a:t>例如</a:t>
            </a:r>
            <a:r>
              <a:rPr lang="zh-CN" altLang="en-US" b="1" dirty="0" smtClean="0">
                <a:latin typeface="Calibri" pitchFamily="34" charset="0"/>
              </a:rPr>
              <a:t>：</a:t>
            </a:r>
            <a:r>
              <a:rPr lang="zh-CN" altLang="zh-CN" b="1" dirty="0" smtClean="0">
                <a:latin typeface="Calibri" pitchFamily="34" charset="0"/>
              </a:rPr>
              <a:t> </a:t>
            </a:r>
            <a:r>
              <a:rPr lang="en-US" altLang="zh-CN" b="1" dirty="0" smtClean="0">
                <a:latin typeface="Calibri" pitchFamily="34" charset="0"/>
              </a:rPr>
              <a:t>“</a:t>
            </a:r>
            <a:r>
              <a:rPr lang="en-US" altLang="zh-CN" b="1" i="1" dirty="0" smtClean="0">
                <a:latin typeface="Calibri" pitchFamily="34" charset="0"/>
              </a:rPr>
              <a:t>disc</a:t>
            </a:r>
            <a:r>
              <a:rPr lang="en-US" altLang="zh-CN" b="1" dirty="0" smtClean="0">
                <a:latin typeface="Calibri" pitchFamily="34" charset="0"/>
              </a:rPr>
              <a:t> gel electrophoresis” “</a:t>
            </a:r>
            <a:r>
              <a:rPr lang="zh-CN" altLang="zh-CN" b="1" dirty="0" smtClean="0">
                <a:latin typeface="Calibri" pitchFamily="34" charset="0"/>
              </a:rPr>
              <a:t>圆盘凝胶电泳</a:t>
            </a:r>
            <a:r>
              <a:rPr lang="en-US" altLang="zh-CN" b="1" dirty="0" smtClean="0">
                <a:latin typeface="Calibri" pitchFamily="34" charset="0"/>
              </a:rPr>
              <a:t>” </a:t>
            </a:r>
          </a:p>
          <a:p>
            <a:pPr indent="844550">
              <a:lnSpc>
                <a:spcPct val="150000"/>
              </a:lnSpc>
              <a:spcBef>
                <a:spcPts val="0"/>
              </a:spcBef>
              <a:buFont typeface="Arial" pitchFamily="34" charset="0"/>
              <a:buNone/>
            </a:pPr>
            <a:r>
              <a:rPr lang="en-US" altLang="zh-CN" b="1" dirty="0" smtClean="0">
                <a:latin typeface="Calibri" pitchFamily="34" charset="0"/>
              </a:rPr>
              <a:t>“</a:t>
            </a:r>
            <a:r>
              <a:rPr lang="en-US" altLang="zh-CN" b="1" i="1" dirty="0" smtClean="0">
                <a:latin typeface="Calibri" pitchFamily="34" charset="0"/>
              </a:rPr>
              <a:t>disk </a:t>
            </a:r>
            <a:r>
              <a:rPr lang="en-US" altLang="zh-CN" b="1" dirty="0" smtClean="0">
                <a:latin typeface="Calibri" pitchFamily="34" charset="0"/>
              </a:rPr>
              <a:t>drive” “</a:t>
            </a:r>
            <a:r>
              <a:rPr lang="zh-CN" altLang="zh-CN" b="1" dirty="0" smtClean="0">
                <a:latin typeface="Calibri" pitchFamily="34" charset="0"/>
              </a:rPr>
              <a:t>磁盘驱动器</a:t>
            </a:r>
            <a:r>
              <a:rPr lang="en-US" altLang="zh-CN" b="1" dirty="0" smtClean="0">
                <a:latin typeface="Calibri" pitchFamily="34" charset="0"/>
              </a:rPr>
              <a:t>”</a:t>
            </a:r>
            <a:endParaRPr lang="zh-CN" altLang="zh-CN" b="1" dirty="0" smtClean="0">
              <a:latin typeface="Calibri" pitchFamily="34" charset="0"/>
            </a:endParaRPr>
          </a:p>
          <a:p>
            <a:pPr>
              <a:lnSpc>
                <a:spcPct val="150000"/>
              </a:lnSpc>
              <a:spcBef>
                <a:spcPts val="0"/>
              </a:spcBef>
            </a:pPr>
            <a:endParaRPr lang="zh-CN" altLang="en-US" b="1" dirty="0">
              <a:latin typeface="Calibri" pitchFamily="34" charset="0"/>
            </a:endParaRPr>
          </a:p>
        </p:txBody>
      </p:sp>
    </p:spTree>
    <p:extLst>
      <p:ext uri="{BB962C8B-B14F-4D97-AF65-F5344CB8AC3E}">
        <p14:creationId xmlns="" xmlns:p14="http://schemas.microsoft.com/office/powerpoint/2010/main" val="953315653"/>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480695" y="985699"/>
            <a:ext cx="7217912" cy="1229002"/>
            <a:chOff x="-1508790" y="1476094"/>
            <a:chExt cx="8709009" cy="1229002"/>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易混淆、滥用的常见单词和短语（八）</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1234621" y="1717100"/>
            <a:ext cx="9710057" cy="4925144"/>
          </a:xfrm>
          <a:prstGeom prst="rect">
            <a:avLst/>
          </a:prstGeom>
        </p:spPr>
        <p:txBody>
          <a:bodyPr>
            <a:normAutofit fontScale="925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n-US" altLang="zh-CN" sz="3000" b="1" u="sng" dirty="0" smtClean="0">
                <a:solidFill>
                  <a:schemeClr val="accent2">
                    <a:lumMod val="75000"/>
                  </a:schemeClr>
                </a:solidFill>
                <a:latin typeface="Calibri" pitchFamily="34" charset="0"/>
              </a:rPr>
              <a:t>Due to the fact that</a:t>
            </a:r>
            <a:endParaRPr lang="zh-CN" altLang="zh-CN" sz="3000" b="1" dirty="0" smtClean="0">
              <a:solidFill>
                <a:schemeClr val="accent2">
                  <a:lumMod val="75000"/>
                </a:schemeClr>
              </a:solidFill>
              <a:latin typeface="Calibri" pitchFamily="34" charset="0"/>
            </a:endParaRPr>
          </a:p>
          <a:p>
            <a:pPr>
              <a:lnSpc>
                <a:spcPct val="15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这过于冗长了。保持简洁，用</a:t>
            </a:r>
            <a:r>
              <a:rPr lang="en-US" altLang="zh-CN" b="1" i="1" dirty="0" smtClean="0">
                <a:latin typeface="Calibri" pitchFamily="34" charset="0"/>
              </a:rPr>
              <a:t>because</a:t>
            </a:r>
            <a:r>
              <a:rPr lang="zh-CN" altLang="zh-CN" b="1" dirty="0" smtClean="0">
                <a:latin typeface="Calibri" pitchFamily="34" charset="0"/>
              </a:rPr>
              <a:t>代替</a:t>
            </a:r>
            <a:r>
              <a:rPr lang="zh-CN" altLang="en-US" b="1" dirty="0" smtClean="0">
                <a:latin typeface="Calibri" pitchFamily="34" charset="0"/>
              </a:rPr>
              <a:t>。</a:t>
            </a:r>
            <a:endParaRPr lang="zh-CN" altLang="zh-CN" b="1" dirty="0" smtClean="0">
              <a:latin typeface="Calibri" pitchFamily="34" charset="0"/>
            </a:endParaRPr>
          </a:p>
          <a:p>
            <a:pPr>
              <a:lnSpc>
                <a:spcPct val="150000"/>
              </a:lnSpc>
              <a:spcBef>
                <a:spcPts val="0"/>
              </a:spcBef>
            </a:pPr>
            <a:r>
              <a:rPr lang="en-US" altLang="zh-CN" sz="3000" b="1" u="sng" dirty="0" smtClean="0">
                <a:solidFill>
                  <a:schemeClr val="accent2">
                    <a:lumMod val="75000"/>
                  </a:schemeClr>
                </a:solidFill>
                <a:latin typeface="Calibri" pitchFamily="34" charset="0"/>
              </a:rPr>
              <a:t>Either...or</a:t>
            </a:r>
            <a:endParaRPr lang="zh-CN" altLang="zh-CN" sz="3000" b="1" dirty="0" smtClean="0">
              <a:solidFill>
                <a:schemeClr val="accent2">
                  <a:lumMod val="75000"/>
                </a:schemeClr>
              </a:solidFill>
              <a:latin typeface="Calibri" pitchFamily="34" charset="0"/>
            </a:endParaRPr>
          </a:p>
          <a:p>
            <a:pPr>
              <a:lnSpc>
                <a:spcPct val="15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如果</a:t>
            </a:r>
            <a:r>
              <a:rPr lang="zh-CN" altLang="zh-CN" b="1" dirty="0" smtClean="0">
                <a:solidFill>
                  <a:schemeClr val="accent2"/>
                </a:solidFill>
                <a:latin typeface="Calibri" pitchFamily="34" charset="0"/>
              </a:rPr>
              <a:t>单独</a:t>
            </a:r>
            <a:r>
              <a:rPr lang="zh-CN" altLang="zh-CN" b="1" dirty="0" smtClean="0">
                <a:latin typeface="Calibri" pitchFamily="34" charset="0"/>
              </a:rPr>
              <a:t>使用</a:t>
            </a:r>
            <a:r>
              <a:rPr lang="en-US" altLang="zh-CN" b="1" i="1" dirty="0" smtClean="0">
                <a:latin typeface="Calibri" pitchFamily="34" charset="0"/>
              </a:rPr>
              <a:t>either</a:t>
            </a:r>
            <a:r>
              <a:rPr lang="zh-CN" altLang="zh-CN" b="1" dirty="0" smtClean="0">
                <a:latin typeface="Calibri" pitchFamily="34" charset="0"/>
              </a:rPr>
              <a:t>作主语，必须用单数动词。</a:t>
            </a:r>
            <a:endParaRPr lang="en-US" altLang="zh-CN" b="1" dirty="0" smtClean="0">
              <a:latin typeface="Calibri" pitchFamily="34" charset="0"/>
            </a:endParaRPr>
          </a:p>
          <a:p>
            <a:pPr>
              <a:lnSpc>
                <a:spcPct val="150000"/>
              </a:lnSpc>
              <a:spcBef>
                <a:spcPts val="0"/>
              </a:spcBef>
              <a:buFont typeface="Arial" pitchFamily="34" charset="0"/>
              <a:buNone/>
            </a:pPr>
            <a:r>
              <a:rPr lang="zh-CN" altLang="zh-CN" b="1" dirty="0" smtClean="0">
                <a:latin typeface="Calibri" pitchFamily="34" charset="0"/>
              </a:rPr>
              <a:t>例如</a:t>
            </a:r>
            <a:r>
              <a:rPr lang="zh-CN" altLang="en-US" b="1" dirty="0" smtClean="0">
                <a:latin typeface="Calibri" pitchFamily="34" charset="0"/>
              </a:rPr>
              <a:t>：</a:t>
            </a:r>
            <a:r>
              <a:rPr lang="zh-CN" altLang="zh-CN" b="1" dirty="0" smtClean="0">
                <a:latin typeface="Calibri" pitchFamily="34" charset="0"/>
              </a:rPr>
              <a:t> </a:t>
            </a:r>
            <a:r>
              <a:rPr lang="en-US" altLang="zh-CN" b="1" dirty="0" smtClean="0">
                <a:latin typeface="Calibri" pitchFamily="34" charset="0"/>
              </a:rPr>
              <a:t>“</a:t>
            </a:r>
            <a:r>
              <a:rPr lang="en-US" altLang="zh-CN" b="1" i="1" dirty="0" smtClean="0">
                <a:latin typeface="Calibri" pitchFamily="34" charset="0"/>
              </a:rPr>
              <a:t>Either </a:t>
            </a:r>
            <a:r>
              <a:rPr lang="en-US" altLang="zh-CN" b="1" dirty="0" smtClean="0">
                <a:latin typeface="Calibri" pitchFamily="34" charset="0"/>
              </a:rPr>
              <a:t>buffer works for gel electrophoresis.” </a:t>
            </a:r>
          </a:p>
          <a:p>
            <a:pPr indent="844550">
              <a:lnSpc>
                <a:spcPct val="150000"/>
              </a:lnSpc>
              <a:spcBef>
                <a:spcPts val="0"/>
              </a:spcBef>
              <a:buFont typeface="Arial" pitchFamily="34" charset="0"/>
              <a:buNone/>
            </a:pPr>
            <a:r>
              <a:rPr lang="en-US" altLang="zh-CN" b="1" dirty="0" smtClean="0">
                <a:latin typeface="Calibri" pitchFamily="34" charset="0"/>
              </a:rPr>
              <a:t>“</a:t>
            </a:r>
            <a:r>
              <a:rPr lang="zh-CN" altLang="zh-CN" b="1" dirty="0" smtClean="0">
                <a:latin typeface="Calibri" pitchFamily="34" charset="0"/>
              </a:rPr>
              <a:t>任一种缓冲剂都可用于凝胶电泳</a:t>
            </a:r>
            <a:r>
              <a:rPr lang="en-US" altLang="zh-CN" b="1" dirty="0" smtClean="0">
                <a:latin typeface="Calibri" pitchFamily="34" charset="0"/>
              </a:rPr>
              <a:t>”</a:t>
            </a:r>
            <a:r>
              <a:rPr lang="zh-CN" altLang="zh-CN" b="1" dirty="0" smtClean="0">
                <a:latin typeface="Calibri" pitchFamily="34" charset="0"/>
              </a:rPr>
              <a:t>。</a:t>
            </a:r>
          </a:p>
          <a:p>
            <a:pPr>
              <a:lnSpc>
                <a:spcPct val="15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如果用</a:t>
            </a:r>
            <a:r>
              <a:rPr lang="en-US" altLang="zh-CN" b="1" dirty="0" smtClean="0">
                <a:latin typeface="Calibri" pitchFamily="34" charset="0"/>
              </a:rPr>
              <a:t> </a:t>
            </a:r>
            <a:r>
              <a:rPr lang="en-US" altLang="zh-CN" b="1" dirty="0" smtClean="0">
                <a:solidFill>
                  <a:schemeClr val="accent2"/>
                </a:solidFill>
                <a:latin typeface="Calibri" pitchFamily="34" charset="0"/>
              </a:rPr>
              <a:t>“</a:t>
            </a:r>
            <a:r>
              <a:rPr lang="en-US" altLang="zh-CN" b="1" i="1" dirty="0" smtClean="0">
                <a:solidFill>
                  <a:schemeClr val="accent2"/>
                </a:solidFill>
                <a:latin typeface="Calibri" pitchFamily="34" charset="0"/>
              </a:rPr>
              <a:t>either…o</a:t>
            </a:r>
            <a:r>
              <a:rPr lang="en-US" altLang="zh-CN" b="1" dirty="0" smtClean="0">
                <a:solidFill>
                  <a:schemeClr val="accent2"/>
                </a:solidFill>
                <a:latin typeface="Calibri" pitchFamily="34" charset="0"/>
              </a:rPr>
              <a:t>r”</a:t>
            </a:r>
            <a:r>
              <a:rPr lang="zh-CN" altLang="zh-CN" b="1" dirty="0" smtClean="0">
                <a:latin typeface="Calibri" pitchFamily="34" charset="0"/>
              </a:rPr>
              <a:t>，句子必须是</a:t>
            </a:r>
            <a:r>
              <a:rPr lang="zh-CN" altLang="zh-CN" b="1" dirty="0" smtClean="0">
                <a:solidFill>
                  <a:schemeClr val="accent2"/>
                </a:solidFill>
                <a:latin typeface="Calibri" pitchFamily="34" charset="0"/>
              </a:rPr>
              <a:t>平行</a:t>
            </a:r>
            <a:r>
              <a:rPr lang="zh-CN" altLang="zh-CN" b="1" dirty="0" smtClean="0">
                <a:latin typeface="Calibri" pitchFamily="34" charset="0"/>
              </a:rPr>
              <a:t>结构的。</a:t>
            </a:r>
            <a:endParaRPr lang="en-US" altLang="zh-CN" b="1" dirty="0" smtClean="0">
              <a:latin typeface="Calibri" pitchFamily="34" charset="0"/>
            </a:endParaRPr>
          </a:p>
          <a:p>
            <a:pPr marL="989013" indent="-989013">
              <a:lnSpc>
                <a:spcPct val="150000"/>
              </a:lnSpc>
              <a:spcBef>
                <a:spcPts val="0"/>
              </a:spcBef>
              <a:buFont typeface="Arial" pitchFamily="34" charset="0"/>
              <a:buNone/>
            </a:pPr>
            <a:r>
              <a:rPr lang="zh-CN" altLang="zh-CN" b="1" dirty="0" smtClean="0">
                <a:latin typeface="Calibri" pitchFamily="34" charset="0"/>
              </a:rPr>
              <a:t>例如</a:t>
            </a:r>
            <a:r>
              <a:rPr lang="zh-CN" altLang="en-US" b="1" dirty="0" smtClean="0">
                <a:latin typeface="Calibri" pitchFamily="34" charset="0"/>
              </a:rPr>
              <a:t>：</a:t>
            </a:r>
            <a:r>
              <a:rPr lang="en-US" altLang="zh-CN" b="1" dirty="0" smtClean="0">
                <a:latin typeface="Calibri" pitchFamily="34" charset="0"/>
              </a:rPr>
              <a:t>“</a:t>
            </a:r>
            <a:r>
              <a:rPr lang="en-US" altLang="zh-CN" b="1" i="1" dirty="0" smtClean="0">
                <a:latin typeface="Calibri" pitchFamily="34" charset="0"/>
              </a:rPr>
              <a:t>Either </a:t>
            </a:r>
            <a:r>
              <a:rPr lang="en-US" altLang="zh-CN" b="1" dirty="0" smtClean="0">
                <a:latin typeface="Calibri" pitchFamily="34" charset="0"/>
              </a:rPr>
              <a:t>the DNA </a:t>
            </a:r>
            <a:r>
              <a:rPr lang="en-US" altLang="zh-CN" b="1" i="1" dirty="0" smtClean="0">
                <a:latin typeface="Calibri" pitchFamily="34" charset="0"/>
              </a:rPr>
              <a:t>or</a:t>
            </a:r>
            <a:r>
              <a:rPr lang="en-US" altLang="zh-CN" b="1" dirty="0" smtClean="0">
                <a:latin typeface="Calibri" pitchFamily="34" charset="0"/>
              </a:rPr>
              <a:t> the RNA can be diluted using DEPC  water.” “DNA</a:t>
            </a:r>
            <a:r>
              <a:rPr lang="zh-CN" altLang="zh-CN" b="1" dirty="0" smtClean="0">
                <a:latin typeface="Calibri" pitchFamily="34" charset="0"/>
              </a:rPr>
              <a:t>或</a:t>
            </a:r>
            <a:r>
              <a:rPr lang="en-US" altLang="zh-CN" b="1" dirty="0" smtClean="0">
                <a:latin typeface="Calibri" pitchFamily="34" charset="0"/>
              </a:rPr>
              <a:t>RNA</a:t>
            </a:r>
            <a:r>
              <a:rPr lang="zh-CN" altLang="zh-CN" b="1" dirty="0" smtClean="0">
                <a:latin typeface="Calibri" pitchFamily="34" charset="0"/>
              </a:rPr>
              <a:t>都可以用</a:t>
            </a:r>
            <a:r>
              <a:rPr lang="en-US" altLang="zh-CN" b="1" dirty="0" smtClean="0">
                <a:latin typeface="Calibri" pitchFamily="34" charset="0"/>
              </a:rPr>
              <a:t>DEPC</a:t>
            </a:r>
            <a:r>
              <a:rPr lang="zh-CN" altLang="zh-CN" b="1" dirty="0" smtClean="0">
                <a:latin typeface="Calibri" pitchFamily="34" charset="0"/>
              </a:rPr>
              <a:t>水稀释</a:t>
            </a:r>
            <a:r>
              <a:rPr lang="en-US" altLang="zh-CN" b="1" dirty="0" smtClean="0">
                <a:latin typeface="Calibri" pitchFamily="34" charset="0"/>
              </a:rPr>
              <a:t>”</a:t>
            </a:r>
            <a:r>
              <a:rPr lang="zh-CN" altLang="zh-CN" b="1" dirty="0" smtClean="0">
                <a:latin typeface="Calibri" pitchFamily="34" charset="0"/>
              </a:rPr>
              <a:t>。</a:t>
            </a:r>
          </a:p>
          <a:p>
            <a:pPr>
              <a:lnSpc>
                <a:spcPct val="150000"/>
              </a:lnSpc>
              <a:spcBef>
                <a:spcPts val="0"/>
              </a:spcBef>
            </a:pPr>
            <a:endParaRPr lang="zh-CN" altLang="en-US" b="1" dirty="0">
              <a:latin typeface="Calibri" pitchFamily="34" charset="0"/>
            </a:endParaRPr>
          </a:p>
        </p:txBody>
      </p:sp>
    </p:spTree>
    <p:extLst>
      <p:ext uri="{BB962C8B-B14F-4D97-AF65-F5344CB8AC3E}">
        <p14:creationId xmlns="" xmlns:p14="http://schemas.microsoft.com/office/powerpoint/2010/main" val="3117386276"/>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480695" y="985699"/>
            <a:ext cx="7217912" cy="1229002"/>
            <a:chOff x="-1508790" y="1476094"/>
            <a:chExt cx="8709009" cy="1229002"/>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易混淆、滥用的常见单词和短语（九）</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988828" y="1948543"/>
            <a:ext cx="10100086" cy="4909457"/>
          </a:xfrm>
          <a:prstGeom prst="rect">
            <a:avLst/>
          </a:prstGeom>
        </p:spPr>
        <p:txBody>
          <a:bodyPr>
            <a:normAutofit fontScale="775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spcBef>
                <a:spcPts val="0"/>
              </a:spcBef>
            </a:pPr>
            <a:r>
              <a:rPr lang="en-US" altLang="zh-CN" sz="3600" b="1" u="sng" dirty="0" smtClean="0">
                <a:solidFill>
                  <a:schemeClr val="accent2">
                    <a:lumMod val="75000"/>
                  </a:schemeClr>
                </a:solidFill>
                <a:latin typeface="Calibri" pitchFamily="34" charset="0"/>
              </a:rPr>
              <a:t>Farther vs. further</a:t>
            </a:r>
            <a:endParaRPr lang="zh-CN" altLang="zh-CN" sz="3600" b="1" dirty="0" smtClean="0">
              <a:solidFill>
                <a:schemeClr val="accent2">
                  <a:lumMod val="75000"/>
                </a:schemeClr>
              </a:solidFill>
              <a:latin typeface="Calibri" pitchFamily="34" charset="0"/>
            </a:endParaRPr>
          </a:p>
          <a:p>
            <a:pPr>
              <a:lnSpc>
                <a:spcPct val="17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通常，这些词被互换使用，并且这是可接受的。然而，习惯上</a:t>
            </a:r>
            <a:r>
              <a:rPr lang="en-US" altLang="zh-CN" b="1" i="1" dirty="0" smtClean="0">
                <a:latin typeface="Calibri" pitchFamily="34" charset="0"/>
              </a:rPr>
              <a:t>farther</a:t>
            </a:r>
            <a:r>
              <a:rPr lang="zh-CN" altLang="zh-CN" b="1" dirty="0" smtClean="0">
                <a:latin typeface="Calibri" pitchFamily="34" charset="0"/>
              </a:rPr>
              <a:t>指的是物理距离，而</a:t>
            </a:r>
            <a:r>
              <a:rPr lang="en-US" altLang="zh-CN" b="1" i="1" dirty="0" smtClean="0">
                <a:latin typeface="Calibri" pitchFamily="34" charset="0"/>
              </a:rPr>
              <a:t>further</a:t>
            </a:r>
            <a:r>
              <a:rPr lang="zh-CN" altLang="zh-CN" b="1" dirty="0" smtClean="0">
                <a:latin typeface="Calibri" pitchFamily="34" charset="0"/>
              </a:rPr>
              <a:t>则指的是无法测量的距离。</a:t>
            </a:r>
            <a:endParaRPr lang="en-US" altLang="zh-CN" b="1" dirty="0" smtClean="0">
              <a:latin typeface="Calibri" pitchFamily="34" charset="0"/>
            </a:endParaRPr>
          </a:p>
          <a:p>
            <a:pPr marL="989013" indent="-989013">
              <a:lnSpc>
                <a:spcPct val="170000"/>
              </a:lnSpc>
              <a:spcBef>
                <a:spcPts val="0"/>
              </a:spcBef>
              <a:buFont typeface="Arial" pitchFamily="34" charset="0"/>
              <a:buNone/>
            </a:pPr>
            <a:r>
              <a:rPr lang="zh-CN" altLang="zh-CN" b="1" dirty="0" smtClean="0">
                <a:latin typeface="Calibri" pitchFamily="34" charset="0"/>
              </a:rPr>
              <a:t>例如</a:t>
            </a:r>
            <a:r>
              <a:rPr lang="zh-CN" altLang="en-US" b="1" dirty="0" smtClean="0">
                <a:latin typeface="Calibri" pitchFamily="34" charset="0"/>
              </a:rPr>
              <a:t>：</a:t>
            </a:r>
            <a:r>
              <a:rPr lang="zh-CN" altLang="zh-CN" b="1" dirty="0" smtClean="0">
                <a:latin typeface="Calibri" pitchFamily="34" charset="0"/>
              </a:rPr>
              <a:t> </a:t>
            </a:r>
            <a:r>
              <a:rPr lang="en-US" altLang="zh-CN" b="1" dirty="0" smtClean="0">
                <a:latin typeface="Calibri" pitchFamily="34" charset="0"/>
              </a:rPr>
              <a:t>“The restriction fragments of </a:t>
            </a:r>
            <a:r>
              <a:rPr lang="en-US" altLang="zh-CN" b="1" i="1" dirty="0" err="1" smtClean="0">
                <a:latin typeface="Calibri" pitchFamily="34" charset="0"/>
              </a:rPr>
              <a:t>Bam</a:t>
            </a:r>
            <a:r>
              <a:rPr lang="en-US" altLang="zh-CN" b="1" dirty="0" err="1" smtClean="0">
                <a:latin typeface="Calibri" pitchFamily="34" charset="0"/>
              </a:rPr>
              <a:t>HI</a:t>
            </a:r>
            <a:r>
              <a:rPr lang="en-US" altLang="zh-CN" b="1" dirty="0" smtClean="0">
                <a:latin typeface="Calibri" pitchFamily="34" charset="0"/>
              </a:rPr>
              <a:t> migrated </a:t>
            </a:r>
            <a:r>
              <a:rPr lang="en-US" altLang="zh-CN" b="1" i="1" dirty="0" smtClean="0">
                <a:latin typeface="Calibri" pitchFamily="34" charset="0"/>
              </a:rPr>
              <a:t>farther</a:t>
            </a:r>
            <a:r>
              <a:rPr lang="en-US" altLang="zh-CN" b="1" dirty="0" smtClean="0">
                <a:latin typeface="Calibri" pitchFamily="34" charset="0"/>
              </a:rPr>
              <a:t> than those generated by </a:t>
            </a:r>
            <a:r>
              <a:rPr lang="en-US" altLang="zh-CN" b="1" i="1" dirty="0" err="1" smtClean="0">
                <a:latin typeface="Calibri" pitchFamily="34" charset="0"/>
              </a:rPr>
              <a:t>Sac</a:t>
            </a:r>
            <a:r>
              <a:rPr lang="en-US" altLang="zh-CN" b="1" dirty="0" err="1" smtClean="0">
                <a:latin typeface="Calibri" pitchFamily="34" charset="0"/>
              </a:rPr>
              <a:t>I</a:t>
            </a:r>
            <a:r>
              <a:rPr lang="en-US" altLang="zh-CN" b="1" dirty="0" smtClean="0">
                <a:latin typeface="Calibri" pitchFamily="34" charset="0"/>
              </a:rPr>
              <a:t>.” </a:t>
            </a:r>
          </a:p>
          <a:p>
            <a:pPr indent="760413">
              <a:lnSpc>
                <a:spcPct val="170000"/>
              </a:lnSpc>
              <a:spcBef>
                <a:spcPts val="0"/>
              </a:spcBef>
              <a:buFont typeface="Arial" pitchFamily="34" charset="0"/>
              <a:buNone/>
            </a:pPr>
            <a:r>
              <a:rPr lang="en-US" altLang="zh-CN" b="1" dirty="0" smtClean="0">
                <a:latin typeface="Calibri" pitchFamily="34" charset="0"/>
              </a:rPr>
              <a:t>“</a:t>
            </a:r>
            <a:r>
              <a:rPr lang="en-US" altLang="zh-CN" b="1" i="1" dirty="0" err="1" smtClean="0">
                <a:latin typeface="Calibri" pitchFamily="34" charset="0"/>
              </a:rPr>
              <a:t>Bam</a:t>
            </a:r>
            <a:r>
              <a:rPr lang="en-US" altLang="zh-CN" b="1" dirty="0" err="1" smtClean="0">
                <a:latin typeface="Calibri" pitchFamily="34" charset="0"/>
              </a:rPr>
              <a:t>HI</a:t>
            </a:r>
            <a:r>
              <a:rPr lang="zh-CN" altLang="zh-CN" b="1" dirty="0" smtClean="0">
                <a:latin typeface="Calibri" pitchFamily="34" charset="0"/>
              </a:rPr>
              <a:t>的限制酶断片比</a:t>
            </a:r>
            <a:r>
              <a:rPr lang="en-US" altLang="zh-CN" b="1" i="1" dirty="0" err="1" smtClean="0">
                <a:latin typeface="Calibri" pitchFamily="34" charset="0"/>
              </a:rPr>
              <a:t>Sac</a:t>
            </a:r>
            <a:r>
              <a:rPr lang="en-US" altLang="zh-CN" b="1" dirty="0" err="1" smtClean="0">
                <a:latin typeface="Calibri" pitchFamily="34" charset="0"/>
              </a:rPr>
              <a:t>I</a:t>
            </a:r>
            <a:r>
              <a:rPr lang="zh-CN" altLang="zh-CN" b="1" dirty="0" smtClean="0">
                <a:latin typeface="Calibri" pitchFamily="34" charset="0"/>
              </a:rPr>
              <a:t>产生的迁移得远</a:t>
            </a:r>
            <a:r>
              <a:rPr lang="en-US" altLang="zh-CN" b="1" dirty="0" smtClean="0">
                <a:latin typeface="Calibri" pitchFamily="34" charset="0"/>
              </a:rPr>
              <a:t>”</a:t>
            </a:r>
          </a:p>
          <a:p>
            <a:pPr marL="989013" indent="-95250">
              <a:lnSpc>
                <a:spcPct val="170000"/>
              </a:lnSpc>
              <a:spcBef>
                <a:spcPts val="0"/>
              </a:spcBef>
              <a:buFont typeface="Arial" pitchFamily="34" charset="0"/>
              <a:buNone/>
              <a:tabLst>
                <a:tab pos="989013" algn="l"/>
              </a:tabLst>
            </a:pPr>
            <a:r>
              <a:rPr lang="en-US" altLang="zh-CN" b="1" dirty="0" smtClean="0">
                <a:latin typeface="Calibri" pitchFamily="34" charset="0"/>
              </a:rPr>
              <a:t> “</a:t>
            </a:r>
            <a:r>
              <a:rPr lang="en-US" altLang="zh-CN" b="1" i="1" dirty="0" smtClean="0">
                <a:latin typeface="Calibri" pitchFamily="34" charset="0"/>
              </a:rPr>
              <a:t>Further </a:t>
            </a:r>
            <a:r>
              <a:rPr lang="en-US" altLang="zh-CN" b="1" dirty="0" smtClean="0">
                <a:latin typeface="Calibri" pitchFamily="34" charset="0"/>
              </a:rPr>
              <a:t>study is needed to understand the mechanism underlying the virus’ entry  into the host.” </a:t>
            </a:r>
          </a:p>
          <a:p>
            <a:pPr indent="760413">
              <a:lnSpc>
                <a:spcPct val="170000"/>
              </a:lnSpc>
              <a:spcBef>
                <a:spcPts val="0"/>
              </a:spcBef>
              <a:buNone/>
            </a:pPr>
            <a:r>
              <a:rPr lang="en-US" altLang="zh-CN" b="1" dirty="0" smtClean="0">
                <a:latin typeface="Calibri" pitchFamily="34" charset="0"/>
              </a:rPr>
              <a:t>“</a:t>
            </a:r>
            <a:r>
              <a:rPr lang="zh-CN" altLang="zh-CN" b="1" dirty="0" smtClean="0">
                <a:latin typeface="Calibri" pitchFamily="34" charset="0"/>
              </a:rPr>
              <a:t>需要进一步的研究来了解病毒进入宿主所潜在的机理。</a:t>
            </a:r>
            <a:r>
              <a:rPr lang="en-US" altLang="zh-CN" b="1" dirty="0" smtClean="0">
                <a:latin typeface="Calibri" pitchFamily="34" charset="0"/>
              </a:rPr>
              <a:t>”</a:t>
            </a:r>
            <a:endParaRPr lang="zh-CN" altLang="en-US" b="1" dirty="0">
              <a:latin typeface="Calibri" pitchFamily="34" charset="0"/>
            </a:endParaRPr>
          </a:p>
        </p:txBody>
      </p:sp>
    </p:spTree>
    <p:extLst>
      <p:ext uri="{BB962C8B-B14F-4D97-AF65-F5344CB8AC3E}">
        <p14:creationId xmlns="" xmlns:p14="http://schemas.microsoft.com/office/powerpoint/2010/main" val="3086551920"/>
      </p:ext>
    </p:extLst>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480695" y="985699"/>
            <a:ext cx="7217912" cy="1229002"/>
            <a:chOff x="-1508790" y="1476094"/>
            <a:chExt cx="8709009" cy="1229002"/>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易混淆、滥用的常见单词和短语（十）</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1705248" y="1659044"/>
            <a:ext cx="8852806" cy="51118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60000"/>
              </a:lnSpc>
              <a:spcBef>
                <a:spcPts val="0"/>
              </a:spcBef>
              <a:spcAft>
                <a:spcPts val="0"/>
              </a:spcAft>
              <a:buClrTx/>
              <a:buSzTx/>
              <a:buFont typeface="Arial" pitchFamily="34" charset="0"/>
              <a:buChar char="•"/>
              <a:tabLst/>
              <a:defRPr/>
            </a:pPr>
            <a:r>
              <a:rPr kumimoji="0" lang="en-US" altLang="zh-CN" sz="2800" b="1" i="0" u="sng" strike="noStrike" kern="1200" cap="none" spc="0" normalizeH="0" baseline="0" noProof="0" dirty="0" smtClean="0">
                <a:ln>
                  <a:noFill/>
                </a:ln>
                <a:solidFill>
                  <a:schemeClr val="accent2">
                    <a:lumMod val="75000"/>
                  </a:schemeClr>
                </a:solidFill>
                <a:effectLst/>
                <a:uLnTx/>
                <a:uFillTx/>
                <a:latin typeface="Calibri" pitchFamily="34" charset="0"/>
                <a:ea typeface="宋体"/>
              </a:rPr>
              <a:t>First, second, third vs. firstly, secondly,  thirdly</a:t>
            </a:r>
            <a:endParaRPr kumimoji="0" lang="zh-CN" altLang="zh-CN" sz="2800" b="1" i="0" u="none" strike="noStrike" kern="1200" cap="none" spc="0" normalizeH="0" baseline="0" noProof="0" dirty="0" smtClean="0">
              <a:ln>
                <a:noFill/>
              </a:ln>
              <a:solidFill>
                <a:schemeClr val="accent2">
                  <a:lumMod val="75000"/>
                </a:schemeClr>
              </a:solidFill>
              <a:effectLst/>
              <a:uLnTx/>
              <a:uFillTx/>
              <a:latin typeface="Calibri" pitchFamily="34" charset="0"/>
              <a:ea typeface="宋体"/>
            </a:endParaRPr>
          </a:p>
          <a:p>
            <a:pPr marL="342900" marR="0" lvl="0" indent="-342900" algn="l" defTabSz="914400" rtl="0" eaLnBrk="1" fontAlgn="auto" latinLnBrk="0" hangingPunct="1">
              <a:lnSpc>
                <a:spcPct val="160000"/>
              </a:lnSpc>
              <a:spcBef>
                <a:spcPts val="0"/>
              </a:spcBef>
              <a:spcAft>
                <a:spcPts val="0"/>
              </a:spcAft>
              <a:buClrTx/>
              <a:buSzTx/>
              <a:buFont typeface="Arial" pitchFamily="34" charset="0"/>
              <a:buNone/>
              <a:tabLst/>
              <a:defRPr/>
            </a:pPr>
            <a:r>
              <a:rPr kumimoji="0" lang="en-US" altLang="zh-CN" sz="2600" b="1" i="1" u="none" strike="noStrike" kern="1200" cap="none" spc="0" normalizeH="0" baseline="0" noProof="0" dirty="0" smtClean="0">
                <a:ln>
                  <a:noFill/>
                </a:ln>
                <a:solidFill>
                  <a:sysClr val="windowText" lastClr="000000"/>
                </a:solidFill>
                <a:effectLst/>
                <a:uLnTx/>
                <a:uFillTx/>
                <a:latin typeface="Calibri" pitchFamily="34" charset="0"/>
                <a:ea typeface="宋体"/>
              </a:rPr>
              <a:t>    First</a:t>
            </a:r>
            <a:r>
              <a:rPr kumimoji="0" lang="zh-CN" altLang="zh-CN" sz="2600" b="1" i="0" u="none" strike="noStrike" kern="1200" cap="none" spc="0" normalizeH="0" baseline="0" noProof="0" dirty="0" smtClean="0">
                <a:ln>
                  <a:noFill/>
                </a:ln>
                <a:solidFill>
                  <a:sysClr val="windowText" lastClr="000000"/>
                </a:solidFill>
                <a:effectLst/>
                <a:uLnTx/>
                <a:uFillTx/>
                <a:latin typeface="Calibri" pitchFamily="34" charset="0"/>
                <a:ea typeface="宋体"/>
              </a:rPr>
              <a:t>、</a:t>
            </a:r>
            <a:r>
              <a:rPr kumimoji="0" lang="en-US" altLang="zh-CN" sz="2600" b="1" i="1" u="none" strike="noStrike" kern="1200" cap="none" spc="0" normalizeH="0" baseline="0" noProof="0" dirty="0" smtClean="0">
                <a:ln>
                  <a:noFill/>
                </a:ln>
                <a:solidFill>
                  <a:sysClr val="windowText" lastClr="000000"/>
                </a:solidFill>
                <a:effectLst/>
                <a:uLnTx/>
                <a:uFillTx/>
                <a:latin typeface="Calibri" pitchFamily="34" charset="0"/>
                <a:ea typeface="宋体"/>
              </a:rPr>
              <a:t>second</a:t>
            </a:r>
            <a:r>
              <a:rPr kumimoji="0" lang="zh-CN" altLang="zh-CN" sz="2600" b="1" i="0" u="none" strike="noStrike" kern="1200" cap="none" spc="0" normalizeH="0" baseline="0" noProof="0" dirty="0" smtClean="0">
                <a:ln>
                  <a:noFill/>
                </a:ln>
                <a:solidFill>
                  <a:sysClr val="windowText" lastClr="000000"/>
                </a:solidFill>
                <a:effectLst/>
                <a:uLnTx/>
                <a:uFillTx/>
                <a:latin typeface="Calibri" pitchFamily="34" charset="0"/>
                <a:ea typeface="宋体"/>
              </a:rPr>
              <a:t>、</a:t>
            </a:r>
            <a:r>
              <a:rPr kumimoji="0" lang="en-US" altLang="zh-CN" sz="2600" b="1" i="1" u="none" strike="noStrike" kern="1200" cap="none" spc="0" normalizeH="0" baseline="0" noProof="0" dirty="0" smtClean="0">
                <a:ln>
                  <a:noFill/>
                </a:ln>
                <a:solidFill>
                  <a:sysClr val="windowText" lastClr="000000"/>
                </a:solidFill>
                <a:effectLst/>
                <a:uLnTx/>
                <a:uFillTx/>
                <a:latin typeface="Calibri" pitchFamily="34" charset="0"/>
                <a:ea typeface="宋体"/>
              </a:rPr>
              <a:t>third</a:t>
            </a:r>
            <a:r>
              <a:rPr kumimoji="0" lang="zh-CN" altLang="zh-CN" sz="2600" b="1" i="0" u="none" strike="noStrike" kern="1200" cap="none" spc="0" normalizeH="0" baseline="0" noProof="0" dirty="0" smtClean="0">
                <a:ln>
                  <a:noFill/>
                </a:ln>
                <a:solidFill>
                  <a:sysClr val="windowText" lastClr="000000"/>
                </a:solidFill>
                <a:effectLst/>
                <a:uLnTx/>
                <a:uFillTx/>
                <a:latin typeface="Calibri" pitchFamily="34" charset="0"/>
                <a:ea typeface="宋体"/>
              </a:rPr>
              <a:t>是优选用于列表的形式，但使用</a:t>
            </a:r>
            <a:r>
              <a:rPr kumimoji="0" lang="en-US" altLang="zh-CN" sz="2600" b="1" i="1" u="none" strike="noStrike" kern="1200" cap="none" spc="0" normalizeH="0" baseline="0" noProof="0" dirty="0" smtClean="0">
                <a:ln>
                  <a:noFill/>
                </a:ln>
                <a:solidFill>
                  <a:sysClr val="windowText" lastClr="000000"/>
                </a:solidFill>
                <a:effectLst/>
                <a:uLnTx/>
                <a:uFillTx/>
                <a:latin typeface="Calibri" pitchFamily="34" charset="0"/>
                <a:ea typeface="宋体"/>
              </a:rPr>
              <a:t>firstly</a:t>
            </a:r>
            <a:r>
              <a:rPr kumimoji="0" lang="zh-CN" altLang="zh-CN" sz="2600" b="1" i="0" u="none" strike="noStrike" kern="1200" cap="none" spc="0" normalizeH="0" baseline="0" noProof="0" dirty="0" smtClean="0">
                <a:ln>
                  <a:noFill/>
                </a:ln>
                <a:solidFill>
                  <a:sysClr val="windowText" lastClr="000000"/>
                </a:solidFill>
                <a:effectLst/>
                <a:uLnTx/>
                <a:uFillTx/>
                <a:latin typeface="Calibri" pitchFamily="34" charset="0"/>
                <a:ea typeface="宋体"/>
              </a:rPr>
              <a:t>、</a:t>
            </a:r>
            <a:r>
              <a:rPr kumimoji="0" lang="en-US" altLang="zh-CN" sz="2600" b="1" i="1" u="none" strike="noStrike" kern="1200" cap="none" spc="0" normalizeH="0" baseline="0" noProof="0" dirty="0" smtClean="0">
                <a:ln>
                  <a:noFill/>
                </a:ln>
                <a:solidFill>
                  <a:sysClr val="windowText" lastClr="000000"/>
                </a:solidFill>
                <a:effectLst/>
                <a:uLnTx/>
                <a:uFillTx/>
                <a:latin typeface="Calibri" pitchFamily="34" charset="0"/>
                <a:ea typeface="宋体"/>
              </a:rPr>
              <a:t>secondly</a:t>
            </a:r>
            <a:r>
              <a:rPr kumimoji="0" lang="zh-CN" altLang="zh-CN" sz="2600" b="1" i="0" u="none" strike="noStrike" kern="1200" cap="none" spc="0" normalizeH="0" baseline="0" noProof="0" dirty="0" smtClean="0">
                <a:ln>
                  <a:noFill/>
                </a:ln>
                <a:solidFill>
                  <a:sysClr val="windowText" lastClr="000000"/>
                </a:solidFill>
                <a:effectLst/>
                <a:uLnTx/>
                <a:uFillTx/>
                <a:latin typeface="Calibri" pitchFamily="34" charset="0"/>
                <a:ea typeface="宋体"/>
              </a:rPr>
              <a:t>、</a:t>
            </a:r>
            <a:r>
              <a:rPr kumimoji="0" lang="en-US" altLang="zh-CN" sz="2600" b="1" i="1" u="none" strike="noStrike" kern="1200" cap="none" spc="0" normalizeH="0" baseline="0" noProof="0" dirty="0" smtClean="0">
                <a:ln>
                  <a:noFill/>
                </a:ln>
                <a:solidFill>
                  <a:sysClr val="windowText" lastClr="000000"/>
                </a:solidFill>
                <a:effectLst/>
                <a:uLnTx/>
                <a:uFillTx/>
                <a:latin typeface="Calibri" pitchFamily="34" charset="0"/>
                <a:ea typeface="宋体"/>
              </a:rPr>
              <a:t>thirdly</a:t>
            </a:r>
            <a:r>
              <a:rPr kumimoji="0" lang="zh-CN" altLang="zh-CN" sz="2600" b="1" i="0" u="none" strike="noStrike" kern="1200" cap="none" spc="0" normalizeH="0" baseline="0" noProof="0" dirty="0" smtClean="0">
                <a:ln>
                  <a:noFill/>
                </a:ln>
                <a:solidFill>
                  <a:sysClr val="windowText" lastClr="000000"/>
                </a:solidFill>
                <a:effectLst/>
                <a:uLnTx/>
                <a:uFillTx/>
                <a:latin typeface="Calibri" pitchFamily="34" charset="0"/>
                <a:ea typeface="宋体"/>
              </a:rPr>
              <a:t>也没错。</a:t>
            </a:r>
          </a:p>
          <a:p>
            <a:pPr marL="342900" marR="0" lvl="0" indent="-342900" algn="l" defTabSz="914400" rtl="0" eaLnBrk="1" fontAlgn="auto" latinLnBrk="0" hangingPunct="1">
              <a:lnSpc>
                <a:spcPct val="160000"/>
              </a:lnSpc>
              <a:spcBef>
                <a:spcPts val="0"/>
              </a:spcBef>
              <a:spcAft>
                <a:spcPts val="0"/>
              </a:spcAft>
              <a:buClrTx/>
              <a:buSzTx/>
              <a:buFont typeface="Arial" pitchFamily="34" charset="0"/>
              <a:buChar char="•"/>
              <a:tabLst/>
              <a:defRPr/>
            </a:pPr>
            <a:r>
              <a:rPr kumimoji="0" lang="en-US" altLang="zh-CN" sz="2800" b="1" i="0" u="sng" strike="noStrike" kern="1200" cap="none" spc="0" normalizeH="0" baseline="0" noProof="0" dirty="0" smtClean="0">
                <a:ln>
                  <a:noFill/>
                </a:ln>
                <a:solidFill>
                  <a:schemeClr val="accent2">
                    <a:lumMod val="75000"/>
                  </a:schemeClr>
                </a:solidFill>
                <a:effectLst/>
                <a:uLnTx/>
                <a:uFillTx/>
                <a:latin typeface="Calibri" pitchFamily="34" charset="0"/>
                <a:ea typeface="宋体"/>
              </a:rPr>
              <a:t>I.e. vs. e.g.</a:t>
            </a:r>
            <a:endParaRPr kumimoji="0" lang="zh-CN" altLang="zh-CN" sz="2800" b="1" i="0" u="none" strike="noStrike" kern="1200" cap="none" spc="0" normalizeH="0" baseline="0" noProof="0" dirty="0" smtClean="0">
              <a:ln>
                <a:noFill/>
              </a:ln>
              <a:solidFill>
                <a:schemeClr val="accent2">
                  <a:lumMod val="75000"/>
                </a:schemeClr>
              </a:solidFill>
              <a:effectLst/>
              <a:uLnTx/>
              <a:uFillTx/>
              <a:latin typeface="Calibri" pitchFamily="34" charset="0"/>
              <a:ea typeface="宋体"/>
            </a:endParaRPr>
          </a:p>
          <a:p>
            <a:pPr marL="342900" marR="0" lvl="0" indent="-342900" algn="l" defTabSz="914400" rtl="0" eaLnBrk="1" fontAlgn="auto" latinLnBrk="0" hangingPunct="1">
              <a:lnSpc>
                <a:spcPct val="160000"/>
              </a:lnSpc>
              <a:spcBef>
                <a:spcPts val="0"/>
              </a:spcBef>
              <a:spcAft>
                <a:spcPts val="0"/>
              </a:spcAft>
              <a:buClrTx/>
              <a:buSzTx/>
              <a:buFont typeface="Arial" pitchFamily="34" charset="0"/>
              <a:buNone/>
              <a:tabLst/>
              <a:defRPr/>
            </a:pPr>
            <a:r>
              <a:rPr kumimoji="0" lang="en-US" altLang="zh-CN" sz="2600" b="1" i="0" u="none" strike="noStrike" kern="1200" cap="none" spc="0" normalizeH="0" baseline="0" noProof="0" dirty="0" smtClean="0">
                <a:ln>
                  <a:noFill/>
                </a:ln>
                <a:solidFill>
                  <a:sysClr val="windowText" lastClr="000000"/>
                </a:solidFill>
                <a:effectLst/>
                <a:uLnTx/>
                <a:uFillTx/>
                <a:latin typeface="Calibri" pitchFamily="34" charset="0"/>
                <a:ea typeface="宋体"/>
              </a:rPr>
              <a:t>    I.e.</a:t>
            </a:r>
            <a:r>
              <a:rPr kumimoji="0" lang="zh-CN" altLang="zh-CN" sz="2600" b="1" i="0" u="none" strike="noStrike" kern="1200" cap="none" spc="0" normalizeH="0" baseline="0" noProof="0" dirty="0" smtClean="0">
                <a:ln>
                  <a:noFill/>
                </a:ln>
                <a:solidFill>
                  <a:sysClr val="windowText" lastClr="000000"/>
                </a:solidFill>
                <a:effectLst/>
                <a:uLnTx/>
                <a:uFillTx/>
                <a:latin typeface="Calibri" pitchFamily="34" charset="0"/>
                <a:ea typeface="宋体"/>
              </a:rPr>
              <a:t>是</a:t>
            </a:r>
            <a:r>
              <a:rPr kumimoji="0" lang="en-US" altLang="zh-CN" sz="2600" b="1" i="0" u="none" strike="noStrike" kern="1200" cap="none" spc="0" normalizeH="0" baseline="0" noProof="0" dirty="0" smtClean="0">
                <a:ln>
                  <a:noFill/>
                </a:ln>
                <a:solidFill>
                  <a:sysClr val="windowText" lastClr="000000"/>
                </a:solidFill>
                <a:effectLst/>
                <a:uLnTx/>
                <a:uFillTx/>
                <a:latin typeface="Calibri" pitchFamily="34" charset="0"/>
                <a:ea typeface="宋体"/>
              </a:rPr>
              <a:t> </a:t>
            </a:r>
            <a:r>
              <a:rPr kumimoji="0" lang="en-US" altLang="zh-CN" sz="2600" b="1" i="1" u="none" strike="noStrike" kern="1200" cap="none" spc="0" normalizeH="0" baseline="0" noProof="0" dirty="0" smtClean="0">
                <a:ln>
                  <a:noFill/>
                </a:ln>
                <a:solidFill>
                  <a:sysClr val="windowText" lastClr="000000"/>
                </a:solidFill>
                <a:effectLst/>
                <a:uLnTx/>
                <a:uFillTx/>
                <a:latin typeface="Calibri" pitchFamily="34" charset="0"/>
                <a:ea typeface="宋体"/>
              </a:rPr>
              <a:t>id </a:t>
            </a:r>
            <a:r>
              <a:rPr kumimoji="0" lang="en-US" altLang="zh-CN" sz="2600" b="1" i="1" u="none" strike="noStrike" kern="1200" cap="none" spc="0" normalizeH="0" baseline="0" noProof="0" dirty="0" err="1" smtClean="0">
                <a:ln>
                  <a:noFill/>
                </a:ln>
                <a:solidFill>
                  <a:sysClr val="windowText" lastClr="000000"/>
                </a:solidFill>
                <a:effectLst/>
                <a:uLnTx/>
                <a:uFillTx/>
                <a:latin typeface="Calibri" pitchFamily="34" charset="0"/>
                <a:ea typeface="宋体"/>
              </a:rPr>
              <a:t>est</a:t>
            </a:r>
            <a:r>
              <a:rPr kumimoji="0" lang="zh-CN" altLang="zh-CN" sz="2600" b="1" i="0" u="none" strike="noStrike" kern="1200" cap="none" spc="0" normalizeH="0" baseline="0" noProof="0" dirty="0" smtClean="0">
                <a:ln>
                  <a:noFill/>
                </a:ln>
                <a:solidFill>
                  <a:sysClr val="windowText" lastClr="000000"/>
                </a:solidFill>
                <a:effectLst/>
                <a:uLnTx/>
                <a:uFillTx/>
                <a:latin typeface="Calibri" pitchFamily="34" charset="0"/>
                <a:ea typeface="宋体"/>
              </a:rPr>
              <a:t>或</a:t>
            </a:r>
            <a:r>
              <a:rPr kumimoji="0" lang="en-US" altLang="zh-CN" sz="2600" b="1" i="0" u="none" strike="noStrike" kern="1200" cap="none" spc="0" normalizeH="0" baseline="0" noProof="0" dirty="0" smtClean="0">
                <a:ln>
                  <a:noFill/>
                </a:ln>
                <a:solidFill>
                  <a:sysClr val="windowText" lastClr="000000"/>
                </a:solidFill>
                <a:effectLst/>
                <a:uLnTx/>
                <a:uFillTx/>
                <a:latin typeface="Calibri" pitchFamily="34" charset="0"/>
                <a:ea typeface="宋体"/>
              </a:rPr>
              <a:t>“that is”</a:t>
            </a:r>
            <a:r>
              <a:rPr kumimoji="0" lang="zh-CN" altLang="zh-CN" sz="2600" b="1" i="0" u="none" strike="noStrike" kern="1200" cap="none" spc="0" normalizeH="0" baseline="0" noProof="0" dirty="0" smtClean="0">
                <a:ln>
                  <a:noFill/>
                </a:ln>
                <a:solidFill>
                  <a:sysClr val="windowText" lastClr="000000"/>
                </a:solidFill>
                <a:effectLst/>
                <a:uLnTx/>
                <a:uFillTx/>
                <a:latin typeface="Calibri" pitchFamily="34" charset="0"/>
                <a:ea typeface="宋体"/>
              </a:rPr>
              <a:t>的缩写。</a:t>
            </a:r>
            <a:r>
              <a:rPr kumimoji="0" lang="en-US" altLang="zh-CN" sz="2600" b="1" i="0" u="none" strike="noStrike" kern="1200" cap="none" spc="0" normalizeH="0" baseline="0" noProof="0" dirty="0" smtClean="0">
                <a:ln>
                  <a:noFill/>
                </a:ln>
                <a:solidFill>
                  <a:sysClr val="windowText" lastClr="000000"/>
                </a:solidFill>
                <a:effectLst/>
                <a:uLnTx/>
                <a:uFillTx/>
                <a:latin typeface="Calibri" pitchFamily="34" charset="0"/>
                <a:ea typeface="宋体"/>
              </a:rPr>
              <a:t>E.g.</a:t>
            </a:r>
            <a:r>
              <a:rPr kumimoji="0" lang="zh-CN" altLang="zh-CN" sz="2600" b="1" i="0" u="none" strike="noStrike" kern="1200" cap="none" spc="0" normalizeH="0" baseline="0" noProof="0" dirty="0" smtClean="0">
                <a:ln>
                  <a:noFill/>
                </a:ln>
                <a:solidFill>
                  <a:sysClr val="windowText" lastClr="000000"/>
                </a:solidFill>
                <a:effectLst/>
                <a:uLnTx/>
                <a:uFillTx/>
                <a:latin typeface="Calibri" pitchFamily="34" charset="0"/>
                <a:ea typeface="宋体"/>
              </a:rPr>
              <a:t>是</a:t>
            </a:r>
            <a:r>
              <a:rPr kumimoji="0" lang="en-US" altLang="zh-CN" sz="2600" b="1" i="1" u="none" strike="noStrike" kern="1200" cap="none" spc="0" normalizeH="0" baseline="0" noProof="0" dirty="0" smtClean="0">
                <a:ln>
                  <a:noFill/>
                </a:ln>
                <a:solidFill>
                  <a:sysClr val="windowText" lastClr="000000"/>
                </a:solidFill>
                <a:effectLst/>
                <a:uLnTx/>
                <a:uFillTx/>
                <a:latin typeface="Calibri" pitchFamily="34" charset="0"/>
                <a:ea typeface="宋体"/>
              </a:rPr>
              <a:t>exempli gratia</a:t>
            </a:r>
            <a:r>
              <a:rPr kumimoji="0" lang="zh-CN" altLang="zh-CN" sz="2600" b="1" i="0" u="none" strike="noStrike" kern="1200" cap="none" spc="0" normalizeH="0" baseline="0" noProof="0" dirty="0" smtClean="0">
                <a:ln>
                  <a:noFill/>
                </a:ln>
                <a:solidFill>
                  <a:sysClr val="windowText" lastClr="000000"/>
                </a:solidFill>
                <a:effectLst/>
                <a:uLnTx/>
                <a:uFillTx/>
                <a:latin typeface="Calibri" pitchFamily="34" charset="0"/>
                <a:ea typeface="宋体"/>
              </a:rPr>
              <a:t>或</a:t>
            </a:r>
            <a:r>
              <a:rPr kumimoji="0" lang="en-US" altLang="zh-CN" sz="2600" b="1" i="0" u="none" strike="noStrike" kern="1200" cap="none" spc="0" normalizeH="0" baseline="0" noProof="0" dirty="0" smtClean="0">
                <a:ln>
                  <a:noFill/>
                </a:ln>
                <a:solidFill>
                  <a:sysClr val="windowText" lastClr="000000"/>
                </a:solidFill>
                <a:effectLst/>
                <a:uLnTx/>
                <a:uFillTx/>
                <a:latin typeface="Calibri" pitchFamily="34" charset="0"/>
                <a:ea typeface="宋体"/>
              </a:rPr>
              <a:t> “for example”</a:t>
            </a:r>
            <a:r>
              <a:rPr kumimoji="0" lang="zh-CN" altLang="zh-CN" sz="2600" b="1" i="0" u="none" strike="noStrike" kern="1200" cap="none" spc="0" normalizeH="0" baseline="0" noProof="0" dirty="0" smtClean="0">
                <a:ln>
                  <a:noFill/>
                </a:ln>
                <a:solidFill>
                  <a:sysClr val="windowText" lastClr="000000"/>
                </a:solidFill>
                <a:effectLst/>
                <a:uLnTx/>
                <a:uFillTx/>
                <a:latin typeface="Calibri" pitchFamily="34" charset="0"/>
                <a:ea typeface="宋体"/>
              </a:rPr>
              <a:t>的缩写。如果用这些缩写，则应该带有逗号。</a:t>
            </a:r>
          </a:p>
          <a:p>
            <a:pPr marL="342900" marR="0" lvl="0" indent="-342900" algn="l" defTabSz="914400" rtl="0" eaLnBrk="1" fontAlgn="auto" latinLnBrk="0" hangingPunct="1">
              <a:lnSpc>
                <a:spcPct val="160000"/>
              </a:lnSpc>
              <a:spcBef>
                <a:spcPts val="0"/>
              </a:spcBef>
              <a:spcAft>
                <a:spcPts val="0"/>
              </a:spcAft>
              <a:buClrTx/>
              <a:buSzTx/>
              <a:buFont typeface="Arial" pitchFamily="34" charset="0"/>
              <a:buChar char="•"/>
              <a:tabLst/>
              <a:defRPr/>
            </a:pPr>
            <a:r>
              <a:rPr kumimoji="0" lang="en-US" altLang="zh-CN" sz="2800" b="1" i="0" u="sng" strike="noStrike" kern="1200" cap="none" spc="0" normalizeH="0" baseline="0" noProof="0" dirty="0" smtClean="0">
                <a:ln>
                  <a:noFill/>
                </a:ln>
                <a:solidFill>
                  <a:schemeClr val="accent2">
                    <a:lumMod val="75000"/>
                  </a:schemeClr>
                </a:solidFill>
                <a:effectLst/>
                <a:uLnTx/>
                <a:uFillTx/>
                <a:latin typeface="Calibri" pitchFamily="34" charset="0"/>
                <a:ea typeface="宋体"/>
              </a:rPr>
              <a:t>If vs. whether</a:t>
            </a:r>
            <a:endParaRPr kumimoji="0" lang="zh-CN" altLang="zh-CN" sz="2800" b="1" i="0" u="none" strike="noStrike" kern="1200" cap="none" spc="0" normalizeH="0" baseline="0" noProof="0" dirty="0" smtClean="0">
              <a:ln>
                <a:noFill/>
              </a:ln>
              <a:solidFill>
                <a:schemeClr val="accent2">
                  <a:lumMod val="75000"/>
                </a:schemeClr>
              </a:solidFill>
              <a:effectLst/>
              <a:uLnTx/>
              <a:uFillTx/>
              <a:latin typeface="Calibri" pitchFamily="34" charset="0"/>
              <a:ea typeface="宋体"/>
            </a:endParaRPr>
          </a:p>
          <a:p>
            <a:pPr marL="342900" marR="0" lvl="0" indent="-342900" algn="l" defTabSz="914400" rtl="0" eaLnBrk="1" fontAlgn="auto" latinLnBrk="0" hangingPunct="1">
              <a:lnSpc>
                <a:spcPct val="160000"/>
              </a:lnSpc>
              <a:spcBef>
                <a:spcPts val="0"/>
              </a:spcBef>
              <a:spcAft>
                <a:spcPts val="0"/>
              </a:spcAft>
              <a:buClrTx/>
              <a:buSzTx/>
              <a:buFont typeface="Arial" pitchFamily="34" charset="0"/>
              <a:buNone/>
              <a:tabLst/>
              <a:defRPr/>
            </a:pPr>
            <a:r>
              <a:rPr kumimoji="0" lang="en-US" altLang="zh-CN" sz="2600" b="1" i="0" u="none" strike="noStrike" kern="1200" cap="none" spc="0" normalizeH="0" baseline="0" noProof="0" dirty="0" smtClean="0">
                <a:ln>
                  <a:noFill/>
                </a:ln>
                <a:solidFill>
                  <a:sysClr val="windowText" lastClr="000000"/>
                </a:solidFill>
                <a:effectLst/>
                <a:uLnTx/>
                <a:uFillTx/>
                <a:latin typeface="Calibri" pitchFamily="34" charset="0"/>
                <a:ea typeface="宋体"/>
              </a:rPr>
              <a:t>    </a:t>
            </a:r>
            <a:r>
              <a:rPr kumimoji="0" lang="zh-CN" altLang="zh-CN" sz="2600" b="1" i="0" u="none" strike="noStrike" kern="1200" cap="none" spc="0" normalizeH="0" baseline="0" noProof="0" dirty="0" smtClean="0">
                <a:ln>
                  <a:noFill/>
                </a:ln>
                <a:solidFill>
                  <a:sysClr val="windowText" lastClr="000000"/>
                </a:solidFill>
                <a:effectLst/>
                <a:uLnTx/>
                <a:uFillTx/>
                <a:latin typeface="Calibri" pitchFamily="34" charset="0"/>
                <a:ea typeface="宋体"/>
              </a:rPr>
              <a:t>在科技写作中，用</a:t>
            </a:r>
            <a:r>
              <a:rPr kumimoji="0" lang="en-US" altLang="zh-CN" sz="2600" b="1" i="1" u="none" strike="noStrike" kern="1200" cap="none" spc="0" normalizeH="0" baseline="0" noProof="0" dirty="0" smtClean="0">
                <a:ln>
                  <a:noFill/>
                </a:ln>
                <a:solidFill>
                  <a:sysClr val="windowText" lastClr="000000"/>
                </a:solidFill>
                <a:effectLst/>
                <a:uLnTx/>
                <a:uFillTx/>
                <a:latin typeface="Calibri" pitchFamily="34" charset="0"/>
                <a:ea typeface="宋体"/>
              </a:rPr>
              <a:t>whether</a:t>
            </a:r>
            <a:r>
              <a:rPr kumimoji="0" lang="zh-CN" altLang="zh-CN" sz="2600" b="1" i="0" u="none" strike="noStrike" kern="1200" cap="none" spc="0" normalizeH="0" baseline="0" noProof="0" dirty="0" smtClean="0">
                <a:ln>
                  <a:noFill/>
                </a:ln>
                <a:solidFill>
                  <a:sysClr val="windowText" lastClr="000000"/>
                </a:solidFill>
                <a:effectLst/>
                <a:uLnTx/>
                <a:uFillTx/>
                <a:latin typeface="Calibri" pitchFamily="34" charset="0"/>
                <a:ea typeface="宋体"/>
              </a:rPr>
              <a:t>更合适。</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2600" b="1" i="0" u="none" strike="noStrike" kern="1200" cap="none" spc="0" normalizeH="0" baseline="0" noProof="0" dirty="0">
              <a:ln>
                <a:noFill/>
              </a:ln>
              <a:solidFill>
                <a:sysClr val="windowText" lastClr="000000"/>
              </a:solidFill>
              <a:effectLst/>
              <a:uLnTx/>
              <a:uFillTx/>
              <a:latin typeface="Calibri" pitchFamily="34" charset="0"/>
              <a:ea typeface="宋体"/>
            </a:endParaRPr>
          </a:p>
        </p:txBody>
      </p:sp>
    </p:spTree>
    <p:extLst>
      <p:ext uri="{BB962C8B-B14F-4D97-AF65-F5344CB8AC3E}">
        <p14:creationId xmlns="" xmlns:p14="http://schemas.microsoft.com/office/powerpoint/2010/main" val="685514417"/>
      </p:ext>
    </p:extLst>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480695" y="985699"/>
            <a:ext cx="7217912" cy="1212132"/>
            <a:chOff x="-1508790" y="1476094"/>
            <a:chExt cx="8709009" cy="1212132"/>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508790" y="1545226"/>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易混淆、滥用的常见单词和短语（十一）</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1565497" y="2004575"/>
            <a:ext cx="9048307" cy="4525963"/>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n-US" altLang="zh-CN" b="1" u="sng" dirty="0" smtClean="0">
                <a:solidFill>
                  <a:schemeClr val="accent2">
                    <a:lumMod val="75000"/>
                  </a:schemeClr>
                </a:solidFill>
                <a:latin typeface="Calibri" pitchFamily="34" charset="0"/>
              </a:rPr>
              <a:t>Impact</a:t>
            </a:r>
            <a:r>
              <a:rPr lang="zh-CN" altLang="en-US" b="1" u="sng" dirty="0" smtClean="0">
                <a:solidFill>
                  <a:schemeClr val="accent2">
                    <a:lumMod val="75000"/>
                  </a:schemeClr>
                </a:solidFill>
                <a:latin typeface="Calibri" pitchFamily="34" charset="0"/>
              </a:rPr>
              <a:t> </a:t>
            </a:r>
            <a:r>
              <a:rPr lang="en-US" altLang="zh-CN" b="1" u="sng" dirty="0" smtClean="0">
                <a:solidFill>
                  <a:schemeClr val="accent2">
                    <a:lumMod val="75000"/>
                  </a:schemeClr>
                </a:solidFill>
                <a:latin typeface="Calibri" pitchFamily="34" charset="0"/>
              </a:rPr>
              <a:t>, effect, influence</a:t>
            </a:r>
          </a:p>
          <a:p>
            <a:pPr marL="0" indent="0">
              <a:lnSpc>
                <a:spcPct val="150000"/>
              </a:lnSpc>
              <a:spcBef>
                <a:spcPts val="0"/>
              </a:spcBef>
              <a:buNone/>
            </a:pPr>
            <a:r>
              <a:rPr lang="zh-CN" altLang="en-US" sz="2400" b="1" dirty="0">
                <a:latin typeface="Calibri" pitchFamily="34" charset="0"/>
              </a:rPr>
              <a:t>在</a:t>
            </a:r>
            <a:r>
              <a:rPr lang="zh-CN" altLang="en-US" sz="2400" b="1" dirty="0" smtClean="0">
                <a:latin typeface="Calibri" pitchFamily="34" charset="0"/>
              </a:rPr>
              <a:t>科技英语中，</a:t>
            </a:r>
            <a:r>
              <a:rPr lang="en-US" altLang="zh-CN" sz="2400" b="1" i="1" dirty="0" smtClean="0">
                <a:latin typeface="Calibri" pitchFamily="34" charset="0"/>
              </a:rPr>
              <a:t>effect</a:t>
            </a:r>
            <a:r>
              <a:rPr lang="zh-CN" altLang="en-US" sz="2400" b="1" dirty="0" smtClean="0">
                <a:latin typeface="Calibri" pitchFamily="34" charset="0"/>
              </a:rPr>
              <a:t>与</a:t>
            </a:r>
            <a:r>
              <a:rPr lang="en-US" altLang="zh-CN" sz="2400" b="1" i="1" dirty="0" smtClean="0">
                <a:latin typeface="Calibri" pitchFamily="34" charset="0"/>
              </a:rPr>
              <a:t>influence</a:t>
            </a:r>
            <a:r>
              <a:rPr lang="zh-CN" altLang="en-US" sz="2400" b="1" dirty="0" smtClean="0">
                <a:latin typeface="Calibri" pitchFamily="34" charset="0"/>
              </a:rPr>
              <a:t>更为常用。</a:t>
            </a:r>
            <a:endParaRPr lang="en-US" altLang="zh-CN" sz="2400" b="1" dirty="0" smtClean="0">
              <a:latin typeface="Calibri" pitchFamily="34" charset="0"/>
            </a:endParaRPr>
          </a:p>
          <a:p>
            <a:pPr marL="989013" indent="-989013">
              <a:lnSpc>
                <a:spcPct val="150000"/>
              </a:lnSpc>
              <a:spcBef>
                <a:spcPts val="0"/>
              </a:spcBef>
              <a:buNone/>
            </a:pPr>
            <a:r>
              <a:rPr lang="en-US" altLang="zh-CN" sz="2400" b="1" dirty="0" smtClean="0">
                <a:latin typeface="Calibri" pitchFamily="34" charset="0"/>
              </a:rPr>
              <a:t> </a:t>
            </a:r>
            <a:r>
              <a:rPr lang="zh-CN" altLang="en-US" sz="2400" b="1" dirty="0" smtClean="0">
                <a:latin typeface="Calibri" pitchFamily="34" charset="0"/>
              </a:rPr>
              <a:t>例如：</a:t>
            </a:r>
            <a:r>
              <a:rPr lang="en-US" altLang="zh-CN" sz="2400" b="1" dirty="0" smtClean="0">
                <a:latin typeface="Calibri" pitchFamily="34" charset="0"/>
              </a:rPr>
              <a:t>“This research will have a large </a:t>
            </a:r>
            <a:r>
              <a:rPr lang="en-US" altLang="zh-CN" sz="2400" b="1" i="1" dirty="0" smtClean="0">
                <a:latin typeface="Calibri" pitchFamily="34" charset="0"/>
              </a:rPr>
              <a:t>effect/influence</a:t>
            </a:r>
            <a:r>
              <a:rPr lang="en-US" altLang="zh-CN" sz="2400" b="1" dirty="0" smtClean="0">
                <a:latin typeface="Calibri" pitchFamily="34" charset="0"/>
              </a:rPr>
              <a:t> on the  field.” “</a:t>
            </a:r>
            <a:r>
              <a:rPr lang="zh-CN" altLang="zh-CN" sz="2400" b="1" dirty="0" smtClean="0">
                <a:latin typeface="Calibri" pitchFamily="34" charset="0"/>
              </a:rPr>
              <a:t>此研究将会对该领域产生较大的影响</a:t>
            </a:r>
            <a:r>
              <a:rPr lang="en-US" altLang="zh-CN" sz="2400" b="1" dirty="0" smtClean="0">
                <a:latin typeface="Calibri" pitchFamily="34" charset="0"/>
              </a:rPr>
              <a:t>”</a:t>
            </a:r>
            <a:r>
              <a:rPr lang="zh-CN" altLang="zh-CN" sz="2400" b="1" dirty="0" smtClean="0">
                <a:latin typeface="Calibri" pitchFamily="34" charset="0"/>
              </a:rPr>
              <a:t>。</a:t>
            </a:r>
            <a:endParaRPr lang="en-US" altLang="zh-CN" sz="2400" b="1" dirty="0" smtClean="0">
              <a:latin typeface="Calibri" pitchFamily="34" charset="0"/>
            </a:endParaRPr>
          </a:p>
          <a:p>
            <a:pPr>
              <a:lnSpc>
                <a:spcPct val="150000"/>
              </a:lnSpc>
              <a:spcBef>
                <a:spcPts val="0"/>
              </a:spcBef>
              <a:buNone/>
            </a:pPr>
            <a:r>
              <a:rPr lang="zh-CN" altLang="zh-CN" sz="2400" b="1" dirty="0" smtClean="0">
                <a:latin typeface="Calibri" pitchFamily="34" charset="0"/>
              </a:rPr>
              <a:t>此外，</a:t>
            </a:r>
            <a:r>
              <a:rPr lang="zh-CN" altLang="en-US" sz="2400" b="1" dirty="0">
                <a:latin typeface="Calibri" pitchFamily="34" charset="0"/>
              </a:rPr>
              <a:t>“有影响力的” </a:t>
            </a:r>
            <a:r>
              <a:rPr lang="zh-CN" altLang="zh-CN" sz="2400" b="1" dirty="0" smtClean="0">
                <a:latin typeface="Calibri" pitchFamily="34" charset="0"/>
              </a:rPr>
              <a:t>不应使用</a:t>
            </a:r>
            <a:r>
              <a:rPr lang="en-US" altLang="zh-CN" sz="2400" b="1" i="1" dirty="0" smtClean="0">
                <a:latin typeface="Calibri" pitchFamily="34" charset="0"/>
              </a:rPr>
              <a:t>impactful</a:t>
            </a:r>
            <a:r>
              <a:rPr lang="zh-CN" altLang="en-US" sz="2400" b="1" dirty="0" smtClean="0">
                <a:latin typeface="Calibri" pitchFamily="34" charset="0"/>
              </a:rPr>
              <a:t>，而应</a:t>
            </a:r>
            <a:r>
              <a:rPr lang="zh-CN" altLang="zh-CN" sz="2400" b="1" dirty="0" smtClean="0">
                <a:latin typeface="Calibri" pitchFamily="34" charset="0"/>
              </a:rPr>
              <a:t>用</a:t>
            </a:r>
            <a:r>
              <a:rPr lang="en-US" altLang="zh-CN" sz="2400" b="1" i="1" dirty="0" smtClean="0">
                <a:latin typeface="Calibri" pitchFamily="34" charset="0"/>
              </a:rPr>
              <a:t>influential</a:t>
            </a:r>
            <a:r>
              <a:rPr lang="zh-CN" altLang="zh-CN" b="1" dirty="0" smtClean="0">
                <a:latin typeface="Calibri" pitchFamily="34" charset="0"/>
              </a:rPr>
              <a:t>。</a:t>
            </a:r>
          </a:p>
          <a:p>
            <a:pPr>
              <a:lnSpc>
                <a:spcPct val="150000"/>
              </a:lnSpc>
              <a:spcBef>
                <a:spcPts val="0"/>
              </a:spcBef>
            </a:pPr>
            <a:endParaRPr lang="zh-CN" altLang="en-US" b="1" dirty="0">
              <a:latin typeface="Calibri" pitchFamily="34" charset="0"/>
            </a:endParaRPr>
          </a:p>
        </p:txBody>
      </p:sp>
    </p:spTree>
    <p:extLst>
      <p:ext uri="{BB962C8B-B14F-4D97-AF65-F5344CB8AC3E}">
        <p14:creationId xmlns="" xmlns:p14="http://schemas.microsoft.com/office/powerpoint/2010/main" val="1230634374"/>
      </p:ext>
    </p:extLst>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480695" y="985699"/>
            <a:ext cx="7217912" cy="1229002"/>
            <a:chOff x="-1508790" y="1476094"/>
            <a:chExt cx="8709009" cy="1229002"/>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508790" y="1562096"/>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易混淆、滥用的常见单词和短语（十二）</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914400" y="1822723"/>
            <a:ext cx="10526233" cy="5066621"/>
          </a:xfrm>
          <a:prstGeom prst="rect">
            <a:avLst/>
          </a:prstGeom>
        </p:spPr>
        <p:txBody>
          <a:bodyPr>
            <a:normAutofit fontScale="92500" lnSpcReduction="1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n-US" altLang="zh-CN" sz="3000" b="1" u="sng" dirty="0" smtClean="0">
                <a:solidFill>
                  <a:schemeClr val="accent2">
                    <a:lumMod val="75000"/>
                  </a:schemeClr>
                </a:solidFill>
                <a:latin typeface="Calibri" pitchFamily="34" charset="0"/>
              </a:rPr>
              <a:t>Imply </a:t>
            </a:r>
            <a:r>
              <a:rPr lang="en-US" altLang="zh-CN" sz="3000" b="1" i="1" u="sng" dirty="0" smtClean="0">
                <a:solidFill>
                  <a:schemeClr val="accent2">
                    <a:lumMod val="75000"/>
                  </a:schemeClr>
                </a:solidFill>
                <a:latin typeface="Calibri" pitchFamily="34" charset="0"/>
              </a:rPr>
              <a:t>vs. </a:t>
            </a:r>
            <a:r>
              <a:rPr lang="en-US" altLang="zh-CN" sz="3000" b="1" u="sng" dirty="0" smtClean="0">
                <a:solidFill>
                  <a:schemeClr val="accent2">
                    <a:lumMod val="75000"/>
                  </a:schemeClr>
                </a:solidFill>
                <a:latin typeface="Calibri" pitchFamily="34" charset="0"/>
              </a:rPr>
              <a:t>infer</a:t>
            </a:r>
            <a:endParaRPr lang="zh-CN" altLang="zh-CN" sz="3000" b="1" dirty="0" smtClean="0">
              <a:solidFill>
                <a:schemeClr val="accent2">
                  <a:lumMod val="75000"/>
                </a:schemeClr>
              </a:solidFill>
              <a:latin typeface="Calibri" pitchFamily="34" charset="0"/>
            </a:endParaRPr>
          </a:p>
          <a:p>
            <a:pPr>
              <a:lnSpc>
                <a:spcPct val="150000"/>
              </a:lnSpc>
              <a:spcBef>
                <a:spcPts val="0"/>
              </a:spcBef>
              <a:buFont typeface="Arial" pitchFamily="34" charset="0"/>
              <a:buNone/>
            </a:pPr>
            <a:r>
              <a:rPr lang="en-US" altLang="zh-CN" sz="2600" b="1" i="1" dirty="0" smtClean="0">
                <a:latin typeface="Calibri" pitchFamily="34" charset="0"/>
              </a:rPr>
              <a:t>    Imply</a:t>
            </a:r>
            <a:r>
              <a:rPr lang="zh-CN" altLang="zh-CN" sz="2600" b="1" dirty="0" smtClean="0">
                <a:latin typeface="Calibri" pitchFamily="34" charset="0"/>
              </a:rPr>
              <a:t>意思是暗示或提示，而</a:t>
            </a:r>
            <a:r>
              <a:rPr lang="en-US" altLang="zh-CN" sz="2600" b="1" i="1" dirty="0" smtClean="0">
                <a:latin typeface="Calibri" pitchFamily="34" charset="0"/>
              </a:rPr>
              <a:t>infer</a:t>
            </a:r>
            <a:r>
              <a:rPr lang="zh-CN" altLang="zh-CN" sz="2600" b="1" dirty="0" smtClean="0">
                <a:latin typeface="Calibri" pitchFamily="34" charset="0"/>
              </a:rPr>
              <a:t>意思是推论。</a:t>
            </a:r>
            <a:endParaRPr lang="en-US" altLang="zh-CN" sz="2600" b="1" dirty="0" smtClean="0">
              <a:latin typeface="Calibri" pitchFamily="34" charset="0"/>
            </a:endParaRPr>
          </a:p>
          <a:p>
            <a:pPr marL="989013" indent="-989013">
              <a:lnSpc>
                <a:spcPct val="150000"/>
              </a:lnSpc>
              <a:spcBef>
                <a:spcPts val="0"/>
              </a:spcBef>
              <a:buFont typeface="Arial" pitchFamily="34" charset="0"/>
              <a:buNone/>
            </a:pPr>
            <a:r>
              <a:rPr lang="zh-CN" altLang="zh-CN" sz="2600" b="1" dirty="0" smtClean="0">
                <a:latin typeface="Calibri" pitchFamily="34" charset="0"/>
              </a:rPr>
              <a:t>例如</a:t>
            </a:r>
            <a:r>
              <a:rPr lang="zh-CN" altLang="en-US" sz="2600" b="1" dirty="0" smtClean="0">
                <a:latin typeface="Calibri" pitchFamily="34" charset="0"/>
              </a:rPr>
              <a:t>：</a:t>
            </a:r>
            <a:r>
              <a:rPr lang="en-US" altLang="zh-CN" sz="2600" b="1" dirty="0" smtClean="0">
                <a:latin typeface="Calibri" pitchFamily="34" charset="0"/>
              </a:rPr>
              <a:t>“The increased enzyme activity during gastric cancer</a:t>
            </a:r>
            <a:r>
              <a:rPr lang="en-US" altLang="zh-CN" sz="2600" b="1" i="1" dirty="0" smtClean="0">
                <a:latin typeface="Calibri" pitchFamily="34" charset="0"/>
              </a:rPr>
              <a:t> implies</a:t>
            </a:r>
            <a:r>
              <a:rPr lang="en-US" altLang="zh-CN" sz="2600" b="1" dirty="0" smtClean="0">
                <a:latin typeface="Calibri" pitchFamily="34" charset="0"/>
              </a:rPr>
              <a:t> that the enzyme plays a role in gastric cancer” </a:t>
            </a:r>
          </a:p>
          <a:p>
            <a:pPr marL="989013" indent="0">
              <a:lnSpc>
                <a:spcPct val="150000"/>
              </a:lnSpc>
              <a:spcBef>
                <a:spcPts val="0"/>
              </a:spcBef>
              <a:buFont typeface="Arial" pitchFamily="34" charset="0"/>
              <a:buNone/>
            </a:pPr>
            <a:r>
              <a:rPr lang="en-US" altLang="zh-CN" sz="2600" b="1" dirty="0" smtClean="0">
                <a:latin typeface="Calibri" pitchFamily="34" charset="0"/>
              </a:rPr>
              <a:t>“</a:t>
            </a:r>
            <a:r>
              <a:rPr lang="zh-CN" altLang="zh-CN" sz="2600" b="1" dirty="0" smtClean="0">
                <a:latin typeface="Calibri" pitchFamily="34" charset="0"/>
              </a:rPr>
              <a:t>胃癌期间加强的酶活性意味着酶在胃癌中起着一定的作用</a:t>
            </a:r>
            <a:r>
              <a:rPr lang="en-US" altLang="zh-CN" sz="2600" b="1" dirty="0" smtClean="0">
                <a:latin typeface="Calibri" pitchFamily="34" charset="0"/>
              </a:rPr>
              <a:t>”</a:t>
            </a:r>
          </a:p>
          <a:p>
            <a:pPr marL="989013" indent="0">
              <a:lnSpc>
                <a:spcPct val="150000"/>
              </a:lnSpc>
              <a:spcBef>
                <a:spcPts val="0"/>
              </a:spcBef>
              <a:buFont typeface="Arial" pitchFamily="34" charset="0"/>
              <a:buNone/>
            </a:pPr>
            <a:r>
              <a:rPr lang="en-US" altLang="zh-CN" sz="2600" b="1" dirty="0" smtClean="0">
                <a:latin typeface="Calibri" pitchFamily="34" charset="0"/>
              </a:rPr>
              <a:t> “Because the enzyme  activity was increased during the initiation of cell division, we </a:t>
            </a:r>
            <a:r>
              <a:rPr lang="en-US" altLang="zh-CN" sz="2600" b="1" i="1" dirty="0" smtClean="0">
                <a:latin typeface="Calibri" pitchFamily="34" charset="0"/>
              </a:rPr>
              <a:t>inferred</a:t>
            </a:r>
            <a:r>
              <a:rPr lang="en-US" altLang="zh-CN" sz="2600" b="1" dirty="0" smtClean="0">
                <a:latin typeface="Calibri" pitchFamily="34" charset="0"/>
              </a:rPr>
              <a:t> that it played a role in this process.” </a:t>
            </a:r>
          </a:p>
          <a:p>
            <a:pPr marL="989013" indent="0">
              <a:lnSpc>
                <a:spcPct val="150000"/>
              </a:lnSpc>
              <a:spcBef>
                <a:spcPts val="0"/>
              </a:spcBef>
              <a:buNone/>
            </a:pPr>
            <a:r>
              <a:rPr lang="en-US" altLang="zh-CN" sz="2600" b="1" dirty="0" smtClean="0">
                <a:latin typeface="Calibri" pitchFamily="34" charset="0"/>
              </a:rPr>
              <a:t>“</a:t>
            </a:r>
            <a:r>
              <a:rPr lang="zh-CN" altLang="zh-CN" sz="2600" b="1" dirty="0" smtClean="0">
                <a:latin typeface="Calibri" pitchFamily="34" charset="0"/>
              </a:rPr>
              <a:t>由于细胞分裂初期酶活性增强，所以我们推测酶在此过程中起一定的</a:t>
            </a:r>
            <a:r>
              <a:rPr lang="zh-CN" altLang="zh-CN" sz="2600" b="1" dirty="0">
                <a:latin typeface="Calibri" pitchFamily="34" charset="0"/>
              </a:rPr>
              <a:t>作用</a:t>
            </a:r>
            <a:r>
              <a:rPr lang="zh-CN" altLang="zh-CN" sz="2600" b="1" dirty="0" smtClean="0">
                <a:latin typeface="Calibri" pitchFamily="34" charset="0"/>
              </a:rPr>
              <a:t>。</a:t>
            </a:r>
            <a:r>
              <a:rPr lang="en-US" altLang="zh-CN" sz="2600" b="1" dirty="0" smtClean="0">
                <a:latin typeface="Calibri" pitchFamily="34" charset="0"/>
              </a:rPr>
              <a:t>”</a:t>
            </a:r>
            <a:endParaRPr lang="zh-CN" altLang="en-US" b="1" dirty="0">
              <a:latin typeface="Calibri" pitchFamily="34" charset="0"/>
            </a:endParaRPr>
          </a:p>
        </p:txBody>
      </p:sp>
    </p:spTree>
    <p:extLst>
      <p:ext uri="{BB962C8B-B14F-4D97-AF65-F5344CB8AC3E}">
        <p14:creationId xmlns="" xmlns:p14="http://schemas.microsoft.com/office/powerpoint/2010/main" val="1853939688"/>
      </p:ext>
    </p:extLst>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480695" y="985699"/>
            <a:ext cx="7290485" cy="1255674"/>
            <a:chOff x="-1508790" y="1476094"/>
            <a:chExt cx="8796572" cy="1255674"/>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易混淆、滥用的常见单词和短语（十三）</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818358" y="1732289"/>
            <a:ext cx="10542587" cy="4967514"/>
          </a:xfrm>
          <a:prstGeom prst="rect">
            <a:avLst/>
          </a:prstGeom>
        </p:spPr>
        <p:txBody>
          <a:bodyPr>
            <a:no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n-US" altLang="zh-CN" b="1" u="sng" dirty="0" smtClean="0">
                <a:solidFill>
                  <a:schemeClr val="accent2">
                    <a:lumMod val="75000"/>
                  </a:schemeClr>
                </a:solidFill>
                <a:latin typeface="Calibri" pitchFamily="34" charset="0"/>
              </a:rPr>
              <a:t>Induce vs. deduce</a:t>
            </a:r>
            <a:endParaRPr lang="zh-CN" altLang="zh-CN" b="1" dirty="0" smtClean="0">
              <a:solidFill>
                <a:schemeClr val="accent2">
                  <a:lumMod val="75000"/>
                </a:schemeClr>
              </a:solidFill>
              <a:latin typeface="Calibri" pitchFamily="34" charset="0"/>
            </a:endParaRPr>
          </a:p>
          <a:p>
            <a:pPr>
              <a:lnSpc>
                <a:spcPct val="150000"/>
              </a:lnSpc>
              <a:spcBef>
                <a:spcPts val="0"/>
              </a:spcBef>
              <a:buFont typeface="Arial" pitchFamily="34" charset="0"/>
              <a:buNone/>
            </a:pPr>
            <a:r>
              <a:rPr lang="en-US" altLang="zh-CN" sz="2400" b="1" dirty="0" smtClean="0">
                <a:latin typeface="Calibri" pitchFamily="34" charset="0"/>
              </a:rPr>
              <a:t>    </a:t>
            </a:r>
            <a:r>
              <a:rPr lang="zh-CN" altLang="zh-CN" sz="2000" b="1" dirty="0" smtClean="0">
                <a:latin typeface="Calibri" pitchFamily="34" charset="0"/>
              </a:rPr>
              <a:t>用于科技写作中时</a:t>
            </a:r>
            <a:r>
              <a:rPr lang="en-US" altLang="zh-CN" sz="2000" b="1" i="1" dirty="0" smtClean="0">
                <a:latin typeface="Calibri" pitchFamily="34" charset="0"/>
              </a:rPr>
              <a:t>Induce</a:t>
            </a:r>
            <a:r>
              <a:rPr lang="zh-CN" altLang="zh-CN" sz="2000" b="1" dirty="0" smtClean="0">
                <a:latin typeface="Calibri" pitchFamily="34" charset="0"/>
              </a:rPr>
              <a:t>和</a:t>
            </a:r>
            <a:r>
              <a:rPr lang="en-US" altLang="zh-CN" sz="2000" b="1" i="1" dirty="0" smtClean="0">
                <a:latin typeface="Calibri" pitchFamily="34" charset="0"/>
              </a:rPr>
              <a:t>deduce</a:t>
            </a:r>
            <a:r>
              <a:rPr lang="zh-CN" altLang="zh-CN" sz="2000" b="1" dirty="0" smtClean="0">
                <a:latin typeface="Calibri" pitchFamily="34" charset="0"/>
              </a:rPr>
              <a:t>是相反的。</a:t>
            </a:r>
            <a:r>
              <a:rPr lang="en-US" altLang="zh-CN" sz="2000" b="1" i="1" dirty="0" smtClean="0">
                <a:latin typeface="Calibri" pitchFamily="34" charset="0"/>
              </a:rPr>
              <a:t>Induce</a:t>
            </a:r>
            <a:r>
              <a:rPr lang="zh-CN" altLang="zh-CN" sz="2000" b="1" dirty="0" smtClean="0">
                <a:latin typeface="Calibri" pitchFamily="34" charset="0"/>
              </a:rPr>
              <a:t>意思是基于观察形成普遍原理，而</a:t>
            </a:r>
            <a:r>
              <a:rPr lang="en-US" altLang="zh-CN" sz="2000" b="1" i="1" dirty="0" smtClean="0">
                <a:latin typeface="Calibri" pitchFamily="34" charset="0"/>
              </a:rPr>
              <a:t>deduce</a:t>
            </a:r>
            <a:r>
              <a:rPr lang="zh-CN" altLang="zh-CN" sz="2000" b="1" dirty="0" smtClean="0">
                <a:latin typeface="Calibri" pitchFamily="34" charset="0"/>
              </a:rPr>
              <a:t>意思是基于普遍原理的使用得出结论。</a:t>
            </a:r>
            <a:endParaRPr lang="en-US" altLang="zh-CN" sz="2000" b="1" dirty="0" smtClean="0">
              <a:latin typeface="Calibri" pitchFamily="34" charset="0"/>
            </a:endParaRPr>
          </a:p>
          <a:p>
            <a:pPr marL="808038" indent="-808038">
              <a:lnSpc>
                <a:spcPct val="150000"/>
              </a:lnSpc>
              <a:spcBef>
                <a:spcPts val="0"/>
              </a:spcBef>
              <a:buFont typeface="Arial" pitchFamily="34" charset="0"/>
              <a:buNone/>
            </a:pPr>
            <a:r>
              <a:rPr lang="zh-CN" altLang="zh-CN" sz="2000" b="1" dirty="0" smtClean="0">
                <a:latin typeface="Calibri" pitchFamily="34" charset="0"/>
              </a:rPr>
              <a:t>例如</a:t>
            </a:r>
            <a:r>
              <a:rPr lang="zh-CN" altLang="en-US" sz="2000" b="1" dirty="0" smtClean="0">
                <a:latin typeface="Calibri" pitchFamily="34" charset="0"/>
              </a:rPr>
              <a:t>：</a:t>
            </a:r>
            <a:r>
              <a:rPr lang="en-US" altLang="zh-CN" sz="2000" b="1" dirty="0" smtClean="0">
                <a:latin typeface="Calibri" pitchFamily="34" charset="0"/>
              </a:rPr>
              <a:t>“Based on close observation of the flora and fauna of the  Galapagos Islands, Darwin </a:t>
            </a:r>
            <a:r>
              <a:rPr lang="en-US" altLang="zh-CN" sz="2000" b="1" i="1" dirty="0" smtClean="0">
                <a:latin typeface="Calibri" pitchFamily="34" charset="0"/>
              </a:rPr>
              <a:t>induced</a:t>
            </a:r>
            <a:r>
              <a:rPr lang="en-US" altLang="zh-CN" sz="2000" b="1" dirty="0" smtClean="0">
                <a:latin typeface="Calibri" pitchFamily="34" charset="0"/>
              </a:rPr>
              <a:t> his theory of evolution”</a:t>
            </a:r>
          </a:p>
          <a:p>
            <a:pPr marL="712788" indent="0">
              <a:lnSpc>
                <a:spcPct val="150000"/>
              </a:lnSpc>
              <a:spcBef>
                <a:spcPts val="0"/>
              </a:spcBef>
              <a:buFont typeface="Arial" pitchFamily="34" charset="0"/>
              <a:buNone/>
            </a:pPr>
            <a:r>
              <a:rPr lang="en-US" altLang="zh-CN" sz="2000" b="1" dirty="0" smtClean="0">
                <a:latin typeface="Calibri" pitchFamily="34" charset="0"/>
              </a:rPr>
              <a:t> “</a:t>
            </a:r>
            <a:r>
              <a:rPr lang="zh-CN" altLang="zh-CN" sz="2000" b="1" dirty="0" smtClean="0">
                <a:latin typeface="Calibri" pitchFamily="34" charset="0"/>
              </a:rPr>
              <a:t>基于对加拉帕戈斯群岛的植物群和动物群的密切观察，达尔文提出了他的进化论</a:t>
            </a:r>
            <a:r>
              <a:rPr lang="en-US" altLang="zh-CN" sz="2000" b="1" dirty="0" smtClean="0">
                <a:latin typeface="Calibri" pitchFamily="34" charset="0"/>
              </a:rPr>
              <a:t>”</a:t>
            </a:r>
          </a:p>
          <a:p>
            <a:pPr marL="712788" indent="0">
              <a:lnSpc>
                <a:spcPct val="150000"/>
              </a:lnSpc>
              <a:spcBef>
                <a:spcPts val="0"/>
              </a:spcBef>
              <a:buFont typeface="Arial" pitchFamily="34" charset="0"/>
              <a:buNone/>
            </a:pPr>
            <a:r>
              <a:rPr lang="en-US" altLang="zh-CN" sz="2000" b="1" dirty="0" smtClean="0">
                <a:latin typeface="Calibri" pitchFamily="34" charset="0"/>
              </a:rPr>
              <a:t>“We were able to </a:t>
            </a:r>
            <a:r>
              <a:rPr lang="en-US" altLang="zh-CN" sz="2000" b="1" i="1" dirty="0" smtClean="0">
                <a:latin typeface="Calibri" pitchFamily="34" charset="0"/>
              </a:rPr>
              <a:t>deduce</a:t>
            </a:r>
            <a:r>
              <a:rPr lang="en-US" altLang="zh-CN" sz="2000" b="1" dirty="0" smtClean="0">
                <a:latin typeface="Calibri" pitchFamily="34" charset="0"/>
              </a:rPr>
              <a:t> that the genes would be closely  related between the two species of fly based on the theory of evolution.” </a:t>
            </a:r>
          </a:p>
          <a:p>
            <a:pPr marL="712788" indent="0">
              <a:lnSpc>
                <a:spcPct val="150000"/>
              </a:lnSpc>
              <a:spcBef>
                <a:spcPts val="0"/>
              </a:spcBef>
              <a:buFont typeface="Arial" pitchFamily="34" charset="0"/>
              <a:buNone/>
            </a:pPr>
            <a:r>
              <a:rPr lang="en-US" altLang="zh-CN" sz="2000" b="1" dirty="0" smtClean="0">
                <a:latin typeface="Calibri" pitchFamily="34" charset="0"/>
              </a:rPr>
              <a:t>“</a:t>
            </a:r>
            <a:r>
              <a:rPr lang="zh-CN" altLang="zh-CN" sz="2000" b="1" dirty="0" smtClean="0">
                <a:latin typeface="Calibri" pitchFamily="34" charset="0"/>
              </a:rPr>
              <a:t>基于进化论我们可以推断，这两种物种之间的基因可能有较近的亲缘</a:t>
            </a:r>
            <a:r>
              <a:rPr lang="en-US" altLang="zh-CN" sz="2000" b="1" dirty="0" smtClean="0">
                <a:latin typeface="Calibri" pitchFamily="34" charset="0"/>
              </a:rPr>
              <a:t>”</a:t>
            </a:r>
            <a:r>
              <a:rPr lang="zh-CN" altLang="zh-CN" sz="2000" b="1" dirty="0" smtClean="0">
                <a:latin typeface="Calibri" pitchFamily="34" charset="0"/>
              </a:rPr>
              <a:t>。</a:t>
            </a:r>
            <a:endParaRPr lang="zh-CN" altLang="zh-CN" sz="2000" b="1" dirty="0">
              <a:latin typeface="Calibri" pitchFamily="34" charset="0"/>
            </a:endParaRPr>
          </a:p>
        </p:txBody>
      </p:sp>
    </p:spTree>
    <p:extLst>
      <p:ext uri="{BB962C8B-B14F-4D97-AF65-F5344CB8AC3E}">
        <p14:creationId xmlns="" xmlns:p14="http://schemas.microsoft.com/office/powerpoint/2010/main" val="4294310089"/>
      </p:ext>
    </p:extLst>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480695" y="985699"/>
            <a:ext cx="7290485" cy="1255674"/>
            <a:chOff x="-1508790" y="1476094"/>
            <a:chExt cx="8796572" cy="1255674"/>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易混淆、滥用的常见单词和短语（十四）</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2047422" y="1992086"/>
            <a:ext cx="8659563" cy="4525963"/>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n-US" altLang="zh-CN" b="1" u="sng" dirty="0" smtClean="0">
                <a:solidFill>
                  <a:schemeClr val="accent2">
                    <a:lumMod val="75000"/>
                  </a:schemeClr>
                </a:solidFill>
                <a:latin typeface="Calibri" pitchFamily="34" charset="0"/>
              </a:rPr>
              <a:t>In order to; in order for</a:t>
            </a:r>
            <a:endParaRPr lang="zh-CN" altLang="zh-CN" b="1" dirty="0" smtClean="0">
              <a:solidFill>
                <a:schemeClr val="accent2">
                  <a:lumMod val="75000"/>
                </a:schemeClr>
              </a:solidFill>
              <a:latin typeface="Calibri" pitchFamily="34" charset="0"/>
            </a:endParaRPr>
          </a:p>
          <a:p>
            <a:pPr>
              <a:lnSpc>
                <a:spcPct val="15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保持简洁，只用</a:t>
            </a:r>
            <a:r>
              <a:rPr lang="en-US" altLang="zh-CN" b="1" i="1" dirty="0" smtClean="0">
                <a:latin typeface="Calibri" pitchFamily="34" charset="0"/>
              </a:rPr>
              <a:t>to</a:t>
            </a:r>
            <a:r>
              <a:rPr lang="zh-CN" altLang="zh-CN" b="1" dirty="0" smtClean="0">
                <a:latin typeface="Calibri" pitchFamily="34" charset="0"/>
              </a:rPr>
              <a:t>或</a:t>
            </a:r>
            <a:r>
              <a:rPr lang="en-US" altLang="zh-CN" b="1" i="1" dirty="0" smtClean="0">
                <a:latin typeface="Calibri" pitchFamily="34" charset="0"/>
              </a:rPr>
              <a:t>for</a:t>
            </a:r>
            <a:r>
              <a:rPr lang="zh-CN" altLang="zh-CN" b="1" dirty="0" smtClean="0">
                <a:latin typeface="Calibri" pitchFamily="34" charset="0"/>
              </a:rPr>
              <a:t>。</a:t>
            </a:r>
          </a:p>
          <a:p>
            <a:pPr>
              <a:lnSpc>
                <a:spcPct val="150000"/>
              </a:lnSpc>
              <a:spcBef>
                <a:spcPts val="0"/>
              </a:spcBef>
            </a:pPr>
            <a:r>
              <a:rPr lang="en-US" altLang="zh-CN" b="1" u="sng" dirty="0" smtClean="0">
                <a:solidFill>
                  <a:schemeClr val="accent2">
                    <a:lumMod val="75000"/>
                  </a:schemeClr>
                </a:solidFill>
                <a:latin typeface="Calibri" pitchFamily="34" charset="0"/>
              </a:rPr>
              <a:t>In regard to</a:t>
            </a:r>
            <a:endParaRPr lang="zh-CN" altLang="zh-CN" b="1" dirty="0" smtClean="0">
              <a:solidFill>
                <a:schemeClr val="accent2">
                  <a:lumMod val="75000"/>
                </a:schemeClr>
              </a:solidFill>
              <a:latin typeface="Calibri" pitchFamily="34" charset="0"/>
            </a:endParaRPr>
          </a:p>
          <a:p>
            <a:pPr>
              <a:lnSpc>
                <a:spcPct val="15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这个短语是正确的，但它可以用诸如</a:t>
            </a:r>
            <a:r>
              <a:rPr lang="en-US" altLang="zh-CN" b="1" i="1" dirty="0" smtClean="0">
                <a:latin typeface="Calibri" pitchFamily="34" charset="0"/>
              </a:rPr>
              <a:t>about</a:t>
            </a:r>
            <a:r>
              <a:rPr lang="zh-CN" altLang="zh-CN" b="1" dirty="0" smtClean="0">
                <a:latin typeface="Calibri" pitchFamily="34" charset="0"/>
              </a:rPr>
              <a:t>、</a:t>
            </a:r>
            <a:r>
              <a:rPr lang="en-US" altLang="zh-CN" b="1" i="1" dirty="0" smtClean="0">
                <a:latin typeface="Calibri" pitchFamily="34" charset="0"/>
              </a:rPr>
              <a:t>regarding</a:t>
            </a:r>
            <a:r>
              <a:rPr lang="zh-CN" altLang="zh-CN" b="1" dirty="0" smtClean="0">
                <a:latin typeface="Calibri" pitchFamily="34" charset="0"/>
              </a:rPr>
              <a:t>或</a:t>
            </a:r>
            <a:r>
              <a:rPr lang="en-US" altLang="zh-CN" b="1" i="1" dirty="0" smtClean="0">
                <a:latin typeface="Calibri" pitchFamily="34" charset="0"/>
              </a:rPr>
              <a:t>concerning</a:t>
            </a:r>
            <a:r>
              <a:rPr lang="zh-CN" altLang="zh-CN" b="1" dirty="0" smtClean="0">
                <a:latin typeface="Calibri" pitchFamily="34" charset="0"/>
              </a:rPr>
              <a:t>的词简化。</a:t>
            </a:r>
          </a:p>
          <a:p>
            <a:pPr>
              <a:lnSpc>
                <a:spcPct val="150000"/>
              </a:lnSpc>
              <a:spcBef>
                <a:spcPts val="0"/>
              </a:spcBef>
            </a:pPr>
            <a:endParaRPr lang="zh-CN" altLang="en-US" b="1" dirty="0">
              <a:latin typeface="Calibri" pitchFamily="34" charset="0"/>
            </a:endParaRPr>
          </a:p>
        </p:txBody>
      </p:sp>
    </p:spTree>
    <p:extLst>
      <p:ext uri="{BB962C8B-B14F-4D97-AF65-F5344CB8AC3E}">
        <p14:creationId xmlns="" xmlns:p14="http://schemas.microsoft.com/office/powerpoint/2010/main" val="4043047531"/>
      </p:ext>
    </p:extLst>
  </p:cSld>
  <p:clrMapOvr>
    <a:masterClrMapping/>
  </p:clrMapOvr>
  <p:transition spd="slow">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480695" y="985699"/>
            <a:ext cx="7290485" cy="1255674"/>
            <a:chOff x="-1508790" y="1476094"/>
            <a:chExt cx="8796572" cy="1255674"/>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易混淆、滥用的常见单词和短语（十五）</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1233377" y="1702586"/>
            <a:ext cx="9867013" cy="4872385"/>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n-US" altLang="zh-CN" b="1" u="sng" dirty="0" smtClean="0">
                <a:solidFill>
                  <a:schemeClr val="accent2">
                    <a:lumMod val="75000"/>
                  </a:schemeClr>
                </a:solidFill>
                <a:latin typeface="Calibri" pitchFamily="34" charset="0"/>
              </a:rPr>
              <a:t>Less vs. fewer</a:t>
            </a:r>
            <a:endParaRPr lang="zh-CN" altLang="zh-CN" b="1" dirty="0" smtClean="0">
              <a:solidFill>
                <a:schemeClr val="accent2">
                  <a:lumMod val="75000"/>
                </a:schemeClr>
              </a:solidFill>
              <a:latin typeface="Calibri" pitchFamily="34" charset="0"/>
            </a:endParaRPr>
          </a:p>
          <a:p>
            <a:pPr>
              <a:lnSpc>
                <a:spcPct val="150000"/>
              </a:lnSpc>
              <a:spcBef>
                <a:spcPts val="0"/>
              </a:spcBef>
              <a:buNone/>
            </a:pPr>
            <a:r>
              <a:rPr lang="en-US" altLang="zh-CN" b="1" dirty="0" smtClean="0">
                <a:latin typeface="Calibri" pitchFamily="34" charset="0"/>
              </a:rPr>
              <a:t>    </a:t>
            </a:r>
            <a:r>
              <a:rPr lang="zh-CN" altLang="zh-CN" sz="2400" b="1" dirty="0" smtClean="0">
                <a:latin typeface="Calibri" pitchFamily="34" charset="0"/>
              </a:rPr>
              <a:t>体积或质量用</a:t>
            </a:r>
            <a:r>
              <a:rPr lang="en-US" altLang="zh-CN" sz="2400" b="1" i="1" dirty="0" smtClean="0">
                <a:latin typeface="Calibri" pitchFamily="34" charset="0"/>
              </a:rPr>
              <a:t>less</a:t>
            </a:r>
            <a:r>
              <a:rPr lang="zh-CN" altLang="zh-CN" sz="2400" b="1" dirty="0">
                <a:latin typeface="Calibri" pitchFamily="34" charset="0"/>
              </a:rPr>
              <a:t>，可数名词或个体用</a:t>
            </a:r>
            <a:r>
              <a:rPr lang="en-US" altLang="zh-CN" sz="2400" b="1" i="1" dirty="0" smtClean="0">
                <a:latin typeface="Calibri" pitchFamily="34" charset="0"/>
              </a:rPr>
              <a:t>fewer</a:t>
            </a:r>
          </a:p>
          <a:p>
            <a:pPr>
              <a:lnSpc>
                <a:spcPct val="150000"/>
              </a:lnSpc>
              <a:spcBef>
                <a:spcPts val="0"/>
              </a:spcBef>
              <a:buNone/>
            </a:pPr>
            <a:r>
              <a:rPr lang="zh-CN" altLang="zh-CN" sz="2400" b="1" dirty="0" smtClean="0">
                <a:latin typeface="Calibri" pitchFamily="34" charset="0"/>
              </a:rPr>
              <a:t>例如</a:t>
            </a:r>
            <a:r>
              <a:rPr lang="zh-CN" altLang="en-US" sz="2400" b="1" dirty="0" smtClean="0">
                <a:latin typeface="Calibri" pitchFamily="34" charset="0"/>
              </a:rPr>
              <a:t>：</a:t>
            </a:r>
            <a:r>
              <a:rPr lang="en-US" altLang="zh-CN" sz="2400" b="1" dirty="0" smtClean="0">
                <a:latin typeface="Calibri" pitchFamily="34" charset="0"/>
              </a:rPr>
              <a:t>“</a:t>
            </a:r>
            <a:r>
              <a:rPr lang="en-US" altLang="zh-CN" sz="2400" b="1" i="1" dirty="0" smtClean="0">
                <a:latin typeface="Calibri" pitchFamily="34" charset="0"/>
              </a:rPr>
              <a:t>Less</a:t>
            </a:r>
            <a:r>
              <a:rPr lang="en-US" altLang="zh-CN" sz="2400" b="1" dirty="0" smtClean="0">
                <a:latin typeface="Calibri" pitchFamily="34" charset="0"/>
              </a:rPr>
              <a:t> buffer was  needed for running the smaller </a:t>
            </a:r>
            <a:r>
              <a:rPr lang="en-US" altLang="zh-CN" sz="2400" b="1" dirty="0" err="1" smtClean="0">
                <a:latin typeface="Calibri" pitchFamily="34" charset="0"/>
              </a:rPr>
              <a:t>agarose</a:t>
            </a:r>
            <a:r>
              <a:rPr lang="en-US" altLang="zh-CN" sz="2400" b="1" dirty="0" smtClean="0">
                <a:latin typeface="Calibri" pitchFamily="34" charset="0"/>
              </a:rPr>
              <a:t> gel.”  </a:t>
            </a:r>
          </a:p>
          <a:p>
            <a:pPr indent="665163">
              <a:lnSpc>
                <a:spcPct val="150000"/>
              </a:lnSpc>
              <a:spcBef>
                <a:spcPts val="0"/>
              </a:spcBef>
              <a:buNone/>
            </a:pPr>
            <a:r>
              <a:rPr lang="en-US" altLang="zh-CN" sz="2400" b="1" dirty="0" smtClean="0">
                <a:latin typeface="Calibri" pitchFamily="34" charset="0"/>
              </a:rPr>
              <a:t>“</a:t>
            </a:r>
            <a:r>
              <a:rPr lang="zh-CN" altLang="zh-CN" sz="2400" b="1" dirty="0" smtClean="0">
                <a:latin typeface="Calibri" pitchFamily="34" charset="0"/>
              </a:rPr>
              <a:t>较小的琼脂凝胶只需要较少的缓冲剂来跑胶</a:t>
            </a:r>
            <a:r>
              <a:rPr lang="en-US" altLang="zh-CN" sz="2400" b="1" dirty="0" smtClean="0">
                <a:latin typeface="Calibri" pitchFamily="34" charset="0"/>
              </a:rPr>
              <a:t>”</a:t>
            </a:r>
          </a:p>
          <a:p>
            <a:pPr indent="665163">
              <a:lnSpc>
                <a:spcPct val="150000"/>
              </a:lnSpc>
              <a:spcBef>
                <a:spcPts val="0"/>
              </a:spcBef>
              <a:buNone/>
            </a:pPr>
            <a:r>
              <a:rPr lang="zh-CN" altLang="zh-CN" sz="2400" b="1" dirty="0" smtClean="0">
                <a:latin typeface="Calibri" pitchFamily="34" charset="0"/>
              </a:rPr>
              <a:t> </a:t>
            </a:r>
            <a:r>
              <a:rPr lang="en-US" altLang="zh-CN" sz="2400" b="1" dirty="0" smtClean="0">
                <a:latin typeface="Calibri" pitchFamily="34" charset="0"/>
              </a:rPr>
              <a:t>“</a:t>
            </a:r>
            <a:r>
              <a:rPr lang="en-US" altLang="zh-CN" sz="2400" b="1" i="1" dirty="0" smtClean="0">
                <a:latin typeface="Calibri" pitchFamily="34" charset="0"/>
              </a:rPr>
              <a:t>Fewer</a:t>
            </a:r>
            <a:r>
              <a:rPr lang="en-US" altLang="zh-CN" sz="2400" b="1" dirty="0" smtClean="0">
                <a:latin typeface="Calibri" pitchFamily="34" charset="0"/>
              </a:rPr>
              <a:t> bacteria  were found in the water column,” </a:t>
            </a:r>
          </a:p>
          <a:p>
            <a:pPr indent="665163">
              <a:lnSpc>
                <a:spcPct val="150000"/>
              </a:lnSpc>
              <a:spcBef>
                <a:spcPts val="0"/>
              </a:spcBef>
              <a:buNone/>
            </a:pPr>
            <a:r>
              <a:rPr lang="en-US" altLang="zh-CN" sz="2400" b="1" dirty="0" smtClean="0">
                <a:latin typeface="Calibri" pitchFamily="34" charset="0"/>
              </a:rPr>
              <a:t>“</a:t>
            </a:r>
            <a:r>
              <a:rPr lang="zh-CN" altLang="zh-CN" sz="2400" b="1" dirty="0" smtClean="0">
                <a:latin typeface="Calibri" pitchFamily="34" charset="0"/>
              </a:rPr>
              <a:t>水柱中发现了较少量的细菌</a:t>
            </a:r>
            <a:r>
              <a:rPr lang="en-US" altLang="zh-CN" sz="2400" b="1" dirty="0" smtClean="0">
                <a:latin typeface="Calibri" pitchFamily="34" charset="0"/>
              </a:rPr>
              <a:t>”</a:t>
            </a:r>
          </a:p>
          <a:p>
            <a:pPr indent="665163">
              <a:lnSpc>
                <a:spcPct val="150000"/>
              </a:lnSpc>
              <a:spcBef>
                <a:spcPts val="0"/>
              </a:spcBef>
              <a:buNone/>
            </a:pPr>
            <a:r>
              <a:rPr lang="en-US" altLang="zh-CN" sz="2400" b="1" dirty="0" smtClean="0">
                <a:latin typeface="Calibri" pitchFamily="34" charset="0"/>
              </a:rPr>
              <a:t>“</a:t>
            </a:r>
            <a:r>
              <a:rPr lang="en-US" altLang="zh-CN" sz="2400" b="1" i="1" dirty="0" smtClean="0">
                <a:latin typeface="Calibri" pitchFamily="34" charset="0"/>
              </a:rPr>
              <a:t>Fewer</a:t>
            </a:r>
            <a:r>
              <a:rPr lang="en-US" altLang="zh-CN" sz="2400" b="1" dirty="0" smtClean="0">
                <a:latin typeface="Calibri" pitchFamily="34" charset="0"/>
              </a:rPr>
              <a:t> data were obtained for the swamp transect.”</a:t>
            </a:r>
          </a:p>
          <a:p>
            <a:pPr indent="665163">
              <a:lnSpc>
                <a:spcPct val="150000"/>
              </a:lnSpc>
              <a:spcBef>
                <a:spcPts val="0"/>
              </a:spcBef>
              <a:buNone/>
            </a:pPr>
            <a:r>
              <a:rPr lang="en-US" altLang="zh-CN" sz="2400" b="1" dirty="0" smtClean="0">
                <a:latin typeface="Calibri" pitchFamily="34" charset="0"/>
              </a:rPr>
              <a:t>“</a:t>
            </a:r>
            <a:r>
              <a:rPr lang="zh-CN" altLang="zh-CN" sz="2400" b="1" dirty="0" smtClean="0">
                <a:latin typeface="Calibri" pitchFamily="34" charset="0"/>
              </a:rPr>
              <a:t>获得了较少的沼泽断面数据</a:t>
            </a:r>
            <a:r>
              <a:rPr lang="en-US" altLang="zh-CN" sz="2400" b="1" dirty="0" smtClean="0">
                <a:latin typeface="Calibri" pitchFamily="34" charset="0"/>
              </a:rPr>
              <a:t>”</a:t>
            </a:r>
            <a:r>
              <a:rPr lang="zh-CN" altLang="zh-CN" sz="2400" b="1" dirty="0" smtClean="0">
                <a:latin typeface="Calibri" pitchFamily="34" charset="0"/>
              </a:rPr>
              <a:t>。</a:t>
            </a:r>
          </a:p>
          <a:p>
            <a:pPr>
              <a:lnSpc>
                <a:spcPct val="150000"/>
              </a:lnSpc>
              <a:spcBef>
                <a:spcPts val="0"/>
              </a:spcBef>
            </a:pPr>
            <a:endParaRPr lang="zh-CN" altLang="en-US" b="1" dirty="0">
              <a:latin typeface="Calibri" pitchFamily="34" charset="0"/>
            </a:endParaRPr>
          </a:p>
        </p:txBody>
      </p:sp>
    </p:spTree>
    <p:extLst>
      <p:ext uri="{BB962C8B-B14F-4D97-AF65-F5344CB8AC3E}">
        <p14:creationId xmlns="" xmlns:p14="http://schemas.microsoft.com/office/powerpoint/2010/main" val="3432435473"/>
      </p:ext>
    </p:extLst>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480695" y="985699"/>
            <a:ext cx="7290485" cy="1255674"/>
            <a:chOff x="-1508790" y="1476094"/>
            <a:chExt cx="8796572" cy="1255674"/>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易混淆、滥用的常见单词和短语（十六）</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1367358" y="1943236"/>
            <a:ext cx="9977582" cy="4925144"/>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n-US" altLang="zh-CN" b="1" u="sng" dirty="0" smtClean="0">
                <a:solidFill>
                  <a:schemeClr val="accent2">
                    <a:lumMod val="75000"/>
                  </a:schemeClr>
                </a:solidFill>
                <a:latin typeface="Calibri" pitchFamily="34" charset="0"/>
              </a:rPr>
              <a:t>Media vs. mediums</a:t>
            </a:r>
            <a:endParaRPr lang="zh-CN" altLang="zh-CN" b="1" dirty="0" smtClean="0">
              <a:solidFill>
                <a:schemeClr val="accent2">
                  <a:lumMod val="75000"/>
                </a:schemeClr>
              </a:solidFill>
              <a:latin typeface="Calibri" pitchFamily="34" charset="0"/>
            </a:endParaRPr>
          </a:p>
          <a:p>
            <a:pPr>
              <a:lnSpc>
                <a:spcPct val="150000"/>
              </a:lnSpc>
              <a:spcBef>
                <a:spcPts val="0"/>
              </a:spcBef>
              <a:buNone/>
            </a:pPr>
            <a:r>
              <a:rPr lang="en-US" altLang="zh-CN" b="1" dirty="0" smtClean="0">
                <a:latin typeface="Calibri" pitchFamily="34" charset="0"/>
              </a:rPr>
              <a:t>    </a:t>
            </a:r>
            <a:r>
              <a:rPr lang="zh-CN" altLang="zh-CN" b="1" dirty="0" smtClean="0">
                <a:latin typeface="Calibri" pitchFamily="34" charset="0"/>
              </a:rPr>
              <a:t>在科学领域以及在讨论大众传媒时，</a:t>
            </a:r>
            <a:r>
              <a:rPr lang="en-US" altLang="zh-CN" b="1" i="1" dirty="0" smtClean="0">
                <a:latin typeface="Calibri" pitchFamily="34" charset="0"/>
              </a:rPr>
              <a:t>medium</a:t>
            </a:r>
            <a:r>
              <a:rPr lang="zh-CN" altLang="zh-CN" b="1" dirty="0" smtClean="0">
                <a:latin typeface="Calibri" pitchFamily="34" charset="0"/>
              </a:rPr>
              <a:t>的复数是</a:t>
            </a:r>
            <a:r>
              <a:rPr lang="en-US" altLang="zh-CN" b="1" i="1" dirty="0" smtClean="0">
                <a:latin typeface="Calibri" pitchFamily="34" charset="0"/>
              </a:rPr>
              <a:t>media</a:t>
            </a:r>
            <a:r>
              <a:rPr lang="zh-CN" altLang="zh-CN" b="1" dirty="0" smtClean="0">
                <a:latin typeface="Calibri" pitchFamily="34" charset="0"/>
              </a:rPr>
              <a:t>。</a:t>
            </a:r>
            <a:r>
              <a:rPr lang="en-US" altLang="zh-CN" b="1" i="1" dirty="0">
                <a:latin typeface="Calibri" pitchFamily="34" charset="0"/>
              </a:rPr>
              <a:t>Mediums</a:t>
            </a:r>
            <a:r>
              <a:rPr lang="zh-CN" altLang="zh-CN" b="1" dirty="0">
                <a:latin typeface="Calibri" pitchFamily="34" charset="0"/>
              </a:rPr>
              <a:t>指的是招魂论者</a:t>
            </a:r>
            <a:r>
              <a:rPr lang="zh-CN" altLang="zh-CN" b="1" dirty="0" smtClean="0">
                <a:latin typeface="Calibri" pitchFamily="34" charset="0"/>
              </a:rPr>
              <a:t>。</a:t>
            </a:r>
            <a:endParaRPr lang="en-US" altLang="zh-CN" b="1" dirty="0" smtClean="0">
              <a:latin typeface="Calibri" pitchFamily="34" charset="0"/>
            </a:endParaRPr>
          </a:p>
          <a:p>
            <a:pPr marL="989013" indent="-989013">
              <a:lnSpc>
                <a:spcPct val="150000"/>
              </a:lnSpc>
              <a:spcBef>
                <a:spcPts val="0"/>
              </a:spcBef>
              <a:buFont typeface="Arial" pitchFamily="34" charset="0"/>
              <a:buNone/>
            </a:pPr>
            <a:r>
              <a:rPr lang="zh-CN" altLang="zh-CN" b="1" dirty="0" smtClean="0">
                <a:latin typeface="Calibri" pitchFamily="34" charset="0"/>
              </a:rPr>
              <a:t>例如</a:t>
            </a:r>
            <a:r>
              <a:rPr lang="zh-CN" altLang="en-US" b="1" dirty="0" smtClean="0">
                <a:latin typeface="Calibri" pitchFamily="34" charset="0"/>
              </a:rPr>
              <a:t>：</a:t>
            </a:r>
            <a:r>
              <a:rPr lang="en-US" altLang="zh-CN" b="1" dirty="0" smtClean="0">
                <a:latin typeface="Calibri" pitchFamily="34" charset="0"/>
              </a:rPr>
              <a:t>“The  bacteria only grew on two of the three media tested.” “</a:t>
            </a:r>
            <a:r>
              <a:rPr lang="zh-CN" altLang="zh-CN" b="1" dirty="0" smtClean="0">
                <a:latin typeface="Calibri" pitchFamily="34" charset="0"/>
              </a:rPr>
              <a:t>细菌仅在三个测试的培养基中的两个上生长</a:t>
            </a:r>
            <a:r>
              <a:rPr lang="en-US" altLang="zh-CN" b="1" dirty="0" smtClean="0">
                <a:latin typeface="Calibri" pitchFamily="34" charset="0"/>
              </a:rPr>
              <a:t>”</a:t>
            </a:r>
            <a:r>
              <a:rPr lang="zh-CN" altLang="zh-CN" b="1" dirty="0" smtClean="0">
                <a:latin typeface="Calibri" pitchFamily="34" charset="0"/>
              </a:rPr>
              <a:t>。</a:t>
            </a:r>
            <a:endParaRPr lang="en-US" altLang="zh-CN" b="1" dirty="0" smtClean="0">
              <a:latin typeface="Calibri" pitchFamily="34" charset="0"/>
            </a:endParaRPr>
          </a:p>
          <a:p>
            <a:pPr>
              <a:lnSpc>
                <a:spcPct val="150000"/>
              </a:lnSpc>
              <a:spcBef>
                <a:spcPts val="0"/>
              </a:spcBef>
              <a:buFont typeface="Arial" pitchFamily="34" charset="0"/>
              <a:buNone/>
            </a:pPr>
            <a:r>
              <a:rPr lang="en-US" altLang="zh-CN" b="1" u="sng" dirty="0" smtClean="0">
                <a:solidFill>
                  <a:schemeClr val="accent2">
                    <a:lumMod val="75000"/>
                  </a:schemeClr>
                </a:solidFill>
                <a:latin typeface="Calibri" pitchFamily="34" charset="0"/>
              </a:rPr>
              <a:t>Neither...nor</a:t>
            </a:r>
            <a:endParaRPr lang="zh-CN" altLang="zh-CN" b="1" dirty="0" smtClean="0">
              <a:solidFill>
                <a:schemeClr val="accent2">
                  <a:lumMod val="75000"/>
                </a:schemeClr>
              </a:solidFill>
              <a:latin typeface="Calibri" pitchFamily="34" charset="0"/>
            </a:endParaRPr>
          </a:p>
          <a:p>
            <a:pPr>
              <a:lnSpc>
                <a:spcPct val="15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这个构造遵循和</a:t>
            </a:r>
            <a:r>
              <a:rPr lang="en-US" altLang="zh-CN" b="1" i="1" dirty="0" smtClean="0">
                <a:latin typeface="Calibri" pitchFamily="34" charset="0"/>
              </a:rPr>
              <a:t>either...or</a:t>
            </a:r>
            <a:r>
              <a:rPr lang="zh-CN" altLang="zh-CN" b="1" dirty="0" smtClean="0">
                <a:latin typeface="Calibri" pitchFamily="34" charset="0"/>
              </a:rPr>
              <a:t>同样的规则。</a:t>
            </a:r>
          </a:p>
          <a:p>
            <a:pPr>
              <a:lnSpc>
                <a:spcPct val="150000"/>
              </a:lnSpc>
              <a:spcBef>
                <a:spcPts val="0"/>
              </a:spcBef>
            </a:pPr>
            <a:endParaRPr lang="zh-CN" altLang="zh-CN" b="1" dirty="0" smtClean="0">
              <a:latin typeface="Calibri" pitchFamily="34" charset="0"/>
            </a:endParaRPr>
          </a:p>
          <a:p>
            <a:pPr>
              <a:lnSpc>
                <a:spcPct val="150000"/>
              </a:lnSpc>
              <a:spcBef>
                <a:spcPts val="0"/>
              </a:spcBef>
            </a:pPr>
            <a:endParaRPr lang="zh-CN" altLang="en-US" b="1" dirty="0">
              <a:latin typeface="Calibri" pitchFamily="34" charset="0"/>
            </a:endParaRPr>
          </a:p>
        </p:txBody>
      </p:sp>
    </p:spTree>
    <p:extLst>
      <p:ext uri="{BB962C8B-B14F-4D97-AF65-F5344CB8AC3E}">
        <p14:creationId xmlns="" xmlns:p14="http://schemas.microsoft.com/office/powerpoint/2010/main" val="377062028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3" name="TextBox 2"/>
          <p:cNvSpPr txBox="1"/>
          <p:nvPr/>
        </p:nvSpPr>
        <p:spPr>
          <a:xfrm>
            <a:off x="2762452" y="1045028"/>
            <a:ext cx="4596292" cy="707886"/>
          </a:xfrm>
          <a:prstGeom prst="rect">
            <a:avLst/>
          </a:prstGeom>
          <a:noFill/>
        </p:spPr>
        <p:txBody>
          <a:bodyPr wrap="square" rtlCol="0">
            <a:spAutoFit/>
          </a:bodyPr>
          <a:lstStyle/>
          <a:p>
            <a:r>
              <a:rPr lang="en-US" altLang="zh-CN"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1.1 </a:t>
            </a:r>
            <a:r>
              <a:rPr lang="zh-CN" altLang="en-US"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结构和层次</a:t>
            </a:r>
            <a:endParaRPr lang="zh-CN" altLang="en-US" sz="4000" b="1" dirty="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endParaRPr>
          </a:p>
        </p:txBody>
      </p:sp>
      <p:sp>
        <p:nvSpPr>
          <p:cNvPr id="11" name="内容占位符 2"/>
          <p:cNvSpPr txBox="1">
            <a:spLocks/>
          </p:cNvSpPr>
          <p:nvPr/>
        </p:nvSpPr>
        <p:spPr>
          <a:xfrm>
            <a:off x="2779486" y="2032003"/>
            <a:ext cx="8229600" cy="400231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ü"/>
            </a:pPr>
            <a:r>
              <a:rPr lang="zh-CN" altLang="en-US" b="1" dirty="0" smtClean="0"/>
              <a:t>  科技论文需要解决的问题</a:t>
            </a:r>
            <a:endParaRPr lang="en-US" altLang="zh-CN" b="1" dirty="0" smtClean="0"/>
          </a:p>
          <a:p>
            <a:pPr>
              <a:lnSpc>
                <a:spcPct val="150000"/>
              </a:lnSpc>
              <a:buFont typeface="Wingdings" pitchFamily="2" charset="2"/>
              <a:buChar char="ü"/>
            </a:pPr>
            <a:r>
              <a:rPr lang="zh-CN" altLang="en-US" b="1" dirty="0" smtClean="0"/>
              <a:t>  成功的科技论文应满足的条件</a:t>
            </a:r>
            <a:endParaRPr lang="en-US" altLang="zh-CN" b="1" dirty="0" smtClean="0"/>
          </a:p>
          <a:p>
            <a:pPr>
              <a:lnSpc>
                <a:spcPct val="150000"/>
              </a:lnSpc>
              <a:buFont typeface="Wingdings" pitchFamily="2" charset="2"/>
              <a:buChar char="ü"/>
            </a:pPr>
            <a:r>
              <a:rPr lang="zh-CN" altLang="en-US" b="1" dirty="0" smtClean="0"/>
              <a:t>  常用</a:t>
            </a:r>
            <a:r>
              <a:rPr lang="zh-CN" altLang="en-US" b="1" dirty="0"/>
              <a:t>的层次结构</a:t>
            </a:r>
            <a:endParaRPr lang="en-US" altLang="zh-CN" b="1" dirty="0"/>
          </a:p>
          <a:p>
            <a:pPr>
              <a:lnSpc>
                <a:spcPct val="150000"/>
              </a:lnSpc>
              <a:buFont typeface="Wingdings" pitchFamily="2" charset="2"/>
              <a:buChar char="ü"/>
            </a:pPr>
            <a:r>
              <a:rPr lang="zh-CN" altLang="en-US" b="1" dirty="0" smtClean="0"/>
              <a:t>  常用的论文主体结构</a:t>
            </a:r>
            <a:r>
              <a:rPr lang="en-US" altLang="zh-CN" b="1" dirty="0" smtClean="0"/>
              <a:t>IMRD</a:t>
            </a:r>
          </a:p>
          <a:p>
            <a:pPr>
              <a:lnSpc>
                <a:spcPct val="150000"/>
              </a:lnSpc>
              <a:buFont typeface="Wingdings" pitchFamily="2" charset="2"/>
              <a:buChar char="ü"/>
            </a:pPr>
            <a:r>
              <a:rPr lang="zh-CN" altLang="en-US" b="1" dirty="0" smtClean="0"/>
              <a:t>  常见问题</a:t>
            </a:r>
            <a:endParaRPr lang="zh-CN" altLang="en-US" b="1" dirty="0"/>
          </a:p>
        </p:txBody>
      </p:sp>
      <p:sp>
        <p:nvSpPr>
          <p:cNvPr id="12" name="TextBox 11"/>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Tree>
    <p:extLst>
      <p:ext uri="{BB962C8B-B14F-4D97-AF65-F5344CB8AC3E}">
        <p14:creationId xmlns="" xmlns:p14="http://schemas.microsoft.com/office/powerpoint/2010/main" val="1116590567"/>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480695" y="985699"/>
            <a:ext cx="7290485" cy="1255674"/>
            <a:chOff x="-1508790" y="1476094"/>
            <a:chExt cx="8796572" cy="1255674"/>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易混淆、滥用的常见单词和短语（十七）</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1169308" y="1688887"/>
            <a:ext cx="9840684" cy="5235243"/>
          </a:xfrm>
          <a:prstGeom prst="rect">
            <a:avLst/>
          </a:prstGeom>
        </p:spPr>
        <p:txBody>
          <a:bodyPr>
            <a:normAutofit fontScale="700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ts val="0"/>
              </a:spcBef>
            </a:pPr>
            <a:r>
              <a:rPr lang="en-US" altLang="zh-CN" sz="3600" b="1" u="sng" dirty="0" smtClean="0">
                <a:solidFill>
                  <a:schemeClr val="accent2">
                    <a:lumMod val="75000"/>
                  </a:schemeClr>
                </a:solidFill>
                <a:latin typeface="Calibri" pitchFamily="34" charset="0"/>
              </a:rPr>
              <a:t>On the one hand/on the other hand</a:t>
            </a:r>
            <a:endParaRPr lang="zh-CN" altLang="zh-CN" sz="3600" b="1" dirty="0" smtClean="0">
              <a:solidFill>
                <a:schemeClr val="accent2">
                  <a:lumMod val="75000"/>
                </a:schemeClr>
              </a:solidFill>
              <a:latin typeface="Calibri" pitchFamily="34" charset="0"/>
            </a:endParaRPr>
          </a:p>
          <a:p>
            <a:pPr>
              <a:lnSpc>
                <a:spcPct val="16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使用时，这两句必须一起使用。</a:t>
            </a:r>
            <a:endParaRPr lang="en-US" altLang="zh-CN" b="1" dirty="0" smtClean="0">
              <a:latin typeface="Calibri" pitchFamily="34" charset="0"/>
            </a:endParaRPr>
          </a:p>
          <a:p>
            <a:pPr marL="808038" indent="-808038">
              <a:lnSpc>
                <a:spcPct val="160000"/>
              </a:lnSpc>
              <a:spcBef>
                <a:spcPts val="0"/>
              </a:spcBef>
              <a:buFont typeface="Arial" pitchFamily="34" charset="0"/>
              <a:buNone/>
            </a:pPr>
            <a:r>
              <a:rPr lang="zh-CN" altLang="zh-CN" b="1" dirty="0" smtClean="0">
                <a:latin typeface="Calibri" pitchFamily="34" charset="0"/>
              </a:rPr>
              <a:t>例如</a:t>
            </a:r>
            <a:r>
              <a:rPr lang="zh-CN" altLang="en-US" b="1" dirty="0" smtClean="0">
                <a:latin typeface="Calibri" pitchFamily="34" charset="0"/>
              </a:rPr>
              <a:t>：</a:t>
            </a:r>
            <a:r>
              <a:rPr lang="en-US" altLang="zh-CN" b="1" dirty="0" smtClean="0">
                <a:latin typeface="Calibri" pitchFamily="34" charset="0"/>
              </a:rPr>
              <a:t>“</a:t>
            </a:r>
            <a:r>
              <a:rPr lang="en-US" altLang="zh-CN" b="1" i="1" dirty="0" smtClean="0">
                <a:latin typeface="Calibri" pitchFamily="34" charset="0"/>
              </a:rPr>
              <a:t>On the one hand</a:t>
            </a:r>
            <a:r>
              <a:rPr lang="en-US" altLang="zh-CN" b="1" dirty="0" smtClean="0">
                <a:latin typeface="Calibri" pitchFamily="34" charset="0"/>
              </a:rPr>
              <a:t>, my results support my hypothesis. </a:t>
            </a:r>
            <a:r>
              <a:rPr lang="en-US" altLang="zh-CN" b="1" i="1" dirty="0" smtClean="0">
                <a:latin typeface="Calibri" pitchFamily="34" charset="0"/>
              </a:rPr>
              <a:t>On  the other hand</a:t>
            </a:r>
            <a:r>
              <a:rPr lang="en-US" altLang="zh-CN" b="1" dirty="0" smtClean="0">
                <a:latin typeface="Calibri" pitchFamily="34" charset="0"/>
              </a:rPr>
              <a:t>, they are opposite to those obtained by Greer et al.  (2001).” </a:t>
            </a:r>
          </a:p>
          <a:p>
            <a:pPr marL="808038" indent="0">
              <a:lnSpc>
                <a:spcPct val="160000"/>
              </a:lnSpc>
              <a:spcBef>
                <a:spcPts val="0"/>
              </a:spcBef>
              <a:buFont typeface="Arial" pitchFamily="34" charset="0"/>
              <a:buNone/>
            </a:pPr>
            <a:r>
              <a:rPr lang="en-US" altLang="zh-CN" b="1" dirty="0" smtClean="0">
                <a:latin typeface="Calibri" pitchFamily="34" charset="0"/>
              </a:rPr>
              <a:t>“</a:t>
            </a:r>
            <a:r>
              <a:rPr lang="zh-CN" altLang="zh-CN" b="1" dirty="0" smtClean="0">
                <a:latin typeface="Calibri" pitchFamily="34" charset="0"/>
              </a:rPr>
              <a:t>一方面，我的结果支持我的假设。另一方面，它们和</a:t>
            </a:r>
            <a:r>
              <a:rPr lang="en-US" altLang="zh-CN" b="1" dirty="0" smtClean="0">
                <a:latin typeface="Calibri" pitchFamily="34" charset="0"/>
              </a:rPr>
              <a:t>Greer</a:t>
            </a:r>
            <a:r>
              <a:rPr lang="zh-CN" altLang="zh-CN" b="1" dirty="0" smtClean="0">
                <a:latin typeface="Calibri" pitchFamily="34" charset="0"/>
              </a:rPr>
              <a:t>等人（</a:t>
            </a:r>
            <a:r>
              <a:rPr lang="en-US" altLang="zh-CN" b="1" dirty="0" smtClean="0">
                <a:latin typeface="Calibri" pitchFamily="34" charset="0"/>
              </a:rPr>
              <a:t>2001</a:t>
            </a:r>
            <a:r>
              <a:rPr lang="zh-CN" altLang="zh-CN" b="1" dirty="0" smtClean="0">
                <a:latin typeface="Calibri" pitchFamily="34" charset="0"/>
              </a:rPr>
              <a:t>）获得的结果相反</a:t>
            </a:r>
            <a:r>
              <a:rPr lang="en-US" altLang="zh-CN" b="1" dirty="0" smtClean="0">
                <a:latin typeface="Calibri" pitchFamily="34" charset="0"/>
              </a:rPr>
              <a:t>”</a:t>
            </a:r>
            <a:r>
              <a:rPr lang="zh-CN" altLang="zh-CN" b="1" dirty="0" smtClean="0">
                <a:latin typeface="Calibri" pitchFamily="34" charset="0"/>
              </a:rPr>
              <a:t>。</a:t>
            </a:r>
            <a:endParaRPr lang="en-US" altLang="zh-CN" b="1" dirty="0" smtClean="0">
              <a:latin typeface="Calibri" pitchFamily="34" charset="0"/>
            </a:endParaRPr>
          </a:p>
          <a:p>
            <a:pPr>
              <a:lnSpc>
                <a:spcPct val="160000"/>
              </a:lnSpc>
              <a:spcBef>
                <a:spcPts val="0"/>
              </a:spcBef>
              <a:buFont typeface="Arial" pitchFamily="34" charset="0"/>
              <a:buNone/>
            </a:pPr>
            <a:r>
              <a:rPr lang="zh-CN" altLang="zh-CN" b="1" dirty="0" smtClean="0">
                <a:latin typeface="Calibri" pitchFamily="34" charset="0"/>
              </a:rPr>
              <a:t>上述例句可以更简单地写成</a:t>
            </a:r>
            <a:r>
              <a:rPr lang="en-US" altLang="zh-CN" b="1" dirty="0" smtClean="0">
                <a:latin typeface="Calibri" pitchFamily="34" charset="0"/>
              </a:rPr>
              <a:t> </a:t>
            </a:r>
          </a:p>
          <a:p>
            <a:pPr marL="808038" indent="0">
              <a:lnSpc>
                <a:spcPct val="160000"/>
              </a:lnSpc>
              <a:spcBef>
                <a:spcPts val="0"/>
              </a:spcBef>
              <a:buFont typeface="Arial" pitchFamily="34" charset="0"/>
              <a:buNone/>
            </a:pPr>
            <a:r>
              <a:rPr lang="en-US" altLang="zh-CN" b="1" dirty="0" smtClean="0">
                <a:latin typeface="Calibri" pitchFamily="34" charset="0"/>
              </a:rPr>
              <a:t>“My results support my hypothesis. </a:t>
            </a:r>
            <a:r>
              <a:rPr lang="en-US" altLang="zh-CN" b="1" i="1" dirty="0" smtClean="0">
                <a:latin typeface="Calibri" pitchFamily="34" charset="0"/>
              </a:rPr>
              <a:t>However</a:t>
            </a:r>
            <a:r>
              <a:rPr lang="en-US" altLang="zh-CN" b="1" dirty="0" smtClean="0">
                <a:latin typeface="Calibri" pitchFamily="34" charset="0"/>
              </a:rPr>
              <a:t>, they are  opposite to those obtained by Greer et al. (2001).”</a:t>
            </a:r>
          </a:p>
          <a:p>
            <a:pPr marL="808038" indent="0">
              <a:lnSpc>
                <a:spcPct val="16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我的结果支持我的假设。然而，它们和</a:t>
            </a:r>
            <a:r>
              <a:rPr lang="en-US" altLang="zh-CN" b="1" dirty="0" smtClean="0">
                <a:latin typeface="Calibri" pitchFamily="34" charset="0"/>
              </a:rPr>
              <a:t>Greer</a:t>
            </a:r>
            <a:r>
              <a:rPr lang="zh-CN" altLang="zh-CN" b="1" dirty="0" smtClean="0">
                <a:latin typeface="Calibri" pitchFamily="34" charset="0"/>
              </a:rPr>
              <a:t>等人（</a:t>
            </a:r>
            <a:r>
              <a:rPr lang="en-US" altLang="zh-CN" b="1" dirty="0" smtClean="0">
                <a:latin typeface="Calibri" pitchFamily="34" charset="0"/>
              </a:rPr>
              <a:t>2001</a:t>
            </a:r>
            <a:r>
              <a:rPr lang="zh-CN" altLang="zh-CN" b="1" dirty="0" smtClean="0">
                <a:latin typeface="Calibri" pitchFamily="34" charset="0"/>
              </a:rPr>
              <a:t>）获得的结果相反</a:t>
            </a:r>
            <a:r>
              <a:rPr lang="en-US" altLang="zh-CN" b="1" dirty="0" smtClean="0">
                <a:latin typeface="Calibri" pitchFamily="34" charset="0"/>
              </a:rPr>
              <a:t>”</a:t>
            </a:r>
            <a:r>
              <a:rPr lang="zh-CN" altLang="zh-CN" b="1" dirty="0" smtClean="0">
                <a:latin typeface="Calibri" pitchFamily="34" charset="0"/>
              </a:rPr>
              <a:t>。</a:t>
            </a:r>
            <a:endParaRPr lang="en-US" altLang="zh-CN" b="1" dirty="0" smtClean="0">
              <a:latin typeface="Calibri" pitchFamily="34" charset="0"/>
            </a:endParaRPr>
          </a:p>
          <a:p>
            <a:pPr>
              <a:lnSpc>
                <a:spcPct val="160000"/>
              </a:lnSpc>
              <a:spcBef>
                <a:spcPts val="0"/>
              </a:spcBef>
              <a:buFont typeface="Arial" pitchFamily="34" charset="0"/>
              <a:buNone/>
            </a:pPr>
            <a:r>
              <a:rPr lang="zh-CN" altLang="zh-CN" b="1" dirty="0" smtClean="0">
                <a:latin typeface="Calibri" pitchFamily="34" charset="0"/>
              </a:rPr>
              <a:t>也可使用</a:t>
            </a:r>
            <a:r>
              <a:rPr lang="en-US" altLang="zh-CN" b="1" i="1" dirty="0" smtClean="0">
                <a:latin typeface="Calibri" pitchFamily="34" charset="0"/>
              </a:rPr>
              <a:t>While</a:t>
            </a:r>
            <a:r>
              <a:rPr lang="zh-CN" altLang="zh-CN" b="1" dirty="0" smtClean="0">
                <a:latin typeface="Calibri" pitchFamily="34" charset="0"/>
              </a:rPr>
              <a:t>、</a:t>
            </a:r>
            <a:r>
              <a:rPr lang="en-US" altLang="zh-CN" b="1" i="1" dirty="0" smtClean="0">
                <a:latin typeface="Calibri" pitchFamily="34" charset="0"/>
              </a:rPr>
              <a:t>whereas</a:t>
            </a:r>
            <a:r>
              <a:rPr lang="zh-CN" altLang="zh-CN" b="1" dirty="0" smtClean="0">
                <a:latin typeface="Calibri" pitchFamily="34" charset="0"/>
              </a:rPr>
              <a:t>以及</a:t>
            </a:r>
            <a:r>
              <a:rPr lang="en-US" altLang="zh-CN" b="1" i="1" dirty="0" smtClean="0">
                <a:latin typeface="Calibri" pitchFamily="34" charset="0"/>
              </a:rPr>
              <a:t>in contrast</a:t>
            </a:r>
            <a:r>
              <a:rPr lang="zh-CN" altLang="zh-CN" b="1" dirty="0" smtClean="0">
                <a:latin typeface="Calibri" pitchFamily="34" charset="0"/>
              </a:rPr>
              <a:t>来直截了当地表达相同的观点。</a:t>
            </a:r>
          </a:p>
          <a:p>
            <a:pPr>
              <a:lnSpc>
                <a:spcPct val="160000"/>
              </a:lnSpc>
              <a:spcBef>
                <a:spcPts val="0"/>
              </a:spcBef>
            </a:pPr>
            <a:endParaRPr lang="zh-CN" altLang="en-US" b="1" dirty="0">
              <a:latin typeface="Calibri" pitchFamily="34" charset="0"/>
            </a:endParaRPr>
          </a:p>
        </p:txBody>
      </p:sp>
    </p:spTree>
    <p:extLst>
      <p:ext uri="{BB962C8B-B14F-4D97-AF65-F5344CB8AC3E}">
        <p14:creationId xmlns="" xmlns:p14="http://schemas.microsoft.com/office/powerpoint/2010/main" val="1700440793"/>
      </p:ext>
    </p:extLst>
  </p:cSld>
  <p:clrMapOvr>
    <a:masterClrMapping/>
  </p:clrMapOvr>
  <p:transition spd="slow">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480695" y="985699"/>
            <a:ext cx="7290485" cy="1255674"/>
            <a:chOff x="-1508790" y="1476094"/>
            <a:chExt cx="8796572" cy="1255674"/>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易混淆、滥用的常见单词和短语（十八）</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972952" y="1742499"/>
            <a:ext cx="10378542" cy="4925144"/>
          </a:xfrm>
          <a:prstGeom prst="rect">
            <a:avLst/>
          </a:prstGeom>
        </p:spPr>
        <p:txBody>
          <a:bodyPr>
            <a:normAutofit fontScale="775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n-US" altLang="zh-CN" sz="3300" b="1" u="sng" dirty="0" smtClean="0">
                <a:solidFill>
                  <a:schemeClr val="accent2">
                    <a:lumMod val="75000"/>
                  </a:schemeClr>
                </a:solidFill>
                <a:latin typeface="Calibri" pitchFamily="34" charset="0"/>
              </a:rPr>
              <a:t>Partly vs. partially</a:t>
            </a:r>
            <a:endParaRPr lang="zh-CN" altLang="zh-CN" sz="3300" b="1" dirty="0" smtClean="0">
              <a:solidFill>
                <a:schemeClr val="accent2">
                  <a:lumMod val="75000"/>
                </a:schemeClr>
              </a:solidFill>
              <a:latin typeface="Calibri" pitchFamily="34" charset="0"/>
            </a:endParaRPr>
          </a:p>
          <a:p>
            <a:pPr>
              <a:lnSpc>
                <a:spcPct val="15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这两个词都表示</a:t>
            </a:r>
            <a:r>
              <a:rPr lang="en-US" altLang="zh-CN" b="1" dirty="0" smtClean="0">
                <a:latin typeface="Calibri" pitchFamily="34" charset="0"/>
              </a:rPr>
              <a:t>“</a:t>
            </a:r>
            <a:r>
              <a:rPr lang="zh-CN" altLang="zh-CN" b="1" dirty="0" smtClean="0">
                <a:latin typeface="Calibri" pitchFamily="34" charset="0"/>
              </a:rPr>
              <a:t>某种程度上</a:t>
            </a:r>
            <a:r>
              <a:rPr lang="en-US" altLang="zh-CN" b="1" dirty="0" smtClean="0">
                <a:latin typeface="Calibri" pitchFamily="34" charset="0"/>
              </a:rPr>
              <a:t>”</a:t>
            </a:r>
            <a:r>
              <a:rPr lang="zh-CN" altLang="zh-CN" b="1" dirty="0" smtClean="0">
                <a:latin typeface="Calibri" pitchFamily="34" charset="0"/>
              </a:rPr>
              <a:t>或</a:t>
            </a:r>
            <a:r>
              <a:rPr lang="en-US" altLang="zh-CN" b="1" dirty="0" smtClean="0">
                <a:latin typeface="Calibri" pitchFamily="34" charset="0"/>
              </a:rPr>
              <a:t>“</a:t>
            </a:r>
            <a:r>
              <a:rPr lang="zh-CN" altLang="zh-CN" b="1" dirty="0" smtClean="0">
                <a:latin typeface="Calibri" pitchFamily="34" charset="0"/>
              </a:rPr>
              <a:t>部分地</a:t>
            </a:r>
            <a:r>
              <a:rPr lang="en-US" altLang="zh-CN" b="1" dirty="0" smtClean="0">
                <a:latin typeface="Calibri" pitchFamily="34" charset="0"/>
              </a:rPr>
              <a:t>”</a:t>
            </a:r>
            <a:r>
              <a:rPr lang="zh-CN" altLang="zh-CN" b="1" dirty="0" smtClean="0">
                <a:latin typeface="Calibri" pitchFamily="34" charset="0"/>
              </a:rPr>
              <a:t>。</a:t>
            </a:r>
            <a:r>
              <a:rPr lang="en-US" altLang="zh-CN" b="1" i="1" dirty="0" smtClean="0">
                <a:latin typeface="Calibri" pitchFamily="34" charset="0"/>
              </a:rPr>
              <a:t>partially</a:t>
            </a:r>
            <a:r>
              <a:rPr lang="zh-CN" altLang="zh-CN" b="1" dirty="0" smtClean="0">
                <a:latin typeface="Calibri" pitchFamily="34" charset="0"/>
              </a:rPr>
              <a:t>还有额外的</a:t>
            </a:r>
            <a:r>
              <a:rPr lang="en-US" altLang="zh-CN" b="1" dirty="0" smtClean="0">
                <a:latin typeface="Calibri" pitchFamily="34" charset="0"/>
              </a:rPr>
              <a:t>“</a:t>
            </a:r>
            <a:r>
              <a:rPr lang="zh-CN" altLang="zh-CN" b="1" dirty="0" smtClean="0">
                <a:latin typeface="Calibri" pitchFamily="34" charset="0"/>
              </a:rPr>
              <a:t>不完全地</a:t>
            </a:r>
            <a:r>
              <a:rPr lang="en-US" altLang="zh-CN" b="1" dirty="0" smtClean="0">
                <a:latin typeface="Calibri" pitchFamily="34" charset="0"/>
              </a:rPr>
              <a:t>”</a:t>
            </a:r>
            <a:r>
              <a:rPr lang="zh-CN" altLang="zh-CN" b="1" dirty="0" smtClean="0">
                <a:latin typeface="Calibri" pitchFamily="34" charset="0"/>
              </a:rPr>
              <a:t>的意思。</a:t>
            </a:r>
            <a:endParaRPr lang="en-US" altLang="zh-CN" b="1" dirty="0" smtClean="0">
              <a:latin typeface="Calibri" pitchFamily="34" charset="0"/>
            </a:endParaRPr>
          </a:p>
          <a:p>
            <a:pPr marL="893763" indent="-893763">
              <a:lnSpc>
                <a:spcPct val="150000"/>
              </a:lnSpc>
              <a:spcBef>
                <a:spcPts val="0"/>
              </a:spcBef>
              <a:buFont typeface="Arial" pitchFamily="34" charset="0"/>
              <a:buNone/>
            </a:pPr>
            <a:r>
              <a:rPr lang="zh-CN" altLang="zh-CN" b="1" dirty="0" smtClean="0">
                <a:latin typeface="Calibri" pitchFamily="34" charset="0"/>
              </a:rPr>
              <a:t>例如</a:t>
            </a:r>
            <a:r>
              <a:rPr lang="zh-CN" altLang="en-US" b="1" dirty="0" smtClean="0">
                <a:latin typeface="Calibri" pitchFamily="34" charset="0"/>
              </a:rPr>
              <a:t>：</a:t>
            </a:r>
            <a:r>
              <a:rPr lang="en-US" altLang="zh-CN" b="1" dirty="0" smtClean="0">
                <a:latin typeface="Calibri" pitchFamily="34" charset="0"/>
              </a:rPr>
              <a:t>“The cell culture contamination is </a:t>
            </a:r>
            <a:r>
              <a:rPr lang="en-US" altLang="zh-CN" b="1" i="1" dirty="0" smtClean="0">
                <a:latin typeface="Calibri" pitchFamily="34" charset="0"/>
              </a:rPr>
              <a:t>partly</a:t>
            </a:r>
            <a:r>
              <a:rPr lang="en-US" altLang="zh-CN" b="1" dirty="0" smtClean="0">
                <a:latin typeface="Calibri" pitchFamily="34" charset="0"/>
              </a:rPr>
              <a:t> responsible for the failure of the experiment” </a:t>
            </a:r>
          </a:p>
          <a:p>
            <a:pPr marL="893763" indent="0">
              <a:lnSpc>
                <a:spcPct val="150000"/>
              </a:lnSpc>
              <a:spcBef>
                <a:spcPts val="0"/>
              </a:spcBef>
              <a:buFont typeface="Arial" pitchFamily="34" charset="0"/>
              <a:buNone/>
            </a:pPr>
            <a:r>
              <a:rPr lang="en-US" altLang="zh-CN" b="1" dirty="0" smtClean="0">
                <a:latin typeface="Calibri" pitchFamily="34" charset="0"/>
              </a:rPr>
              <a:t>“</a:t>
            </a:r>
            <a:r>
              <a:rPr lang="zh-CN" altLang="zh-CN" b="1" dirty="0" smtClean="0">
                <a:latin typeface="Calibri" pitchFamily="34" charset="0"/>
              </a:rPr>
              <a:t>细胞培养污染在某种程度上是实验失败的原因</a:t>
            </a:r>
            <a:r>
              <a:rPr lang="en-US" altLang="zh-CN" b="1" dirty="0" smtClean="0">
                <a:latin typeface="Calibri" pitchFamily="34" charset="0"/>
              </a:rPr>
              <a:t>”</a:t>
            </a:r>
            <a:endParaRPr lang="en-US" altLang="zh-CN" b="1" dirty="0">
              <a:latin typeface="Calibri" pitchFamily="34" charset="0"/>
            </a:endParaRPr>
          </a:p>
          <a:p>
            <a:pPr marL="893763" indent="0">
              <a:lnSpc>
                <a:spcPct val="150000"/>
              </a:lnSpc>
              <a:spcBef>
                <a:spcPts val="0"/>
              </a:spcBef>
              <a:buFont typeface="Arial" pitchFamily="34" charset="0"/>
              <a:buNone/>
            </a:pPr>
            <a:r>
              <a:rPr lang="zh-CN" altLang="zh-CN" b="1" dirty="0" smtClean="0">
                <a:solidFill>
                  <a:schemeClr val="accent2"/>
                </a:solidFill>
                <a:latin typeface="Calibri" pitchFamily="34" charset="0"/>
              </a:rPr>
              <a:t>污染是实验失败的一个原因</a:t>
            </a:r>
            <a:r>
              <a:rPr lang="zh-CN" altLang="zh-CN" b="1" dirty="0" smtClean="0">
                <a:latin typeface="Calibri" pitchFamily="34" charset="0"/>
              </a:rPr>
              <a:t>。</a:t>
            </a:r>
            <a:endParaRPr lang="en-US" altLang="zh-CN" b="1" dirty="0" smtClean="0">
              <a:latin typeface="Calibri" pitchFamily="34" charset="0"/>
            </a:endParaRPr>
          </a:p>
          <a:p>
            <a:pPr marL="893763" indent="0">
              <a:lnSpc>
                <a:spcPct val="150000"/>
              </a:lnSpc>
              <a:spcBef>
                <a:spcPts val="0"/>
              </a:spcBef>
              <a:buFont typeface="Arial" pitchFamily="34" charset="0"/>
              <a:buNone/>
            </a:pPr>
            <a:r>
              <a:rPr lang="zh-CN" altLang="zh-CN" b="1" dirty="0" smtClean="0">
                <a:latin typeface="Calibri" pitchFamily="34" charset="0"/>
              </a:rPr>
              <a:t> </a:t>
            </a:r>
            <a:r>
              <a:rPr lang="en-US" altLang="zh-CN" b="1" dirty="0" smtClean="0">
                <a:latin typeface="Calibri" pitchFamily="34" charset="0"/>
              </a:rPr>
              <a:t>“The cellulose was </a:t>
            </a:r>
            <a:r>
              <a:rPr lang="en-US" altLang="zh-CN" b="1" i="1" dirty="0" smtClean="0">
                <a:latin typeface="Calibri" pitchFamily="34" charset="0"/>
              </a:rPr>
              <a:t>partially</a:t>
            </a:r>
            <a:r>
              <a:rPr lang="en-US" altLang="zh-CN" b="1" dirty="0" smtClean="0">
                <a:latin typeface="Calibri" pitchFamily="34" charset="0"/>
              </a:rPr>
              <a:t> converted  to sugars by </a:t>
            </a:r>
            <a:r>
              <a:rPr lang="en-US" altLang="zh-CN" b="1" dirty="0" err="1" smtClean="0">
                <a:latin typeface="Calibri" pitchFamily="34" charset="0"/>
              </a:rPr>
              <a:t>cellulase</a:t>
            </a:r>
            <a:r>
              <a:rPr lang="en-US" altLang="zh-CN" b="1" dirty="0" smtClean="0">
                <a:latin typeface="Calibri" pitchFamily="34" charset="0"/>
              </a:rPr>
              <a:t>,” </a:t>
            </a:r>
          </a:p>
          <a:p>
            <a:pPr marL="893763" indent="0">
              <a:lnSpc>
                <a:spcPct val="150000"/>
              </a:lnSpc>
              <a:spcBef>
                <a:spcPts val="0"/>
              </a:spcBef>
              <a:buFont typeface="Arial" pitchFamily="34" charset="0"/>
              <a:buNone/>
            </a:pPr>
            <a:r>
              <a:rPr lang="en-US" altLang="zh-CN" b="1" dirty="0" smtClean="0">
                <a:latin typeface="Calibri" pitchFamily="34" charset="0"/>
              </a:rPr>
              <a:t>“</a:t>
            </a:r>
            <a:r>
              <a:rPr lang="zh-CN" altLang="zh-CN" b="1" dirty="0" smtClean="0">
                <a:latin typeface="Calibri" pitchFamily="34" charset="0"/>
              </a:rPr>
              <a:t>纤维素通过纤维素酶部分转化成了糖</a:t>
            </a:r>
            <a:r>
              <a:rPr lang="en-US" altLang="zh-CN" b="1" dirty="0" smtClean="0">
                <a:latin typeface="Calibri" pitchFamily="34" charset="0"/>
              </a:rPr>
              <a:t>”</a:t>
            </a:r>
            <a:r>
              <a:rPr lang="zh-CN" altLang="en-US" b="1" dirty="0" smtClean="0">
                <a:latin typeface="Calibri" pitchFamily="34" charset="0"/>
              </a:rPr>
              <a:t>。</a:t>
            </a:r>
            <a:endParaRPr lang="en-US" altLang="zh-CN" b="1" dirty="0" smtClean="0">
              <a:latin typeface="Calibri" pitchFamily="34" charset="0"/>
            </a:endParaRPr>
          </a:p>
          <a:p>
            <a:pPr marL="893763" indent="0">
              <a:lnSpc>
                <a:spcPct val="150000"/>
              </a:lnSpc>
              <a:spcBef>
                <a:spcPts val="0"/>
              </a:spcBef>
              <a:buFont typeface="Arial" pitchFamily="34" charset="0"/>
              <a:buNone/>
            </a:pPr>
            <a:r>
              <a:rPr lang="zh-CN" altLang="zh-CN" b="1" dirty="0" smtClean="0">
                <a:solidFill>
                  <a:schemeClr val="accent2"/>
                </a:solidFill>
                <a:latin typeface="Calibri" pitchFamily="34" charset="0"/>
              </a:rPr>
              <a:t>并非所有纤维素都转化成糖。</a:t>
            </a:r>
          </a:p>
          <a:p>
            <a:pPr>
              <a:lnSpc>
                <a:spcPct val="150000"/>
              </a:lnSpc>
              <a:spcBef>
                <a:spcPts val="0"/>
              </a:spcBef>
            </a:pPr>
            <a:endParaRPr lang="zh-CN" altLang="en-US" b="1" dirty="0">
              <a:latin typeface="Calibri" pitchFamily="34" charset="0"/>
            </a:endParaRPr>
          </a:p>
        </p:txBody>
      </p:sp>
    </p:spTree>
    <p:extLst>
      <p:ext uri="{BB962C8B-B14F-4D97-AF65-F5344CB8AC3E}">
        <p14:creationId xmlns="" xmlns:p14="http://schemas.microsoft.com/office/powerpoint/2010/main" val="131633026"/>
      </p:ext>
    </p:extLst>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480695" y="985699"/>
            <a:ext cx="7290485" cy="1255674"/>
            <a:chOff x="-1508790" y="1476094"/>
            <a:chExt cx="8796572" cy="1255674"/>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易混淆、滥用的常见单词和短语（十九）</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1292679" y="1459048"/>
            <a:ext cx="9593942" cy="5540044"/>
          </a:xfrm>
          <a:prstGeom prst="rect">
            <a:avLst/>
          </a:prstGeom>
        </p:spPr>
        <p:txBody>
          <a:bodyPr>
            <a:normAutofit fontScale="700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spcBef>
                <a:spcPts val="0"/>
              </a:spcBef>
            </a:pPr>
            <a:r>
              <a:rPr lang="en-US" altLang="zh-CN" sz="4000" b="1" u="sng" dirty="0" smtClean="0">
                <a:solidFill>
                  <a:schemeClr val="accent2">
                    <a:lumMod val="75000"/>
                  </a:schemeClr>
                </a:solidFill>
                <a:latin typeface="Calibri" pitchFamily="34" charset="0"/>
              </a:rPr>
              <a:t>Phenomena</a:t>
            </a:r>
            <a:endParaRPr lang="zh-CN" altLang="zh-CN" sz="4000" b="1" dirty="0" smtClean="0">
              <a:solidFill>
                <a:schemeClr val="accent2">
                  <a:lumMod val="75000"/>
                </a:schemeClr>
              </a:solidFill>
              <a:latin typeface="Calibri" pitchFamily="34" charset="0"/>
            </a:endParaRPr>
          </a:p>
          <a:p>
            <a:pPr>
              <a:lnSpc>
                <a:spcPct val="170000"/>
              </a:lnSpc>
              <a:spcBef>
                <a:spcPts val="0"/>
              </a:spcBef>
            </a:pPr>
            <a:r>
              <a:rPr lang="en-US" altLang="zh-CN" b="1" i="1" dirty="0" smtClean="0">
                <a:latin typeface="Calibri" pitchFamily="34" charset="0"/>
              </a:rPr>
              <a:t>Phenomena</a:t>
            </a:r>
            <a:r>
              <a:rPr lang="zh-CN" altLang="zh-CN" b="1" dirty="0" smtClean="0">
                <a:latin typeface="Calibri" pitchFamily="34" charset="0"/>
              </a:rPr>
              <a:t>是</a:t>
            </a:r>
            <a:r>
              <a:rPr lang="en-US" altLang="zh-CN" b="1" i="1" dirty="0" smtClean="0">
                <a:latin typeface="Calibri" pitchFamily="34" charset="0"/>
              </a:rPr>
              <a:t>phenomenon</a:t>
            </a:r>
            <a:r>
              <a:rPr lang="zh-CN" altLang="zh-CN" b="1" dirty="0" smtClean="0">
                <a:latin typeface="Calibri" pitchFamily="34" charset="0"/>
              </a:rPr>
              <a:t>的复数。</a:t>
            </a:r>
            <a:r>
              <a:rPr lang="en-US" altLang="zh-CN" b="1" i="1" dirty="0" err="1" smtClean="0">
                <a:latin typeface="Calibri" pitchFamily="34" charset="0"/>
              </a:rPr>
              <a:t>Phenomenas</a:t>
            </a:r>
            <a:r>
              <a:rPr lang="zh-CN" altLang="zh-CN" b="1" dirty="0" smtClean="0">
                <a:latin typeface="Calibri" pitchFamily="34" charset="0"/>
              </a:rPr>
              <a:t>是错误的。</a:t>
            </a:r>
          </a:p>
          <a:p>
            <a:pPr>
              <a:lnSpc>
                <a:spcPct val="170000"/>
              </a:lnSpc>
              <a:spcBef>
                <a:spcPts val="0"/>
              </a:spcBef>
            </a:pPr>
            <a:r>
              <a:rPr lang="en-US" altLang="zh-CN" sz="4000" b="1" u="sng" dirty="0" smtClean="0">
                <a:solidFill>
                  <a:schemeClr val="accent2">
                    <a:lumMod val="75000"/>
                  </a:schemeClr>
                </a:solidFill>
                <a:latin typeface="Calibri" pitchFamily="34" charset="0"/>
              </a:rPr>
              <a:t>Principle vs. principal</a:t>
            </a:r>
            <a:endParaRPr lang="zh-CN" altLang="zh-CN" sz="4000" b="1" dirty="0" smtClean="0">
              <a:solidFill>
                <a:schemeClr val="accent2">
                  <a:lumMod val="75000"/>
                </a:schemeClr>
              </a:solidFill>
              <a:latin typeface="Calibri" pitchFamily="34" charset="0"/>
            </a:endParaRPr>
          </a:p>
          <a:p>
            <a:pPr marL="0" indent="0">
              <a:lnSpc>
                <a:spcPct val="170000"/>
              </a:lnSpc>
              <a:spcBef>
                <a:spcPts val="0"/>
              </a:spcBef>
              <a:buNone/>
            </a:pPr>
            <a:r>
              <a:rPr lang="zh-CN" altLang="zh-CN" b="1" dirty="0" smtClean="0">
                <a:latin typeface="Calibri" pitchFamily="34" charset="0"/>
              </a:rPr>
              <a:t>作为名词，</a:t>
            </a:r>
            <a:r>
              <a:rPr lang="en-US" altLang="zh-CN" b="1" i="1" dirty="0" smtClean="0">
                <a:latin typeface="Calibri" pitchFamily="34" charset="0"/>
              </a:rPr>
              <a:t>principle</a:t>
            </a:r>
            <a:r>
              <a:rPr lang="zh-CN" altLang="zh-CN" b="1" dirty="0" smtClean="0">
                <a:latin typeface="Calibri" pitchFamily="34" charset="0"/>
              </a:rPr>
              <a:t>即规则，而</a:t>
            </a:r>
            <a:r>
              <a:rPr lang="en-US" altLang="zh-CN" b="1" i="1" dirty="0" smtClean="0">
                <a:latin typeface="Calibri" pitchFamily="34" charset="0"/>
              </a:rPr>
              <a:t>principal</a:t>
            </a:r>
            <a:r>
              <a:rPr lang="zh-CN" altLang="zh-CN" b="1" dirty="0" smtClean="0">
                <a:latin typeface="Calibri" pitchFamily="34" charset="0"/>
              </a:rPr>
              <a:t>是最高权力机构的人。</a:t>
            </a:r>
            <a:endParaRPr lang="en-US" altLang="zh-CN" b="1" dirty="0" smtClean="0">
              <a:latin typeface="Calibri" pitchFamily="34" charset="0"/>
            </a:endParaRPr>
          </a:p>
          <a:p>
            <a:pPr marL="0" indent="0">
              <a:lnSpc>
                <a:spcPct val="170000"/>
              </a:lnSpc>
              <a:spcBef>
                <a:spcPts val="0"/>
              </a:spcBef>
              <a:buNone/>
            </a:pPr>
            <a:r>
              <a:rPr lang="zh-CN" altLang="zh-CN" b="1" dirty="0" smtClean="0">
                <a:latin typeface="Calibri" pitchFamily="34" charset="0"/>
              </a:rPr>
              <a:t>例如</a:t>
            </a:r>
            <a:r>
              <a:rPr lang="zh-CN" altLang="en-US" b="1" dirty="0" smtClean="0">
                <a:latin typeface="Calibri" pitchFamily="34" charset="0"/>
              </a:rPr>
              <a:t>：</a:t>
            </a:r>
            <a:r>
              <a:rPr lang="en-US" altLang="zh-CN" b="1" dirty="0" smtClean="0">
                <a:latin typeface="Calibri" pitchFamily="34" charset="0"/>
              </a:rPr>
              <a:t>“Archimedes’ </a:t>
            </a:r>
            <a:r>
              <a:rPr lang="en-US" altLang="zh-CN" b="1" i="1" dirty="0" smtClean="0">
                <a:latin typeface="Calibri" pitchFamily="34" charset="0"/>
              </a:rPr>
              <a:t>principle</a:t>
            </a:r>
            <a:r>
              <a:rPr lang="en-US" altLang="zh-CN" b="1" dirty="0" smtClean="0">
                <a:latin typeface="Calibri" pitchFamily="34" charset="0"/>
              </a:rPr>
              <a:t> can explain why  boats can float”</a:t>
            </a:r>
          </a:p>
          <a:p>
            <a:pPr marL="808038" indent="0">
              <a:lnSpc>
                <a:spcPct val="170000"/>
              </a:lnSpc>
              <a:spcBef>
                <a:spcPts val="0"/>
              </a:spcBef>
              <a:buNone/>
            </a:pPr>
            <a:r>
              <a:rPr lang="en-US" altLang="zh-CN" b="1" dirty="0" smtClean="0">
                <a:latin typeface="Calibri" pitchFamily="34" charset="0"/>
              </a:rPr>
              <a:t> “</a:t>
            </a:r>
            <a:r>
              <a:rPr lang="zh-CN" altLang="zh-CN" b="1" dirty="0" smtClean="0">
                <a:latin typeface="Calibri" pitchFamily="34" charset="0"/>
              </a:rPr>
              <a:t>阿基米德定理可以解释船为什么能浮起来</a:t>
            </a:r>
            <a:r>
              <a:rPr lang="en-US" altLang="zh-CN" b="1" dirty="0" smtClean="0">
                <a:latin typeface="Calibri" pitchFamily="34" charset="0"/>
              </a:rPr>
              <a:t>”</a:t>
            </a:r>
            <a:endParaRPr lang="en-US" altLang="zh-CN" b="1" dirty="0">
              <a:latin typeface="Calibri" pitchFamily="34" charset="0"/>
            </a:endParaRPr>
          </a:p>
          <a:p>
            <a:pPr marL="808038" indent="0">
              <a:lnSpc>
                <a:spcPct val="170000"/>
              </a:lnSpc>
              <a:spcBef>
                <a:spcPts val="0"/>
              </a:spcBef>
              <a:buNone/>
            </a:pPr>
            <a:r>
              <a:rPr lang="en-US" altLang="zh-CN" b="1" dirty="0" smtClean="0">
                <a:latin typeface="Calibri" pitchFamily="34" charset="0"/>
              </a:rPr>
              <a:t> “The </a:t>
            </a:r>
            <a:r>
              <a:rPr lang="en-US" altLang="zh-CN" b="1" i="1" dirty="0" smtClean="0">
                <a:latin typeface="Calibri" pitchFamily="34" charset="0"/>
              </a:rPr>
              <a:t>principal</a:t>
            </a:r>
            <a:r>
              <a:rPr lang="en-US" altLang="zh-CN" b="1" dirty="0" smtClean="0">
                <a:latin typeface="Calibri" pitchFamily="34" charset="0"/>
              </a:rPr>
              <a:t> of the private school was strict.”</a:t>
            </a:r>
          </a:p>
          <a:p>
            <a:pPr marL="808038" indent="0">
              <a:lnSpc>
                <a:spcPct val="170000"/>
              </a:lnSpc>
              <a:spcBef>
                <a:spcPts val="0"/>
              </a:spcBef>
              <a:buNone/>
            </a:pPr>
            <a:r>
              <a:rPr lang="en-US" altLang="zh-CN" b="1" dirty="0" smtClean="0">
                <a:latin typeface="Calibri" pitchFamily="34" charset="0"/>
              </a:rPr>
              <a:t> “</a:t>
            </a:r>
            <a:r>
              <a:rPr lang="zh-CN" altLang="zh-CN" b="1" dirty="0" smtClean="0">
                <a:latin typeface="Calibri" pitchFamily="34" charset="0"/>
              </a:rPr>
              <a:t>这所私立学校的校长曾经很严厉</a:t>
            </a:r>
            <a:r>
              <a:rPr lang="en-US" altLang="zh-CN" b="1" dirty="0" smtClean="0">
                <a:latin typeface="Calibri" pitchFamily="34" charset="0"/>
              </a:rPr>
              <a:t>”</a:t>
            </a:r>
            <a:r>
              <a:rPr lang="zh-CN" altLang="zh-CN" b="1" dirty="0" smtClean="0">
                <a:latin typeface="Calibri" pitchFamily="34" charset="0"/>
              </a:rPr>
              <a:t>。</a:t>
            </a:r>
            <a:endParaRPr lang="en-US" altLang="zh-CN" b="1" dirty="0" smtClean="0">
              <a:latin typeface="Calibri" pitchFamily="34" charset="0"/>
            </a:endParaRPr>
          </a:p>
          <a:p>
            <a:pPr marL="0" indent="0">
              <a:lnSpc>
                <a:spcPct val="170000"/>
              </a:lnSpc>
              <a:spcBef>
                <a:spcPts val="0"/>
              </a:spcBef>
              <a:buNone/>
            </a:pPr>
            <a:r>
              <a:rPr lang="en-US" altLang="zh-CN" b="1" i="1" dirty="0" smtClean="0">
                <a:latin typeface="Calibri" pitchFamily="34" charset="0"/>
              </a:rPr>
              <a:t>principal</a:t>
            </a:r>
            <a:r>
              <a:rPr lang="zh-CN" altLang="zh-CN" b="1" dirty="0" smtClean="0">
                <a:latin typeface="Calibri" pitchFamily="34" charset="0"/>
              </a:rPr>
              <a:t>这个词也可以用作形容词，意思是</a:t>
            </a:r>
            <a:r>
              <a:rPr lang="en-US" altLang="zh-CN" b="1" dirty="0" smtClean="0">
                <a:latin typeface="Calibri" pitchFamily="34" charset="0"/>
              </a:rPr>
              <a:t>“</a:t>
            </a:r>
            <a:r>
              <a:rPr lang="zh-CN" altLang="zh-CN" b="1" dirty="0" smtClean="0">
                <a:latin typeface="Calibri" pitchFamily="34" charset="0"/>
              </a:rPr>
              <a:t>最重要的</a:t>
            </a:r>
            <a:r>
              <a:rPr lang="en-US" altLang="zh-CN" b="1" dirty="0" smtClean="0">
                <a:latin typeface="Calibri" pitchFamily="34" charset="0"/>
              </a:rPr>
              <a:t>”</a:t>
            </a:r>
            <a:r>
              <a:rPr lang="zh-CN" altLang="zh-CN" b="1" dirty="0" smtClean="0">
                <a:latin typeface="Calibri" pitchFamily="34" charset="0"/>
              </a:rPr>
              <a:t>。</a:t>
            </a:r>
            <a:endParaRPr lang="en-US" altLang="zh-CN" b="1" dirty="0" smtClean="0">
              <a:latin typeface="Calibri" pitchFamily="34" charset="0"/>
            </a:endParaRPr>
          </a:p>
          <a:p>
            <a:pPr marL="0" indent="0">
              <a:lnSpc>
                <a:spcPct val="170000"/>
              </a:lnSpc>
              <a:spcBef>
                <a:spcPts val="0"/>
              </a:spcBef>
              <a:buNone/>
            </a:pPr>
            <a:r>
              <a:rPr lang="zh-CN" altLang="zh-CN" b="1" dirty="0" smtClean="0">
                <a:latin typeface="Calibri" pitchFamily="34" charset="0"/>
              </a:rPr>
              <a:t>例如</a:t>
            </a:r>
            <a:r>
              <a:rPr lang="zh-CN" altLang="en-US" b="1" dirty="0" smtClean="0">
                <a:latin typeface="Calibri" pitchFamily="34" charset="0"/>
              </a:rPr>
              <a:t>：</a:t>
            </a:r>
            <a:r>
              <a:rPr lang="en-US" altLang="zh-CN" b="1" dirty="0" smtClean="0">
                <a:latin typeface="Calibri" pitchFamily="34" charset="0"/>
              </a:rPr>
              <a:t>“The </a:t>
            </a:r>
            <a:r>
              <a:rPr lang="en-US" altLang="zh-CN" b="1" i="1" dirty="0" smtClean="0">
                <a:latin typeface="Calibri" pitchFamily="34" charset="0"/>
              </a:rPr>
              <a:t>principal</a:t>
            </a:r>
            <a:r>
              <a:rPr lang="en-US" altLang="zh-CN" b="1" dirty="0" smtClean="0">
                <a:latin typeface="Calibri" pitchFamily="34" charset="0"/>
              </a:rPr>
              <a:t> factor in the patient’s  demise was an overdose of warfarin.” </a:t>
            </a:r>
          </a:p>
          <a:p>
            <a:pPr marL="808038" indent="0">
              <a:lnSpc>
                <a:spcPct val="170000"/>
              </a:lnSpc>
              <a:spcBef>
                <a:spcPts val="0"/>
              </a:spcBef>
              <a:buNone/>
            </a:pPr>
            <a:r>
              <a:rPr lang="en-US" altLang="zh-CN" b="1" dirty="0" smtClean="0">
                <a:latin typeface="Calibri" pitchFamily="34" charset="0"/>
              </a:rPr>
              <a:t>“</a:t>
            </a:r>
            <a:r>
              <a:rPr lang="zh-CN" altLang="zh-CN" b="1" dirty="0" smtClean="0">
                <a:latin typeface="Calibri" pitchFamily="34" charset="0"/>
              </a:rPr>
              <a:t>该患者死亡的最主要的因素是华法令阻凝剂过量</a:t>
            </a:r>
            <a:r>
              <a:rPr lang="en-US" altLang="zh-CN" b="1" dirty="0" smtClean="0">
                <a:latin typeface="Calibri" pitchFamily="34" charset="0"/>
              </a:rPr>
              <a:t>”</a:t>
            </a:r>
            <a:r>
              <a:rPr lang="zh-CN" altLang="zh-CN" b="1" dirty="0" smtClean="0">
                <a:latin typeface="Calibri" pitchFamily="34" charset="0"/>
              </a:rPr>
              <a:t>。</a:t>
            </a:r>
            <a:endParaRPr lang="zh-CN" altLang="en-US" b="1" dirty="0">
              <a:latin typeface="Calibri" pitchFamily="34" charset="0"/>
            </a:endParaRPr>
          </a:p>
        </p:txBody>
      </p:sp>
    </p:spTree>
    <p:extLst>
      <p:ext uri="{BB962C8B-B14F-4D97-AF65-F5344CB8AC3E}">
        <p14:creationId xmlns="" xmlns:p14="http://schemas.microsoft.com/office/powerpoint/2010/main" val="3619540206"/>
      </p:ext>
    </p:extLst>
  </p:cSld>
  <p:clrMapOvr>
    <a:masterClrMapping/>
  </p:clrMapOvr>
  <p:transition spd="slow">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444407" y="985699"/>
            <a:ext cx="7290485" cy="1255674"/>
            <a:chOff x="-1508790" y="1476094"/>
            <a:chExt cx="8796572" cy="1255674"/>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易混淆、滥用的常见单词和短语（二十）</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735013" y="1699703"/>
            <a:ext cx="10781414" cy="5017529"/>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ts val="0"/>
              </a:spcBef>
            </a:pPr>
            <a:r>
              <a:rPr lang="en-US" altLang="zh-CN" b="1" u="sng" dirty="0" smtClean="0">
                <a:solidFill>
                  <a:schemeClr val="accent2">
                    <a:lumMod val="75000"/>
                  </a:schemeClr>
                </a:solidFill>
                <a:latin typeface="Calibri" pitchFamily="34" charset="0"/>
              </a:rPr>
              <a:t>Proved vs. proven</a:t>
            </a:r>
            <a:endParaRPr lang="zh-CN" altLang="zh-CN" b="1" dirty="0" smtClean="0">
              <a:solidFill>
                <a:schemeClr val="accent2">
                  <a:lumMod val="75000"/>
                </a:schemeClr>
              </a:solidFill>
              <a:latin typeface="Calibri" pitchFamily="34" charset="0"/>
            </a:endParaRPr>
          </a:p>
          <a:p>
            <a:pPr>
              <a:lnSpc>
                <a:spcPct val="160000"/>
              </a:lnSpc>
              <a:spcBef>
                <a:spcPts val="0"/>
              </a:spcBef>
              <a:buFont typeface="Arial" pitchFamily="34" charset="0"/>
              <a:buNone/>
            </a:pPr>
            <a:r>
              <a:rPr lang="en-US" altLang="zh-CN" sz="2400" b="1" i="1" dirty="0" smtClean="0">
                <a:latin typeface="Calibri" pitchFamily="34" charset="0"/>
              </a:rPr>
              <a:t>    Proved</a:t>
            </a:r>
            <a:r>
              <a:rPr lang="zh-CN" altLang="zh-CN" sz="2400" b="1" dirty="0" smtClean="0">
                <a:latin typeface="Calibri" pitchFamily="34" charset="0"/>
              </a:rPr>
              <a:t>是动词</a:t>
            </a:r>
            <a:r>
              <a:rPr lang="en-US" altLang="zh-CN" sz="2400" b="1" dirty="0" smtClean="0">
                <a:latin typeface="Calibri" pitchFamily="34" charset="0"/>
              </a:rPr>
              <a:t>prove</a:t>
            </a:r>
            <a:r>
              <a:rPr lang="zh-CN" altLang="zh-CN" sz="2400" b="1" dirty="0" smtClean="0">
                <a:latin typeface="Calibri" pitchFamily="34" charset="0"/>
              </a:rPr>
              <a:t>的过去式，而</a:t>
            </a:r>
            <a:r>
              <a:rPr lang="en-US" altLang="zh-CN" sz="2400" b="1" i="1" dirty="0" smtClean="0">
                <a:latin typeface="Calibri" pitchFamily="34" charset="0"/>
              </a:rPr>
              <a:t>proven</a:t>
            </a:r>
            <a:r>
              <a:rPr lang="zh-CN" altLang="zh-CN" sz="2400" b="1" dirty="0" smtClean="0">
                <a:latin typeface="Calibri" pitchFamily="34" charset="0"/>
              </a:rPr>
              <a:t>是个形容词。</a:t>
            </a:r>
            <a:endParaRPr lang="en-US" altLang="zh-CN" sz="2400" b="1" dirty="0" smtClean="0">
              <a:latin typeface="Calibri" pitchFamily="34" charset="0"/>
            </a:endParaRPr>
          </a:p>
          <a:p>
            <a:pPr>
              <a:lnSpc>
                <a:spcPct val="160000"/>
              </a:lnSpc>
              <a:spcBef>
                <a:spcPts val="0"/>
              </a:spcBef>
              <a:buFont typeface="Arial" pitchFamily="34" charset="0"/>
              <a:buNone/>
            </a:pPr>
            <a:r>
              <a:rPr lang="zh-CN" altLang="zh-CN" sz="2400" b="1" dirty="0" smtClean="0">
                <a:latin typeface="Calibri" pitchFamily="34" charset="0"/>
              </a:rPr>
              <a:t>例如</a:t>
            </a:r>
            <a:r>
              <a:rPr lang="zh-CN" altLang="en-US" sz="2400" b="1" dirty="0" smtClean="0">
                <a:latin typeface="Calibri" pitchFamily="34" charset="0"/>
              </a:rPr>
              <a:t>：</a:t>
            </a:r>
            <a:r>
              <a:rPr lang="en-US" altLang="zh-CN" sz="2400" b="1" dirty="0" smtClean="0">
                <a:latin typeface="Calibri" pitchFamily="34" charset="0"/>
              </a:rPr>
              <a:t>“The Hershey-Chase experiments </a:t>
            </a:r>
            <a:r>
              <a:rPr lang="en-US" altLang="zh-CN" sz="2400" b="1" i="1" dirty="0" smtClean="0">
                <a:latin typeface="Calibri" pitchFamily="34" charset="0"/>
              </a:rPr>
              <a:t>proved</a:t>
            </a:r>
            <a:r>
              <a:rPr lang="en-US" altLang="zh-CN" sz="2400" b="1" dirty="0" smtClean="0">
                <a:latin typeface="Calibri" pitchFamily="34" charset="0"/>
              </a:rPr>
              <a:t> that DNA was the genetic material”</a:t>
            </a:r>
          </a:p>
          <a:p>
            <a:pPr marL="893763" indent="0">
              <a:lnSpc>
                <a:spcPct val="160000"/>
              </a:lnSpc>
              <a:spcBef>
                <a:spcPts val="0"/>
              </a:spcBef>
              <a:buFont typeface="Arial" pitchFamily="34" charset="0"/>
              <a:buNone/>
            </a:pPr>
            <a:r>
              <a:rPr lang="en-US" altLang="zh-CN" sz="2400" b="1" dirty="0" smtClean="0">
                <a:latin typeface="Calibri" pitchFamily="34" charset="0"/>
              </a:rPr>
              <a:t> “</a:t>
            </a:r>
            <a:r>
              <a:rPr lang="zh-CN" altLang="zh-CN" sz="2400" b="1" dirty="0" smtClean="0">
                <a:latin typeface="Calibri" pitchFamily="34" charset="0"/>
              </a:rPr>
              <a:t>赫尔希</a:t>
            </a:r>
            <a:r>
              <a:rPr lang="en-US" altLang="zh-CN" sz="2400" b="1" dirty="0" smtClean="0">
                <a:latin typeface="Calibri" pitchFamily="34" charset="0"/>
              </a:rPr>
              <a:t>-</a:t>
            </a:r>
            <a:r>
              <a:rPr lang="zh-CN" altLang="zh-CN" sz="2400" b="1" dirty="0" smtClean="0">
                <a:latin typeface="Calibri" pitchFamily="34" charset="0"/>
              </a:rPr>
              <a:t>蔡斯实验证明了</a:t>
            </a:r>
            <a:r>
              <a:rPr lang="en-US" altLang="zh-CN" sz="2400" b="1" dirty="0" smtClean="0">
                <a:latin typeface="Calibri" pitchFamily="34" charset="0"/>
              </a:rPr>
              <a:t>DNA</a:t>
            </a:r>
            <a:r>
              <a:rPr lang="zh-CN" altLang="zh-CN" sz="2400" b="1" dirty="0" smtClean="0">
                <a:latin typeface="Calibri" pitchFamily="34" charset="0"/>
              </a:rPr>
              <a:t>是遗传物质</a:t>
            </a:r>
            <a:r>
              <a:rPr lang="en-US" altLang="zh-CN" sz="2400" b="1" dirty="0" smtClean="0">
                <a:latin typeface="Calibri" pitchFamily="34" charset="0"/>
              </a:rPr>
              <a:t>” </a:t>
            </a:r>
          </a:p>
          <a:p>
            <a:pPr marL="893763" indent="0">
              <a:lnSpc>
                <a:spcPct val="160000"/>
              </a:lnSpc>
              <a:spcBef>
                <a:spcPts val="0"/>
              </a:spcBef>
              <a:buFont typeface="Arial" pitchFamily="34" charset="0"/>
              <a:buNone/>
            </a:pPr>
            <a:r>
              <a:rPr lang="en-US" altLang="zh-CN" sz="2400" b="1" dirty="0" smtClean="0">
                <a:latin typeface="Calibri" pitchFamily="34" charset="0"/>
              </a:rPr>
              <a:t>“SDS-PAGE  is a </a:t>
            </a:r>
            <a:r>
              <a:rPr lang="en-US" altLang="zh-CN" sz="2400" b="1" i="1" dirty="0" smtClean="0">
                <a:latin typeface="Calibri" pitchFamily="34" charset="0"/>
              </a:rPr>
              <a:t>proven</a:t>
            </a:r>
            <a:r>
              <a:rPr lang="en-US" altLang="zh-CN" sz="2400" b="1" dirty="0" smtClean="0">
                <a:latin typeface="Calibri" pitchFamily="34" charset="0"/>
              </a:rPr>
              <a:t> technique for separating proteins based on their molecular  weights”</a:t>
            </a:r>
          </a:p>
          <a:p>
            <a:pPr marL="893763" indent="0">
              <a:lnSpc>
                <a:spcPct val="160000"/>
              </a:lnSpc>
              <a:spcBef>
                <a:spcPts val="0"/>
              </a:spcBef>
              <a:buFont typeface="Arial" pitchFamily="34" charset="0"/>
              <a:buNone/>
            </a:pPr>
            <a:r>
              <a:rPr lang="en-US" altLang="zh-CN" sz="2400" b="1" dirty="0" smtClean="0">
                <a:latin typeface="Calibri" pitchFamily="34" charset="0"/>
              </a:rPr>
              <a:t> “SDS-PAGE</a:t>
            </a:r>
            <a:r>
              <a:rPr lang="zh-CN" altLang="zh-CN" sz="2400" b="1" dirty="0" smtClean="0">
                <a:latin typeface="Calibri" pitchFamily="34" charset="0"/>
              </a:rPr>
              <a:t>是一种已被证明用于根据分子量分离蛋白质的技术</a:t>
            </a:r>
            <a:r>
              <a:rPr lang="en-US" altLang="zh-CN" sz="2400" b="1" dirty="0" smtClean="0">
                <a:latin typeface="Calibri" pitchFamily="34" charset="0"/>
              </a:rPr>
              <a:t>”</a:t>
            </a:r>
            <a:r>
              <a:rPr lang="zh-CN" altLang="zh-CN" sz="2400" b="1" dirty="0" smtClean="0">
                <a:latin typeface="Calibri" pitchFamily="34" charset="0"/>
              </a:rPr>
              <a:t>是对的。</a:t>
            </a:r>
          </a:p>
          <a:p>
            <a:pPr>
              <a:lnSpc>
                <a:spcPct val="160000"/>
              </a:lnSpc>
              <a:spcBef>
                <a:spcPts val="0"/>
              </a:spcBef>
            </a:pPr>
            <a:endParaRPr lang="zh-CN" altLang="en-US" b="1" dirty="0">
              <a:latin typeface="Calibri" pitchFamily="34" charset="0"/>
            </a:endParaRPr>
          </a:p>
        </p:txBody>
      </p:sp>
    </p:spTree>
    <p:extLst>
      <p:ext uri="{BB962C8B-B14F-4D97-AF65-F5344CB8AC3E}">
        <p14:creationId xmlns="" xmlns:p14="http://schemas.microsoft.com/office/powerpoint/2010/main" val="3851397644"/>
      </p:ext>
    </p:extLst>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241831" y="985699"/>
            <a:ext cx="7695637" cy="1255674"/>
            <a:chOff x="-1508790" y="1476094"/>
            <a:chExt cx="8796572" cy="1255674"/>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易混淆、滥用的常见单词和短语（二十一）</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1316465" y="1707000"/>
            <a:ext cx="9622972" cy="5097357"/>
          </a:xfrm>
          <a:prstGeom prst="rect">
            <a:avLst/>
          </a:prstGeom>
        </p:spPr>
        <p:txBody>
          <a:bodyPr>
            <a:normAutofit fontScale="775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ts val="0"/>
              </a:spcBef>
            </a:pPr>
            <a:r>
              <a:rPr lang="en-US" altLang="zh-CN" sz="3600" b="1" u="sng" dirty="0" smtClean="0">
                <a:solidFill>
                  <a:schemeClr val="accent2">
                    <a:lumMod val="75000"/>
                  </a:schemeClr>
                </a:solidFill>
                <a:latin typeface="Calibri" pitchFamily="34" charset="0"/>
              </a:rPr>
              <a:t>Respective; Respectively</a:t>
            </a:r>
            <a:endParaRPr lang="zh-CN" altLang="zh-CN" sz="3600" b="1" dirty="0" smtClean="0">
              <a:solidFill>
                <a:schemeClr val="accent2">
                  <a:lumMod val="75000"/>
                </a:schemeClr>
              </a:solidFill>
              <a:latin typeface="Calibri" pitchFamily="34" charset="0"/>
            </a:endParaRPr>
          </a:p>
          <a:p>
            <a:pPr>
              <a:lnSpc>
                <a:spcPct val="16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这些词意味着两个不同系列的组元间的一一对应。如果只有一个系列或名词，则不应使用这些词。</a:t>
            </a:r>
            <a:endParaRPr lang="en-US" altLang="zh-CN" b="1" dirty="0" smtClean="0">
              <a:latin typeface="Calibri" pitchFamily="34" charset="0"/>
            </a:endParaRPr>
          </a:p>
          <a:p>
            <a:pPr>
              <a:lnSpc>
                <a:spcPct val="160000"/>
              </a:lnSpc>
              <a:spcBef>
                <a:spcPts val="0"/>
              </a:spcBef>
              <a:buFont typeface="Arial" pitchFamily="34" charset="0"/>
              <a:buNone/>
            </a:pPr>
            <a:r>
              <a:rPr lang="zh-CN" altLang="zh-CN" b="1" dirty="0" smtClean="0">
                <a:latin typeface="Calibri" pitchFamily="34" charset="0"/>
              </a:rPr>
              <a:t>例如</a:t>
            </a:r>
            <a:r>
              <a:rPr lang="zh-CN" altLang="en-US" b="1" dirty="0" smtClean="0">
                <a:latin typeface="Calibri" pitchFamily="34" charset="0"/>
              </a:rPr>
              <a:t>：</a:t>
            </a:r>
            <a:r>
              <a:rPr lang="en-US" altLang="zh-CN" b="1" dirty="0" smtClean="0">
                <a:latin typeface="Calibri" pitchFamily="34" charset="0"/>
              </a:rPr>
              <a:t>“There were 5, 10, and 15 wasps in nests  1, 2, and 3, </a:t>
            </a:r>
            <a:r>
              <a:rPr lang="en-US" altLang="zh-CN" b="1" i="1" dirty="0" smtClean="0">
                <a:latin typeface="Calibri" pitchFamily="34" charset="0"/>
              </a:rPr>
              <a:t>respectively</a:t>
            </a:r>
            <a:r>
              <a:rPr lang="en-US" altLang="zh-CN" b="1" dirty="0" smtClean="0">
                <a:latin typeface="Calibri" pitchFamily="34" charset="0"/>
              </a:rPr>
              <a:t>”</a:t>
            </a:r>
          </a:p>
          <a:p>
            <a:pPr indent="579438">
              <a:lnSpc>
                <a:spcPct val="16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巢</a:t>
            </a:r>
            <a:r>
              <a:rPr lang="en-US" altLang="zh-CN" b="1" dirty="0" smtClean="0">
                <a:latin typeface="Calibri" pitchFamily="34" charset="0"/>
              </a:rPr>
              <a:t>1</a:t>
            </a:r>
            <a:r>
              <a:rPr lang="zh-CN" altLang="zh-CN" b="1" dirty="0" smtClean="0">
                <a:latin typeface="Calibri" pitchFamily="34" charset="0"/>
              </a:rPr>
              <a:t>、</a:t>
            </a:r>
            <a:r>
              <a:rPr lang="en-US" altLang="zh-CN" b="1" dirty="0" smtClean="0">
                <a:latin typeface="Calibri" pitchFamily="34" charset="0"/>
              </a:rPr>
              <a:t>2</a:t>
            </a:r>
            <a:r>
              <a:rPr lang="zh-CN" altLang="zh-CN" b="1" dirty="0" smtClean="0">
                <a:latin typeface="Calibri" pitchFamily="34" charset="0"/>
              </a:rPr>
              <a:t>和</a:t>
            </a:r>
            <a:r>
              <a:rPr lang="en-US" altLang="zh-CN" b="1" dirty="0" smtClean="0">
                <a:latin typeface="Calibri" pitchFamily="34" charset="0"/>
              </a:rPr>
              <a:t>3</a:t>
            </a:r>
            <a:r>
              <a:rPr lang="zh-CN" altLang="zh-CN" b="1" dirty="0" smtClean="0">
                <a:latin typeface="Calibri" pitchFamily="34" charset="0"/>
              </a:rPr>
              <a:t>里分别有</a:t>
            </a:r>
            <a:r>
              <a:rPr lang="en-US" altLang="zh-CN" b="1" dirty="0" smtClean="0">
                <a:latin typeface="Calibri" pitchFamily="34" charset="0"/>
              </a:rPr>
              <a:t>5</a:t>
            </a:r>
            <a:r>
              <a:rPr lang="zh-CN" altLang="zh-CN" b="1" dirty="0" smtClean="0">
                <a:latin typeface="Calibri" pitchFamily="34" charset="0"/>
              </a:rPr>
              <a:t>、</a:t>
            </a:r>
            <a:r>
              <a:rPr lang="en-US" altLang="zh-CN" b="1" dirty="0" smtClean="0">
                <a:latin typeface="Calibri" pitchFamily="34" charset="0"/>
              </a:rPr>
              <a:t>10</a:t>
            </a:r>
            <a:r>
              <a:rPr lang="zh-CN" altLang="zh-CN" b="1" dirty="0" smtClean="0">
                <a:latin typeface="Calibri" pitchFamily="34" charset="0"/>
              </a:rPr>
              <a:t>和</a:t>
            </a:r>
            <a:r>
              <a:rPr lang="en-US" altLang="zh-CN" b="1" dirty="0" smtClean="0">
                <a:latin typeface="Calibri" pitchFamily="34" charset="0"/>
              </a:rPr>
              <a:t>15</a:t>
            </a:r>
            <a:r>
              <a:rPr lang="zh-CN" altLang="zh-CN" b="1" dirty="0" smtClean="0">
                <a:latin typeface="Calibri" pitchFamily="34" charset="0"/>
              </a:rPr>
              <a:t>只胡蜂</a:t>
            </a:r>
            <a:r>
              <a:rPr lang="en-US" altLang="zh-CN" b="1" dirty="0" smtClean="0">
                <a:latin typeface="Calibri" pitchFamily="34" charset="0"/>
              </a:rPr>
              <a:t>”</a:t>
            </a:r>
            <a:r>
              <a:rPr lang="zh-CN" altLang="zh-CN" b="1" dirty="0" smtClean="0">
                <a:latin typeface="Calibri" pitchFamily="34" charset="0"/>
              </a:rPr>
              <a:t>是正确的。</a:t>
            </a:r>
            <a:endParaRPr lang="en-US" altLang="zh-CN" b="1" dirty="0" smtClean="0">
              <a:latin typeface="Calibri" pitchFamily="34" charset="0"/>
            </a:endParaRPr>
          </a:p>
          <a:p>
            <a:pPr indent="579438">
              <a:lnSpc>
                <a:spcPct val="160000"/>
              </a:lnSpc>
              <a:spcBef>
                <a:spcPts val="0"/>
              </a:spcBef>
              <a:buFont typeface="Arial" pitchFamily="34" charset="0"/>
              <a:buNone/>
            </a:pPr>
            <a:r>
              <a:rPr lang="en-US" altLang="zh-CN" b="1" dirty="0" smtClean="0">
                <a:latin typeface="Calibri" pitchFamily="34" charset="0"/>
              </a:rPr>
              <a:t>“There were wasps in nest 1, 2, and 3, </a:t>
            </a:r>
            <a:r>
              <a:rPr lang="en-US" altLang="zh-CN" b="1" i="1" dirty="0" smtClean="0">
                <a:latin typeface="Calibri" pitchFamily="34" charset="0"/>
              </a:rPr>
              <a:t>respectively</a:t>
            </a:r>
            <a:r>
              <a:rPr lang="en-US" altLang="zh-CN" b="1" dirty="0" smtClean="0">
                <a:latin typeface="Calibri" pitchFamily="34" charset="0"/>
              </a:rPr>
              <a:t>” </a:t>
            </a:r>
          </a:p>
          <a:p>
            <a:pPr indent="579438">
              <a:lnSpc>
                <a:spcPct val="16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巢</a:t>
            </a:r>
            <a:r>
              <a:rPr lang="en-US" altLang="zh-CN" b="1" dirty="0" smtClean="0">
                <a:latin typeface="Calibri" pitchFamily="34" charset="0"/>
              </a:rPr>
              <a:t>1</a:t>
            </a:r>
            <a:r>
              <a:rPr lang="zh-CN" altLang="zh-CN" b="1" dirty="0" smtClean="0">
                <a:latin typeface="Calibri" pitchFamily="34" charset="0"/>
              </a:rPr>
              <a:t>、</a:t>
            </a:r>
            <a:r>
              <a:rPr lang="en-US" altLang="zh-CN" b="1" dirty="0" smtClean="0">
                <a:latin typeface="Calibri" pitchFamily="34" charset="0"/>
              </a:rPr>
              <a:t>2</a:t>
            </a:r>
            <a:r>
              <a:rPr lang="zh-CN" altLang="zh-CN" b="1" dirty="0" smtClean="0">
                <a:latin typeface="Calibri" pitchFamily="34" charset="0"/>
              </a:rPr>
              <a:t>和</a:t>
            </a:r>
            <a:r>
              <a:rPr lang="en-US" altLang="zh-CN" b="1" dirty="0" smtClean="0">
                <a:latin typeface="Calibri" pitchFamily="34" charset="0"/>
              </a:rPr>
              <a:t>3</a:t>
            </a:r>
            <a:r>
              <a:rPr lang="zh-CN" altLang="zh-CN" b="1" dirty="0" smtClean="0">
                <a:latin typeface="Calibri" pitchFamily="34" charset="0"/>
              </a:rPr>
              <a:t>中分别有胡蜂</a:t>
            </a:r>
            <a:r>
              <a:rPr lang="en-US" altLang="zh-CN" b="1" dirty="0" smtClean="0">
                <a:latin typeface="Calibri" pitchFamily="34" charset="0"/>
              </a:rPr>
              <a:t>”</a:t>
            </a:r>
            <a:r>
              <a:rPr lang="zh-CN" altLang="zh-CN" b="1" dirty="0" smtClean="0">
                <a:latin typeface="Calibri" pitchFamily="34" charset="0"/>
              </a:rPr>
              <a:t>是错误的。</a:t>
            </a:r>
          </a:p>
          <a:p>
            <a:pPr>
              <a:lnSpc>
                <a:spcPct val="160000"/>
              </a:lnSpc>
              <a:spcBef>
                <a:spcPts val="0"/>
              </a:spcBef>
            </a:pPr>
            <a:r>
              <a:rPr lang="en-US" altLang="zh-CN" sz="3600" b="1" u="sng" dirty="0" smtClean="0">
                <a:solidFill>
                  <a:schemeClr val="accent2">
                    <a:lumMod val="75000"/>
                  </a:schemeClr>
                </a:solidFill>
                <a:latin typeface="Calibri" pitchFamily="34" charset="0"/>
              </a:rPr>
              <a:t>Since</a:t>
            </a:r>
            <a:endParaRPr lang="zh-CN" altLang="zh-CN" sz="3600" b="1" dirty="0" smtClean="0">
              <a:solidFill>
                <a:schemeClr val="accent2">
                  <a:lumMod val="75000"/>
                </a:schemeClr>
              </a:solidFill>
              <a:latin typeface="Calibri" pitchFamily="34" charset="0"/>
            </a:endParaRPr>
          </a:p>
          <a:p>
            <a:pPr>
              <a:lnSpc>
                <a:spcPct val="160000"/>
              </a:lnSpc>
              <a:spcBef>
                <a:spcPts val="0"/>
              </a:spcBef>
              <a:buFont typeface="Arial" pitchFamily="34" charset="0"/>
              <a:buNone/>
            </a:pPr>
            <a:r>
              <a:rPr lang="en-US" altLang="zh-CN" b="1" i="1" dirty="0" smtClean="0">
                <a:latin typeface="Calibri" pitchFamily="34" charset="0"/>
              </a:rPr>
              <a:t>    Since</a:t>
            </a:r>
            <a:r>
              <a:rPr lang="zh-CN" altLang="zh-CN" b="1" dirty="0" smtClean="0">
                <a:latin typeface="Calibri" pitchFamily="34" charset="0"/>
              </a:rPr>
              <a:t>是略微柔和形式的</a:t>
            </a:r>
            <a:r>
              <a:rPr lang="en-US" altLang="zh-CN" b="1" i="1" dirty="0" smtClean="0">
                <a:latin typeface="Calibri" pitchFamily="34" charset="0"/>
              </a:rPr>
              <a:t>because</a:t>
            </a:r>
            <a:r>
              <a:rPr lang="zh-CN" altLang="zh-CN" b="1" dirty="0" smtClean="0">
                <a:latin typeface="Calibri" pitchFamily="34" charset="0"/>
              </a:rPr>
              <a:t>，但在现代英语中这两个词可以互换使用。</a:t>
            </a:r>
          </a:p>
          <a:p>
            <a:pPr>
              <a:lnSpc>
                <a:spcPct val="160000"/>
              </a:lnSpc>
              <a:spcBef>
                <a:spcPts val="0"/>
              </a:spcBef>
            </a:pPr>
            <a:endParaRPr lang="zh-CN" altLang="en-US" b="1" dirty="0">
              <a:latin typeface="Calibri" pitchFamily="34" charset="0"/>
            </a:endParaRPr>
          </a:p>
        </p:txBody>
      </p:sp>
    </p:spTree>
    <p:extLst>
      <p:ext uri="{BB962C8B-B14F-4D97-AF65-F5344CB8AC3E}">
        <p14:creationId xmlns="" xmlns:p14="http://schemas.microsoft.com/office/powerpoint/2010/main" val="651406224"/>
      </p:ext>
    </p:extLst>
  </p:cSld>
  <p:clrMapOvr>
    <a:masterClrMapping/>
  </p:clrMapOvr>
  <p:transition spd="slow">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263603" y="985699"/>
            <a:ext cx="7652094" cy="1255674"/>
            <a:chOff x="-1508790" y="1476094"/>
            <a:chExt cx="8796572" cy="1255674"/>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易混淆、滥用的常见单词和短语（二十二）</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906249" y="1718020"/>
            <a:ext cx="10290629" cy="5235108"/>
          </a:xfrm>
          <a:prstGeom prst="rect">
            <a:avLst/>
          </a:prstGeom>
        </p:spPr>
        <p:txBody>
          <a:bodyPr>
            <a:normAutofit fontScale="700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ts val="0"/>
              </a:spcBef>
            </a:pPr>
            <a:r>
              <a:rPr lang="en-US" altLang="zh-CN" sz="4000" b="1" u="sng" dirty="0" smtClean="0">
                <a:solidFill>
                  <a:schemeClr val="accent2">
                    <a:lumMod val="75000"/>
                  </a:schemeClr>
                </a:solidFill>
                <a:latin typeface="Calibri" pitchFamily="34" charset="0"/>
              </a:rPr>
              <a:t>That vs. which</a:t>
            </a:r>
            <a:endParaRPr lang="zh-CN" altLang="zh-CN" sz="4000" b="1" dirty="0" smtClean="0">
              <a:solidFill>
                <a:schemeClr val="accent2">
                  <a:lumMod val="75000"/>
                </a:schemeClr>
              </a:solidFill>
              <a:latin typeface="Calibri" pitchFamily="34" charset="0"/>
            </a:endParaRPr>
          </a:p>
          <a:p>
            <a:pPr>
              <a:lnSpc>
                <a:spcPct val="17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先不讨论限制和非限制性从句，有个记住什么时候用</a:t>
            </a:r>
            <a:r>
              <a:rPr lang="en-US" altLang="zh-CN" b="1" i="1" dirty="0" smtClean="0">
                <a:latin typeface="Calibri" pitchFamily="34" charset="0"/>
              </a:rPr>
              <a:t>that</a:t>
            </a:r>
            <a:r>
              <a:rPr lang="zh-CN" altLang="zh-CN" b="1" dirty="0" smtClean="0">
                <a:latin typeface="Calibri" pitchFamily="34" charset="0"/>
              </a:rPr>
              <a:t>和</a:t>
            </a:r>
            <a:r>
              <a:rPr lang="en-US" altLang="zh-CN" b="1" i="1" dirty="0" smtClean="0">
                <a:latin typeface="Calibri" pitchFamily="34" charset="0"/>
              </a:rPr>
              <a:t>which</a:t>
            </a:r>
            <a:r>
              <a:rPr lang="zh-CN" altLang="zh-CN" b="1" dirty="0" smtClean="0">
                <a:latin typeface="Calibri" pitchFamily="34" charset="0"/>
              </a:rPr>
              <a:t>的诀窍。如果将</a:t>
            </a:r>
            <a:r>
              <a:rPr lang="en-US" altLang="zh-CN" b="1" i="1" dirty="0" smtClean="0">
                <a:latin typeface="Calibri" pitchFamily="34" charset="0"/>
              </a:rPr>
              <a:t>that</a:t>
            </a:r>
            <a:r>
              <a:rPr lang="zh-CN" altLang="zh-CN" b="1" dirty="0" smtClean="0">
                <a:latin typeface="Calibri" pitchFamily="34" charset="0"/>
              </a:rPr>
              <a:t>或</a:t>
            </a:r>
            <a:r>
              <a:rPr lang="en-US" altLang="zh-CN" b="1" i="1" dirty="0" smtClean="0">
                <a:latin typeface="Calibri" pitchFamily="34" charset="0"/>
              </a:rPr>
              <a:t>which</a:t>
            </a:r>
            <a:r>
              <a:rPr lang="zh-CN" altLang="zh-CN" b="1" dirty="0" smtClean="0">
                <a:latin typeface="Calibri" pitchFamily="34" charset="0"/>
              </a:rPr>
              <a:t>后面的词去掉会改变句子的意思，则用</a:t>
            </a:r>
            <a:r>
              <a:rPr lang="en-US" altLang="zh-CN" b="1" i="1" dirty="0" smtClean="0">
                <a:latin typeface="Calibri" pitchFamily="34" charset="0"/>
              </a:rPr>
              <a:t>that</a:t>
            </a:r>
            <a:r>
              <a:rPr lang="zh-CN" altLang="zh-CN" b="1" dirty="0" smtClean="0">
                <a:latin typeface="Calibri" pitchFamily="34" charset="0"/>
              </a:rPr>
              <a:t>。</a:t>
            </a:r>
            <a:endParaRPr lang="en-US" altLang="zh-CN" b="1" dirty="0" smtClean="0">
              <a:latin typeface="Calibri" pitchFamily="34" charset="0"/>
            </a:endParaRPr>
          </a:p>
          <a:p>
            <a:pPr>
              <a:lnSpc>
                <a:spcPct val="170000"/>
              </a:lnSpc>
              <a:spcBef>
                <a:spcPts val="0"/>
              </a:spcBef>
              <a:buNone/>
            </a:pPr>
            <a:r>
              <a:rPr lang="zh-CN" altLang="zh-CN" b="1" dirty="0" smtClean="0">
                <a:latin typeface="Calibri" pitchFamily="34" charset="0"/>
              </a:rPr>
              <a:t>例如</a:t>
            </a:r>
            <a:r>
              <a:rPr lang="zh-CN" altLang="en-US" b="1" dirty="0" smtClean="0">
                <a:latin typeface="Calibri" pitchFamily="34" charset="0"/>
              </a:rPr>
              <a:t>：</a:t>
            </a:r>
            <a:r>
              <a:rPr lang="en-US" altLang="zh-CN" b="1" dirty="0" smtClean="0">
                <a:latin typeface="Calibri" pitchFamily="34" charset="0"/>
              </a:rPr>
              <a:t>“The  experiments </a:t>
            </a:r>
            <a:r>
              <a:rPr lang="en-US" altLang="zh-CN" b="1" i="1" dirty="0" smtClean="0">
                <a:latin typeface="Calibri" pitchFamily="34" charset="0"/>
              </a:rPr>
              <a:t>that</a:t>
            </a:r>
            <a:r>
              <a:rPr lang="en-US" altLang="zh-CN" b="1" dirty="0" smtClean="0">
                <a:latin typeface="Calibri" pitchFamily="34" charset="0"/>
              </a:rPr>
              <a:t> were done at 20</a:t>
            </a:r>
            <a:r>
              <a:rPr lang="en-US" altLang="zh-CN" dirty="0" smtClean="0">
                <a:latin typeface="Calibri"/>
              </a:rPr>
              <a:t>˚</a:t>
            </a:r>
            <a:r>
              <a:rPr lang="en-US" altLang="zh-CN" b="1" dirty="0" smtClean="0">
                <a:latin typeface="Calibri" pitchFamily="34" charset="0"/>
              </a:rPr>
              <a:t>C were successful.” “20</a:t>
            </a:r>
            <a:r>
              <a:rPr lang="en-US" altLang="zh-CN" dirty="0" smtClean="0">
                <a:latin typeface="Calibri"/>
              </a:rPr>
              <a:t>˚</a:t>
            </a:r>
            <a:r>
              <a:rPr lang="en-US" altLang="zh-CN" b="1" dirty="0" smtClean="0">
                <a:latin typeface="Calibri" pitchFamily="34" charset="0"/>
              </a:rPr>
              <a:t>C</a:t>
            </a:r>
            <a:r>
              <a:rPr lang="zh-CN" altLang="zh-CN" b="1" dirty="0" smtClean="0">
                <a:latin typeface="Calibri" pitchFamily="34" charset="0"/>
              </a:rPr>
              <a:t>下做的实验成功了</a:t>
            </a:r>
            <a:r>
              <a:rPr lang="en-US" altLang="zh-CN" b="1" dirty="0" smtClean="0">
                <a:latin typeface="Calibri" pitchFamily="34" charset="0"/>
              </a:rPr>
              <a:t>”</a:t>
            </a:r>
            <a:r>
              <a:rPr lang="zh-CN" altLang="zh-CN" b="1" dirty="0" smtClean="0">
                <a:latin typeface="Calibri" pitchFamily="34" charset="0"/>
              </a:rPr>
              <a:t>。</a:t>
            </a:r>
            <a:endParaRPr lang="en-US" altLang="zh-CN" b="1" dirty="0" smtClean="0">
              <a:latin typeface="Calibri" pitchFamily="34" charset="0"/>
            </a:endParaRPr>
          </a:p>
          <a:p>
            <a:pPr marL="893763" indent="0">
              <a:lnSpc>
                <a:spcPct val="170000"/>
              </a:lnSpc>
              <a:spcBef>
                <a:spcPts val="0"/>
              </a:spcBef>
              <a:buNone/>
            </a:pPr>
            <a:r>
              <a:rPr lang="zh-CN" altLang="zh-CN" b="1" dirty="0" smtClean="0">
                <a:latin typeface="Calibri" pitchFamily="34" charset="0"/>
              </a:rPr>
              <a:t> 如果移除</a:t>
            </a:r>
            <a:r>
              <a:rPr lang="en-US" altLang="zh-CN" b="1" dirty="0" smtClean="0">
                <a:latin typeface="Calibri" pitchFamily="34" charset="0"/>
              </a:rPr>
              <a:t>“</a:t>
            </a:r>
            <a:r>
              <a:rPr lang="en-US" altLang="zh-CN" b="1" i="1" dirty="0" smtClean="0">
                <a:latin typeface="Calibri" pitchFamily="34" charset="0"/>
              </a:rPr>
              <a:t>that </a:t>
            </a:r>
            <a:r>
              <a:rPr lang="en-US" altLang="zh-CN" b="1" dirty="0" smtClean="0">
                <a:latin typeface="Calibri" pitchFamily="34" charset="0"/>
              </a:rPr>
              <a:t>were done at 20</a:t>
            </a:r>
            <a:r>
              <a:rPr lang="en-US" altLang="zh-CN" b="1" dirty="0" smtClean="0">
                <a:latin typeface="Calibri"/>
              </a:rPr>
              <a:t>˚</a:t>
            </a:r>
            <a:r>
              <a:rPr lang="en-US" altLang="zh-CN" b="1" dirty="0" smtClean="0">
                <a:latin typeface="Calibri" pitchFamily="34" charset="0"/>
              </a:rPr>
              <a:t>C”</a:t>
            </a:r>
            <a:r>
              <a:rPr lang="zh-CN" altLang="zh-CN" b="1" dirty="0" smtClean="0">
                <a:latin typeface="Calibri" pitchFamily="34" charset="0"/>
              </a:rPr>
              <a:t>，那么这个句子读作</a:t>
            </a:r>
            <a:r>
              <a:rPr lang="en-US" altLang="zh-CN" b="1" dirty="0" smtClean="0">
                <a:latin typeface="Calibri" pitchFamily="34" charset="0"/>
              </a:rPr>
              <a:t> “The experiments were successful.”  “</a:t>
            </a:r>
            <a:r>
              <a:rPr lang="zh-CN" altLang="zh-CN" b="1" dirty="0" smtClean="0">
                <a:latin typeface="Calibri" pitchFamily="34" charset="0"/>
              </a:rPr>
              <a:t>实验成功了</a:t>
            </a:r>
            <a:r>
              <a:rPr lang="en-US" altLang="zh-CN" b="1" dirty="0" smtClean="0">
                <a:latin typeface="Calibri" pitchFamily="34" charset="0"/>
              </a:rPr>
              <a:t>”</a:t>
            </a:r>
            <a:r>
              <a:rPr lang="zh-CN" altLang="zh-CN" b="1" dirty="0" smtClean="0">
                <a:latin typeface="Calibri" pitchFamily="34" charset="0"/>
              </a:rPr>
              <a:t>。</a:t>
            </a:r>
            <a:r>
              <a:rPr lang="zh-CN" altLang="en-US" b="1" dirty="0" smtClean="0">
                <a:latin typeface="Calibri" pitchFamily="34" charset="0"/>
              </a:rPr>
              <a:t>即</a:t>
            </a:r>
            <a:r>
              <a:rPr lang="zh-CN" altLang="zh-CN" b="1" dirty="0" smtClean="0">
                <a:latin typeface="Calibri" pitchFamily="34" charset="0"/>
              </a:rPr>
              <a:t>所有实验都成功了，不只是</a:t>
            </a:r>
            <a:r>
              <a:rPr lang="en-US" altLang="zh-CN" b="1" dirty="0" smtClean="0">
                <a:latin typeface="Calibri" pitchFamily="34" charset="0"/>
              </a:rPr>
              <a:t>20</a:t>
            </a:r>
            <a:r>
              <a:rPr lang="en-US" altLang="zh-CN" b="1" dirty="0" smtClean="0">
                <a:latin typeface="Calibri"/>
              </a:rPr>
              <a:t>˚</a:t>
            </a:r>
            <a:r>
              <a:rPr lang="en-US" altLang="zh-CN" b="1" dirty="0">
                <a:latin typeface="Calibri" pitchFamily="34" charset="0"/>
              </a:rPr>
              <a:t>C</a:t>
            </a:r>
            <a:r>
              <a:rPr lang="zh-CN" altLang="zh-CN" b="1" dirty="0" smtClean="0">
                <a:latin typeface="Calibri" pitchFamily="34" charset="0"/>
              </a:rPr>
              <a:t>下进行的那些实验。</a:t>
            </a:r>
            <a:endParaRPr lang="en-US" altLang="zh-CN" b="1" dirty="0" smtClean="0">
              <a:latin typeface="Calibri" pitchFamily="34" charset="0"/>
            </a:endParaRPr>
          </a:p>
          <a:p>
            <a:pPr marL="893763" indent="0">
              <a:lnSpc>
                <a:spcPct val="170000"/>
              </a:lnSpc>
              <a:spcBef>
                <a:spcPts val="0"/>
              </a:spcBef>
              <a:buNone/>
            </a:pPr>
            <a:r>
              <a:rPr lang="zh-CN" altLang="zh-CN" b="1" dirty="0" smtClean="0">
                <a:latin typeface="Calibri" pitchFamily="34" charset="0"/>
              </a:rPr>
              <a:t>如果这个句子是</a:t>
            </a:r>
            <a:r>
              <a:rPr lang="en-US" altLang="zh-CN" b="1" dirty="0" smtClean="0">
                <a:latin typeface="Calibri" pitchFamily="34" charset="0"/>
              </a:rPr>
              <a:t> “The experiments, </a:t>
            </a:r>
            <a:r>
              <a:rPr lang="en-US" altLang="zh-CN" b="1" i="1" dirty="0" smtClean="0">
                <a:latin typeface="Calibri" pitchFamily="34" charset="0"/>
              </a:rPr>
              <a:t>which</a:t>
            </a:r>
            <a:r>
              <a:rPr lang="en-US" altLang="zh-CN" b="1" dirty="0" smtClean="0">
                <a:latin typeface="Calibri" pitchFamily="34" charset="0"/>
              </a:rPr>
              <a:t> were done at 20</a:t>
            </a:r>
            <a:r>
              <a:rPr lang="en-US" altLang="zh-CN" b="1" dirty="0" smtClean="0">
                <a:latin typeface="Calibri"/>
              </a:rPr>
              <a:t>˚</a:t>
            </a:r>
            <a:r>
              <a:rPr lang="en-US" altLang="zh-CN" b="1" dirty="0" smtClean="0">
                <a:latin typeface="Calibri" pitchFamily="34" charset="0"/>
              </a:rPr>
              <a:t>C,  were successful,” </a:t>
            </a:r>
            <a:r>
              <a:rPr lang="en-US" altLang="zh-CN" b="1" dirty="0">
                <a:latin typeface="Calibri" pitchFamily="34" charset="0"/>
              </a:rPr>
              <a:t>“20</a:t>
            </a:r>
            <a:r>
              <a:rPr lang="en-US" altLang="zh-CN" b="1" dirty="0">
                <a:latin typeface="Calibri"/>
              </a:rPr>
              <a:t>˚</a:t>
            </a:r>
            <a:r>
              <a:rPr lang="en-US" altLang="zh-CN" b="1" dirty="0">
                <a:latin typeface="Calibri" pitchFamily="34" charset="0"/>
              </a:rPr>
              <a:t>C</a:t>
            </a:r>
            <a:r>
              <a:rPr lang="zh-CN" altLang="zh-CN" b="1" dirty="0" smtClean="0">
                <a:latin typeface="Calibri" pitchFamily="34" charset="0"/>
              </a:rPr>
              <a:t>下做的那些实验成功了</a:t>
            </a:r>
            <a:r>
              <a:rPr lang="en-US" altLang="zh-CN" b="1" dirty="0" smtClean="0">
                <a:latin typeface="Calibri" pitchFamily="34" charset="0"/>
              </a:rPr>
              <a:t>“</a:t>
            </a:r>
            <a:r>
              <a:rPr lang="zh-CN" altLang="zh-CN" b="1" dirty="0" smtClean="0">
                <a:latin typeface="Calibri" pitchFamily="34" charset="0"/>
              </a:rPr>
              <a:t>，这就表示所有实验都成功了。</a:t>
            </a:r>
            <a:endParaRPr lang="en-US" altLang="zh-CN" b="1" dirty="0" smtClean="0">
              <a:latin typeface="Calibri" pitchFamily="34" charset="0"/>
            </a:endParaRPr>
          </a:p>
          <a:p>
            <a:pPr marL="893763" indent="-893763">
              <a:lnSpc>
                <a:spcPct val="170000"/>
              </a:lnSpc>
              <a:spcBef>
                <a:spcPts val="0"/>
              </a:spcBef>
              <a:buNone/>
            </a:pPr>
            <a:r>
              <a:rPr lang="zh-CN" altLang="zh-CN" b="1" dirty="0" smtClean="0">
                <a:latin typeface="Calibri" pitchFamily="34" charset="0"/>
              </a:rPr>
              <a:t>请记得在</a:t>
            </a:r>
            <a:r>
              <a:rPr lang="en-US" altLang="zh-CN" b="1" i="1" dirty="0" smtClean="0">
                <a:latin typeface="Calibri" pitchFamily="34" charset="0"/>
              </a:rPr>
              <a:t>which</a:t>
            </a:r>
            <a:r>
              <a:rPr lang="zh-CN" altLang="zh-CN" b="1" dirty="0" smtClean="0">
                <a:latin typeface="Calibri" pitchFamily="34" charset="0"/>
              </a:rPr>
              <a:t>前而不在</a:t>
            </a:r>
            <a:r>
              <a:rPr lang="en-US" altLang="zh-CN" b="1" i="1" dirty="0" smtClean="0">
                <a:latin typeface="Calibri" pitchFamily="34" charset="0"/>
              </a:rPr>
              <a:t>that</a:t>
            </a:r>
            <a:r>
              <a:rPr lang="zh-CN" altLang="zh-CN" b="1" dirty="0" smtClean="0">
                <a:latin typeface="Calibri" pitchFamily="34" charset="0"/>
              </a:rPr>
              <a:t>前加逗号。</a:t>
            </a:r>
          </a:p>
          <a:p>
            <a:pPr>
              <a:lnSpc>
                <a:spcPct val="160000"/>
              </a:lnSpc>
              <a:spcBef>
                <a:spcPts val="0"/>
              </a:spcBef>
            </a:pPr>
            <a:endParaRPr lang="zh-CN" altLang="en-US" b="1" dirty="0">
              <a:latin typeface="Calibri" pitchFamily="34" charset="0"/>
            </a:endParaRPr>
          </a:p>
        </p:txBody>
      </p:sp>
    </p:spTree>
    <p:extLst>
      <p:ext uri="{BB962C8B-B14F-4D97-AF65-F5344CB8AC3E}">
        <p14:creationId xmlns="" xmlns:p14="http://schemas.microsoft.com/office/powerpoint/2010/main" val="27091026"/>
      </p:ext>
    </p:extLst>
  </p:cSld>
  <p:clrMapOvr>
    <a:masterClrMapping/>
  </p:clrMapOvr>
  <p:transition spd="slow">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2205545" y="985699"/>
            <a:ext cx="7768209" cy="1255674"/>
            <a:chOff x="-1508790" y="1476094"/>
            <a:chExt cx="8796572" cy="1255674"/>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易混淆、滥用的常见单词和短语（二十三）</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1694501" y="1890485"/>
            <a:ext cx="9427155" cy="4525963"/>
          </a:xfrm>
          <a:prstGeom prst="rect">
            <a:avLst/>
          </a:prstGeom>
        </p:spPr>
        <p:txBody>
          <a:bodyPr>
            <a:normAutofit lnSpcReduction="1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n-US" altLang="zh-CN" b="1" u="sng" dirty="0" smtClean="0">
                <a:solidFill>
                  <a:schemeClr val="accent2">
                    <a:lumMod val="75000"/>
                  </a:schemeClr>
                </a:solidFill>
                <a:latin typeface="Calibri" pitchFamily="34" charset="0"/>
              </a:rPr>
              <a:t>Use vs. utilize</a:t>
            </a:r>
            <a:endParaRPr lang="zh-CN" altLang="zh-CN" b="1" dirty="0" smtClean="0">
              <a:solidFill>
                <a:schemeClr val="accent2">
                  <a:lumMod val="75000"/>
                </a:schemeClr>
              </a:solidFill>
              <a:latin typeface="Calibri" pitchFamily="34" charset="0"/>
            </a:endParaRPr>
          </a:p>
          <a:p>
            <a:pPr>
              <a:lnSpc>
                <a:spcPct val="15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多数情况下</a:t>
            </a:r>
            <a:r>
              <a:rPr lang="en-US" altLang="zh-CN" b="1" i="1" dirty="0" smtClean="0">
                <a:latin typeface="Calibri" pitchFamily="34" charset="0"/>
              </a:rPr>
              <a:t>Use</a:t>
            </a:r>
            <a:r>
              <a:rPr lang="zh-CN" altLang="zh-CN" b="1" dirty="0" smtClean="0">
                <a:latin typeface="Calibri" pitchFamily="34" charset="0"/>
              </a:rPr>
              <a:t>比</a:t>
            </a:r>
            <a:r>
              <a:rPr lang="en-US" altLang="zh-CN" b="1" i="1" dirty="0" smtClean="0">
                <a:latin typeface="Calibri" pitchFamily="34" charset="0"/>
              </a:rPr>
              <a:t>utilize</a:t>
            </a:r>
            <a:r>
              <a:rPr lang="zh-CN" altLang="zh-CN" b="1" dirty="0" smtClean="0">
                <a:latin typeface="Calibri" pitchFamily="34" charset="0"/>
              </a:rPr>
              <a:t>更好。然而，当有特定的意义</a:t>
            </a:r>
            <a:r>
              <a:rPr lang="en-US" altLang="zh-CN" b="1" dirty="0" smtClean="0">
                <a:latin typeface="Calibri" pitchFamily="34" charset="0"/>
              </a:rPr>
              <a:t>“</a:t>
            </a:r>
            <a:r>
              <a:rPr lang="zh-CN" altLang="zh-CN" b="1" dirty="0" smtClean="0">
                <a:latin typeface="Calibri" pitchFamily="34" charset="0"/>
              </a:rPr>
              <a:t>为</a:t>
            </a:r>
            <a:r>
              <a:rPr lang="en-US" altLang="zh-CN" b="1" dirty="0" smtClean="0">
                <a:latin typeface="Calibri" pitchFamily="34" charset="0"/>
              </a:rPr>
              <a:t>……</a:t>
            </a:r>
            <a:r>
              <a:rPr lang="zh-CN" altLang="zh-CN" b="1" dirty="0" smtClean="0">
                <a:latin typeface="Calibri" pitchFamily="34" charset="0"/>
              </a:rPr>
              <a:t>找到实际用途</a:t>
            </a:r>
            <a:r>
              <a:rPr lang="en-US" altLang="zh-CN" b="1" dirty="0" smtClean="0">
                <a:latin typeface="Calibri" pitchFamily="34" charset="0"/>
              </a:rPr>
              <a:t>”</a:t>
            </a:r>
            <a:r>
              <a:rPr lang="zh-CN" altLang="zh-CN" b="1" dirty="0" smtClean="0">
                <a:latin typeface="Calibri" pitchFamily="34" charset="0"/>
              </a:rPr>
              <a:t>的时候，</a:t>
            </a:r>
            <a:r>
              <a:rPr lang="en-US" altLang="zh-CN" b="1" i="1" dirty="0" smtClean="0">
                <a:latin typeface="Calibri" pitchFamily="34" charset="0"/>
              </a:rPr>
              <a:t>utilize</a:t>
            </a:r>
            <a:r>
              <a:rPr lang="zh-CN" altLang="zh-CN" b="1" dirty="0" smtClean="0">
                <a:latin typeface="Calibri" pitchFamily="34" charset="0"/>
              </a:rPr>
              <a:t>比较合意。</a:t>
            </a:r>
            <a:endParaRPr lang="en-US" altLang="zh-CN" b="1" dirty="0" smtClean="0">
              <a:latin typeface="Calibri" pitchFamily="34" charset="0"/>
            </a:endParaRPr>
          </a:p>
          <a:p>
            <a:pPr marL="989013" indent="-989013">
              <a:lnSpc>
                <a:spcPct val="150000"/>
              </a:lnSpc>
              <a:spcBef>
                <a:spcPts val="0"/>
              </a:spcBef>
              <a:buFont typeface="Arial" pitchFamily="34" charset="0"/>
              <a:buNone/>
              <a:tabLst>
                <a:tab pos="1073150" algn="l"/>
              </a:tabLst>
            </a:pPr>
            <a:r>
              <a:rPr lang="zh-CN" altLang="zh-CN" b="1" dirty="0" smtClean="0">
                <a:latin typeface="Calibri" pitchFamily="34" charset="0"/>
              </a:rPr>
              <a:t>例如</a:t>
            </a:r>
            <a:r>
              <a:rPr lang="zh-CN" altLang="en-US" b="1" dirty="0" smtClean="0">
                <a:latin typeface="Calibri" pitchFamily="34" charset="0"/>
              </a:rPr>
              <a:t>：</a:t>
            </a:r>
            <a:r>
              <a:rPr lang="en-US" altLang="zh-CN" b="1" dirty="0" smtClean="0">
                <a:latin typeface="Calibri" pitchFamily="34" charset="0"/>
              </a:rPr>
              <a:t>“Duct tape was</a:t>
            </a:r>
            <a:r>
              <a:rPr lang="en-US" altLang="zh-CN" b="1" i="1" dirty="0" smtClean="0">
                <a:latin typeface="Calibri" pitchFamily="34" charset="0"/>
              </a:rPr>
              <a:t> utilized</a:t>
            </a:r>
            <a:r>
              <a:rPr lang="en-US" altLang="zh-CN" b="1" dirty="0" smtClean="0">
                <a:latin typeface="Calibri" pitchFamily="34" charset="0"/>
              </a:rPr>
              <a:t> to hold the  vacuum tube in place when the stopper wouldn’t stay in the flask.” </a:t>
            </a:r>
          </a:p>
          <a:p>
            <a:pPr marL="989013" indent="0">
              <a:lnSpc>
                <a:spcPct val="15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当瓶塞无法保持在烧瓶中时，利用管带将真空管保持的适当位置上</a:t>
            </a:r>
            <a:r>
              <a:rPr lang="en-US" altLang="zh-CN" b="1" dirty="0" smtClean="0">
                <a:latin typeface="Calibri" pitchFamily="34" charset="0"/>
              </a:rPr>
              <a:t>”</a:t>
            </a:r>
            <a:r>
              <a:rPr lang="zh-CN" altLang="zh-CN" b="1" dirty="0" smtClean="0">
                <a:latin typeface="Calibri" pitchFamily="34" charset="0"/>
              </a:rPr>
              <a:t>。</a:t>
            </a:r>
          </a:p>
          <a:p>
            <a:pPr>
              <a:lnSpc>
                <a:spcPct val="150000"/>
              </a:lnSpc>
              <a:spcBef>
                <a:spcPts val="0"/>
              </a:spcBef>
            </a:pPr>
            <a:endParaRPr lang="zh-CN" altLang="en-US" b="1" dirty="0">
              <a:latin typeface="Calibri" pitchFamily="34" charset="0"/>
            </a:endParaRPr>
          </a:p>
        </p:txBody>
      </p:sp>
    </p:spTree>
    <p:extLst>
      <p:ext uri="{BB962C8B-B14F-4D97-AF65-F5344CB8AC3E}">
        <p14:creationId xmlns="" xmlns:p14="http://schemas.microsoft.com/office/powerpoint/2010/main" val="3596447429"/>
      </p:ext>
    </p:extLst>
  </p:cSld>
  <p:clrMapOvr>
    <a:masterClrMapping/>
  </p:clrMapOvr>
  <p:transition spd="slow">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3251200" y="1625411"/>
            <a:ext cx="5979886" cy="1255674"/>
            <a:chOff x="-1508790" y="1476094"/>
            <a:chExt cx="8796572" cy="1255674"/>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冠词“</a:t>
              </a:r>
              <a:r>
                <a:rPr lang="en-US" altLang="zh-CN" sz="3200" b="1" dirty="0" smtClean="0">
                  <a:solidFill>
                    <a:schemeClr val="bg1"/>
                  </a:solidFill>
                  <a:latin typeface="Calibri" pitchFamily="34" charset="0"/>
                  <a:ea typeface="宋体" pitchFamily="2" charset="-122"/>
                </a:rPr>
                <a:t>the</a:t>
              </a:r>
              <a:r>
                <a:rPr lang="zh-CN" altLang="en-US" sz="3200" b="1" dirty="0" smtClean="0">
                  <a:solidFill>
                    <a:schemeClr val="bg1"/>
                  </a:solidFill>
                  <a:latin typeface="Calibri" pitchFamily="34" charset="0"/>
                  <a:ea typeface="宋体" pitchFamily="2" charset="-122"/>
                </a:rPr>
                <a:t>”的用法</a:t>
              </a:r>
              <a:endParaRPr lang="zh-CN" altLang="en-US" sz="3200" b="1" dirty="0">
                <a:solidFill>
                  <a:schemeClr val="bg1"/>
                </a:solidFill>
                <a:latin typeface="Calibri" pitchFamily="34" charset="0"/>
                <a:ea typeface="宋体" pitchFamily="2" charset="-122"/>
              </a:endParaRPr>
            </a:p>
          </p:txBody>
        </p:sp>
      </p:grpSp>
      <p:sp>
        <p:nvSpPr>
          <p:cNvPr id="13" name="内容占位符 2"/>
          <p:cNvSpPr txBox="1">
            <a:spLocks/>
          </p:cNvSpPr>
          <p:nvPr/>
        </p:nvSpPr>
        <p:spPr>
          <a:xfrm>
            <a:off x="3582307" y="2846614"/>
            <a:ext cx="5014686" cy="1825171"/>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ü"/>
            </a:pPr>
            <a:r>
              <a:rPr lang="en-US" altLang="zh-CN" b="1" dirty="0" smtClean="0"/>
              <a:t>  </a:t>
            </a:r>
            <a:r>
              <a:rPr lang="zh-CN" altLang="zh-CN" b="1" dirty="0" smtClean="0"/>
              <a:t>什么时候使用</a:t>
            </a:r>
            <a:r>
              <a:rPr lang="en-US" altLang="zh-CN" b="1" dirty="0" smtClean="0"/>
              <a:t>“the”</a:t>
            </a:r>
            <a:endParaRPr lang="zh-CN" altLang="zh-CN" b="1" dirty="0" smtClean="0"/>
          </a:p>
          <a:p>
            <a:pPr>
              <a:lnSpc>
                <a:spcPct val="150000"/>
              </a:lnSpc>
              <a:buFont typeface="Wingdings" pitchFamily="2" charset="2"/>
              <a:buChar char="ü"/>
            </a:pPr>
            <a:r>
              <a:rPr lang="en-US" altLang="zh-CN" b="1" dirty="0" smtClean="0"/>
              <a:t>  </a:t>
            </a:r>
            <a:r>
              <a:rPr lang="zh-CN" altLang="zh-CN" b="1" dirty="0" smtClean="0"/>
              <a:t>什么时候不能用</a:t>
            </a:r>
            <a:r>
              <a:rPr lang="en-US" altLang="zh-CN" b="1" dirty="0" smtClean="0"/>
              <a:t>“the”</a:t>
            </a:r>
            <a:endParaRPr lang="zh-CN" altLang="en-US" b="1" dirty="0"/>
          </a:p>
        </p:txBody>
      </p:sp>
    </p:spTree>
    <p:extLst>
      <p:ext uri="{BB962C8B-B14F-4D97-AF65-F5344CB8AC3E}">
        <p14:creationId xmlns="" xmlns:p14="http://schemas.microsoft.com/office/powerpoint/2010/main" val="2926365912"/>
      </p:ext>
    </p:extLst>
  </p:cSld>
  <p:clrMapOvr>
    <a:masterClrMapping/>
  </p:clrMapOvr>
  <p:transition spd="slow">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14" name="组合 13"/>
          <p:cNvGrpSpPr/>
          <p:nvPr/>
        </p:nvGrpSpPr>
        <p:grpSpPr>
          <a:xfrm>
            <a:off x="3584098" y="876300"/>
            <a:ext cx="4730422" cy="733214"/>
            <a:chOff x="-1421229" y="1476094"/>
            <a:chExt cx="8775455" cy="73321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5" name="圆角矩形 14"/>
            <p:cNvSpPr/>
            <p:nvPr/>
          </p:nvSpPr>
          <p:spPr>
            <a:xfrm>
              <a:off x="-1421229" y="1476094"/>
              <a:ext cx="8709009" cy="713258"/>
            </a:xfrm>
            <a:prstGeom prst="roundRect">
              <a:avLst/>
            </a:prstGeom>
            <a:grpFill/>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6" name="标题 1"/>
            <p:cNvSpPr txBox="1">
              <a:spLocks/>
            </p:cNvSpPr>
            <p:nvPr/>
          </p:nvSpPr>
          <p:spPr>
            <a:xfrm>
              <a:off x="-1354782" y="1496049"/>
              <a:ext cx="8709008" cy="713259"/>
            </a:xfrm>
            <a:prstGeom prst="rect">
              <a:avLst/>
            </a:prstGeom>
            <a:noFill/>
          </p:spPr>
          <p:style>
            <a:lnRef idx="0">
              <a:schemeClr val="accent4"/>
            </a:lnRef>
            <a:fillRef idx="3">
              <a:schemeClr val="accent4"/>
            </a:fillRef>
            <a:effectRef idx="3">
              <a:schemeClr val="accent4"/>
            </a:effectRef>
            <a:fontRef idx="minor">
              <a:schemeClr val="lt1"/>
            </a:fontRef>
          </p:style>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什么时候用“</a:t>
              </a:r>
              <a:r>
                <a:rPr lang="en-US" altLang="zh-CN" sz="3200" b="1" dirty="0" smtClean="0">
                  <a:solidFill>
                    <a:schemeClr val="bg1"/>
                  </a:solidFill>
                  <a:latin typeface="Calibri" pitchFamily="34" charset="0"/>
                  <a:ea typeface="宋体" pitchFamily="2" charset="-122"/>
                </a:rPr>
                <a:t>the</a:t>
              </a:r>
              <a:r>
                <a:rPr lang="zh-CN" altLang="en-US" sz="3200" b="1" dirty="0" smtClean="0">
                  <a:solidFill>
                    <a:schemeClr val="bg1"/>
                  </a:solidFill>
                  <a:latin typeface="Calibri" pitchFamily="34" charset="0"/>
                  <a:ea typeface="宋体" pitchFamily="2" charset="-122"/>
                </a:rPr>
                <a:t>”（一）</a:t>
              </a:r>
              <a:endParaRPr lang="zh-CN" altLang="en-US" sz="3200" b="1" dirty="0">
                <a:solidFill>
                  <a:schemeClr val="bg1"/>
                </a:solidFill>
                <a:latin typeface="Calibri" pitchFamily="34" charset="0"/>
                <a:ea typeface="宋体" pitchFamily="2" charset="-122"/>
              </a:endParaRPr>
            </a:p>
          </p:txBody>
        </p:sp>
      </p:grpSp>
      <p:sp>
        <p:nvSpPr>
          <p:cNvPr id="17" name="内容占位符 2"/>
          <p:cNvSpPr txBox="1">
            <a:spLocks/>
          </p:cNvSpPr>
          <p:nvPr/>
        </p:nvSpPr>
        <p:spPr>
          <a:xfrm>
            <a:off x="1220833" y="1791142"/>
            <a:ext cx="9737634" cy="2262981"/>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ts val="0"/>
              </a:spcBef>
              <a:spcAft>
                <a:spcPts val="0"/>
              </a:spcAft>
              <a:buFont typeface="Arial" pitchFamily="34" charset="0"/>
              <a:buNone/>
            </a:pPr>
            <a:r>
              <a:rPr lang="zh-CN" altLang="zh-CN" b="1" dirty="0" smtClean="0">
                <a:solidFill>
                  <a:schemeClr val="accent2">
                    <a:lumMod val="75000"/>
                  </a:schemeClr>
                </a:solidFill>
                <a:latin typeface="Calibri" pitchFamily="34" charset="0"/>
              </a:rPr>
              <a:t>指代上文已经提到过的东西</a:t>
            </a:r>
            <a:r>
              <a:rPr lang="zh-CN" altLang="en-US" b="1" dirty="0" smtClean="0">
                <a:solidFill>
                  <a:schemeClr val="accent2">
                    <a:lumMod val="75000"/>
                  </a:schemeClr>
                </a:solidFill>
                <a:latin typeface="Calibri" pitchFamily="34" charset="0"/>
              </a:rPr>
              <a:t>。</a:t>
            </a:r>
            <a:endParaRPr lang="zh-CN" altLang="zh-CN" b="1" dirty="0" smtClean="0">
              <a:solidFill>
                <a:schemeClr val="accent2">
                  <a:lumMod val="75000"/>
                </a:schemeClr>
              </a:solidFill>
              <a:latin typeface="Calibri" pitchFamily="34" charset="0"/>
            </a:endParaRPr>
          </a:p>
          <a:p>
            <a:pPr>
              <a:buFont typeface="Arial" pitchFamily="34" charset="0"/>
              <a:buNone/>
            </a:pPr>
            <a:r>
              <a:rPr lang="en-US" altLang="zh-CN" b="1" dirty="0" smtClean="0">
                <a:latin typeface="Calibri" pitchFamily="34" charset="0"/>
              </a:rPr>
              <a:t>Examples:</a:t>
            </a:r>
            <a:endParaRPr lang="zh-CN" altLang="zh-CN" b="1" dirty="0" smtClean="0">
              <a:latin typeface="Calibri" pitchFamily="34" charset="0"/>
            </a:endParaRPr>
          </a:p>
          <a:p>
            <a:r>
              <a:rPr lang="en-US" altLang="zh-CN" b="1" dirty="0" smtClean="0">
                <a:latin typeface="Calibri" pitchFamily="34" charset="0"/>
              </a:rPr>
              <a:t>It </a:t>
            </a:r>
            <a:r>
              <a:rPr lang="en-US" altLang="zh-CN" b="1" dirty="0">
                <a:latin typeface="Calibri" pitchFamily="34" charset="0"/>
              </a:rPr>
              <a:t>is </a:t>
            </a:r>
            <a:r>
              <a:rPr lang="en-US" altLang="zh-CN" b="1" dirty="0" smtClean="0">
                <a:latin typeface="Calibri" pitchFamily="34" charset="0"/>
              </a:rPr>
              <a:t>worth mentioning </a:t>
            </a:r>
            <a:r>
              <a:rPr lang="en-US" altLang="zh-CN" b="1" dirty="0">
                <a:latin typeface="Calibri" pitchFamily="34" charset="0"/>
              </a:rPr>
              <a:t>that some </a:t>
            </a:r>
            <a:r>
              <a:rPr lang="en-US" altLang="zh-CN" b="1" dirty="0" err="1" smtClean="0">
                <a:latin typeface="Calibri" pitchFamily="34" charset="0"/>
              </a:rPr>
              <a:t>photocatalytic</a:t>
            </a:r>
            <a:r>
              <a:rPr lang="en-US" altLang="zh-CN" b="1" dirty="0" smtClean="0">
                <a:latin typeface="Calibri" pitchFamily="34" charset="0"/>
              </a:rPr>
              <a:t> properties </a:t>
            </a:r>
            <a:r>
              <a:rPr lang="en-US" altLang="zh-CN" b="1" dirty="0">
                <a:latin typeface="Calibri" pitchFamily="34" charset="0"/>
              </a:rPr>
              <a:t>were also reported in </a:t>
            </a:r>
            <a:r>
              <a:rPr lang="en-US" altLang="zh-CN" b="1" i="1" dirty="0">
                <a:latin typeface="Calibri" pitchFamily="34" charset="0"/>
              </a:rPr>
              <a:t>the </a:t>
            </a:r>
            <a:r>
              <a:rPr lang="en-US" altLang="zh-CN" b="1" i="1" dirty="0" smtClean="0">
                <a:latin typeface="Calibri" pitchFamily="34" charset="0"/>
              </a:rPr>
              <a:t>literature</a:t>
            </a:r>
            <a:r>
              <a:rPr lang="en-US" altLang="zh-CN" b="1" i="1" dirty="0">
                <a:latin typeface="Calibri" pitchFamily="34" charset="0"/>
              </a:rPr>
              <a:t>.</a:t>
            </a:r>
            <a:endParaRPr lang="zh-CN" altLang="en-US" b="1" i="1" dirty="0">
              <a:latin typeface="Calibri" pitchFamily="34" charset="0"/>
            </a:endParaRPr>
          </a:p>
        </p:txBody>
      </p:sp>
      <p:sp>
        <p:nvSpPr>
          <p:cNvPr id="13" name="内容占位符 2"/>
          <p:cNvSpPr txBox="1">
            <a:spLocks/>
          </p:cNvSpPr>
          <p:nvPr/>
        </p:nvSpPr>
        <p:spPr>
          <a:xfrm>
            <a:off x="1220832" y="4024338"/>
            <a:ext cx="9847661" cy="2783114"/>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spcAft>
                <a:spcPts val="0"/>
              </a:spcAft>
              <a:buFont typeface="Arial" pitchFamily="34" charset="0"/>
              <a:buNone/>
            </a:pPr>
            <a:r>
              <a:rPr lang="zh-CN" altLang="zh-CN" b="1" dirty="0" smtClean="0">
                <a:solidFill>
                  <a:schemeClr val="accent2">
                    <a:lumMod val="75000"/>
                  </a:schemeClr>
                </a:solidFill>
                <a:latin typeface="Calibri" pitchFamily="34" charset="0"/>
              </a:rPr>
              <a:t>指代一个确定的东西</a:t>
            </a:r>
            <a:r>
              <a:rPr lang="zh-CN" altLang="en-US" b="1" dirty="0" smtClean="0">
                <a:solidFill>
                  <a:schemeClr val="accent2">
                    <a:lumMod val="75000"/>
                  </a:schemeClr>
                </a:solidFill>
                <a:latin typeface="Calibri" pitchFamily="34" charset="0"/>
              </a:rPr>
              <a:t>。</a:t>
            </a:r>
            <a:endParaRPr lang="zh-CN" altLang="zh-CN" b="1" dirty="0" smtClean="0">
              <a:solidFill>
                <a:schemeClr val="accent2">
                  <a:lumMod val="75000"/>
                </a:schemeClr>
              </a:solidFill>
              <a:latin typeface="Calibri" pitchFamily="34" charset="0"/>
            </a:endParaRPr>
          </a:p>
          <a:p>
            <a:pPr>
              <a:lnSpc>
                <a:spcPct val="150000"/>
              </a:lnSpc>
              <a:spcBef>
                <a:spcPts val="0"/>
              </a:spcBef>
              <a:buFont typeface="Arial" pitchFamily="34" charset="0"/>
              <a:buNone/>
            </a:pPr>
            <a:r>
              <a:rPr lang="en-US" altLang="zh-CN" b="1" dirty="0" smtClean="0">
                <a:latin typeface="Calibri" pitchFamily="34" charset="0"/>
              </a:rPr>
              <a:t>Examples:</a:t>
            </a:r>
            <a:endParaRPr lang="zh-CN" altLang="zh-CN" b="1" dirty="0" smtClean="0">
              <a:latin typeface="Calibri" pitchFamily="34" charset="0"/>
            </a:endParaRPr>
          </a:p>
          <a:p>
            <a:pPr>
              <a:lnSpc>
                <a:spcPct val="150000"/>
              </a:lnSpc>
              <a:spcBef>
                <a:spcPts val="0"/>
              </a:spcBef>
            </a:pPr>
            <a:r>
              <a:rPr lang="en-US" altLang="zh-CN" b="1" i="1" dirty="0" smtClean="0">
                <a:latin typeface="Calibri" pitchFamily="34" charset="0"/>
              </a:rPr>
              <a:t>The </a:t>
            </a:r>
            <a:r>
              <a:rPr lang="en-US" altLang="zh-CN" b="1" i="1" dirty="0">
                <a:latin typeface="Calibri" pitchFamily="34" charset="0"/>
              </a:rPr>
              <a:t>theoretical capacity </a:t>
            </a:r>
            <a:r>
              <a:rPr lang="en-US" altLang="zh-CN" b="1" dirty="0">
                <a:latin typeface="Calibri" pitchFamily="34" charset="0"/>
              </a:rPr>
              <a:t>of silicon is ten times higher than that </a:t>
            </a:r>
            <a:r>
              <a:rPr lang="en-US" altLang="zh-CN" b="1" dirty="0" smtClean="0">
                <a:latin typeface="Calibri" pitchFamily="34" charset="0"/>
              </a:rPr>
              <a:t>of graphite</a:t>
            </a:r>
            <a:r>
              <a:rPr lang="en-US" altLang="zh-CN" b="1" dirty="0">
                <a:latin typeface="Calibri" pitchFamily="34" charset="0"/>
              </a:rPr>
              <a:t>.</a:t>
            </a:r>
            <a:endParaRPr lang="zh-CN" altLang="en-US" b="1" dirty="0">
              <a:latin typeface="Calibri" pitchFamily="34" charset="0"/>
            </a:endParaRPr>
          </a:p>
        </p:txBody>
      </p:sp>
    </p:spTree>
    <p:extLst>
      <p:ext uri="{BB962C8B-B14F-4D97-AF65-F5344CB8AC3E}">
        <p14:creationId xmlns="" xmlns:p14="http://schemas.microsoft.com/office/powerpoint/2010/main" val="1834462690"/>
      </p:ext>
    </p:extLst>
  </p:cSld>
  <p:clrMapOvr>
    <a:masterClrMapping/>
  </p:clrMapOvr>
  <p:transition spd="slow">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3927755" y="876300"/>
            <a:ext cx="4323789" cy="713259"/>
            <a:chOff x="-1421229" y="1476094"/>
            <a:chExt cx="8709009" cy="713259"/>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0" name="圆角矩形 9"/>
            <p:cNvSpPr/>
            <p:nvPr/>
          </p:nvSpPr>
          <p:spPr>
            <a:xfrm>
              <a:off x="-1421229" y="1476094"/>
              <a:ext cx="8709009" cy="713258"/>
            </a:xfrm>
            <a:prstGeom prst="roundRect">
              <a:avLst/>
            </a:prstGeom>
            <a:grpFill/>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421229" y="1476094"/>
              <a:ext cx="8709009" cy="713259"/>
            </a:xfrm>
            <a:prstGeom prst="rect">
              <a:avLst/>
            </a:prstGeom>
            <a:noFill/>
          </p:spPr>
          <p:style>
            <a:lnRef idx="0">
              <a:schemeClr val="accent4"/>
            </a:lnRef>
            <a:fillRef idx="3">
              <a:schemeClr val="accent4"/>
            </a:fillRef>
            <a:effectRef idx="3">
              <a:schemeClr val="accent4"/>
            </a:effectRef>
            <a:fontRef idx="minor">
              <a:schemeClr val="lt1"/>
            </a:fontRef>
          </p:style>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什么时候用“</a:t>
              </a:r>
              <a:r>
                <a:rPr lang="en-US" altLang="zh-CN" sz="3200" b="1" dirty="0" smtClean="0">
                  <a:solidFill>
                    <a:schemeClr val="bg1"/>
                  </a:solidFill>
                  <a:latin typeface="Calibri" pitchFamily="34" charset="0"/>
                  <a:ea typeface="宋体" pitchFamily="2" charset="-122"/>
                </a:rPr>
                <a:t>the</a:t>
              </a:r>
              <a:r>
                <a:rPr lang="zh-CN" altLang="en-US" sz="3200" b="1" dirty="0" smtClean="0">
                  <a:solidFill>
                    <a:schemeClr val="bg1"/>
                  </a:solidFill>
                  <a:latin typeface="Calibri" pitchFamily="34" charset="0"/>
                  <a:ea typeface="宋体" pitchFamily="2" charset="-122"/>
                </a:rPr>
                <a:t>”</a:t>
              </a:r>
              <a:endParaRPr lang="zh-CN" altLang="en-US" sz="3200" b="1" dirty="0">
                <a:solidFill>
                  <a:schemeClr val="bg1"/>
                </a:solidFill>
                <a:latin typeface="Calibri" pitchFamily="34" charset="0"/>
                <a:ea typeface="宋体" pitchFamily="2" charset="-122"/>
              </a:endParaRPr>
            </a:p>
          </p:txBody>
        </p:sp>
      </p:grpSp>
      <p:grpSp>
        <p:nvGrpSpPr>
          <p:cNvPr id="13" name="组合 12"/>
          <p:cNvGrpSpPr/>
          <p:nvPr/>
        </p:nvGrpSpPr>
        <p:grpSpPr>
          <a:xfrm>
            <a:off x="3584098" y="876300"/>
            <a:ext cx="4730422" cy="733214"/>
            <a:chOff x="-1421229" y="1476094"/>
            <a:chExt cx="8775455" cy="73321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4" name="圆角矩形 13"/>
            <p:cNvSpPr/>
            <p:nvPr/>
          </p:nvSpPr>
          <p:spPr>
            <a:xfrm>
              <a:off x="-1421229" y="1476094"/>
              <a:ext cx="8709009" cy="713258"/>
            </a:xfrm>
            <a:prstGeom prst="roundRect">
              <a:avLst/>
            </a:prstGeom>
            <a:grpFill/>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5" name="标题 1"/>
            <p:cNvSpPr txBox="1">
              <a:spLocks/>
            </p:cNvSpPr>
            <p:nvPr/>
          </p:nvSpPr>
          <p:spPr>
            <a:xfrm>
              <a:off x="-1354782" y="1496049"/>
              <a:ext cx="8709008" cy="713259"/>
            </a:xfrm>
            <a:prstGeom prst="rect">
              <a:avLst/>
            </a:prstGeom>
            <a:noFill/>
          </p:spPr>
          <p:style>
            <a:lnRef idx="0">
              <a:schemeClr val="accent4"/>
            </a:lnRef>
            <a:fillRef idx="3">
              <a:schemeClr val="accent4"/>
            </a:fillRef>
            <a:effectRef idx="3">
              <a:schemeClr val="accent4"/>
            </a:effectRef>
            <a:fontRef idx="minor">
              <a:schemeClr val="lt1"/>
            </a:fontRef>
          </p:style>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什么时候用“</a:t>
              </a:r>
              <a:r>
                <a:rPr lang="en-US" altLang="zh-CN" sz="3200" b="1" dirty="0" smtClean="0">
                  <a:solidFill>
                    <a:schemeClr val="bg1"/>
                  </a:solidFill>
                  <a:latin typeface="Calibri" pitchFamily="34" charset="0"/>
                  <a:ea typeface="宋体" pitchFamily="2" charset="-122"/>
                </a:rPr>
                <a:t>the</a:t>
              </a:r>
              <a:r>
                <a:rPr lang="zh-CN" altLang="en-US" sz="3200" b="1" dirty="0" smtClean="0">
                  <a:solidFill>
                    <a:schemeClr val="bg1"/>
                  </a:solidFill>
                  <a:latin typeface="Calibri" pitchFamily="34" charset="0"/>
                  <a:ea typeface="宋体" pitchFamily="2" charset="-122"/>
                </a:rPr>
                <a:t>”（二）</a:t>
              </a:r>
              <a:endParaRPr lang="zh-CN" altLang="en-US" sz="3200" b="1" dirty="0">
                <a:solidFill>
                  <a:schemeClr val="bg1"/>
                </a:solidFill>
                <a:latin typeface="Calibri" pitchFamily="34" charset="0"/>
                <a:ea typeface="宋体" pitchFamily="2" charset="-122"/>
              </a:endParaRPr>
            </a:p>
          </p:txBody>
        </p:sp>
      </p:grpSp>
      <p:sp>
        <p:nvSpPr>
          <p:cNvPr id="16" name="内容占位符 2"/>
          <p:cNvSpPr txBox="1">
            <a:spLocks/>
          </p:cNvSpPr>
          <p:nvPr/>
        </p:nvSpPr>
        <p:spPr>
          <a:xfrm>
            <a:off x="1974849" y="1730828"/>
            <a:ext cx="8229600"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spcAft>
                <a:spcPts val="0"/>
              </a:spcAft>
              <a:buFont typeface="Arial" pitchFamily="34" charset="0"/>
              <a:buNone/>
            </a:pPr>
            <a:r>
              <a:rPr lang="zh-CN" altLang="zh-CN" b="1" dirty="0" smtClean="0">
                <a:solidFill>
                  <a:schemeClr val="accent2">
                    <a:lumMod val="75000"/>
                  </a:schemeClr>
                </a:solidFill>
                <a:latin typeface="Calibri" pitchFamily="34" charset="0"/>
              </a:rPr>
              <a:t>最高级或者序数前面加</a:t>
            </a:r>
            <a:r>
              <a:rPr lang="en-US" altLang="zh-CN" b="1" dirty="0" smtClean="0">
                <a:solidFill>
                  <a:schemeClr val="accent2">
                    <a:lumMod val="75000"/>
                  </a:schemeClr>
                </a:solidFill>
                <a:latin typeface="Calibri" pitchFamily="34" charset="0"/>
              </a:rPr>
              <a:t>the。</a:t>
            </a:r>
            <a:endParaRPr lang="zh-CN" altLang="zh-CN" b="1" dirty="0" smtClean="0">
              <a:solidFill>
                <a:schemeClr val="accent2">
                  <a:lumMod val="75000"/>
                </a:schemeClr>
              </a:solidFill>
              <a:latin typeface="Calibri" pitchFamily="34" charset="0"/>
            </a:endParaRPr>
          </a:p>
          <a:p>
            <a:pPr>
              <a:lnSpc>
                <a:spcPct val="150000"/>
              </a:lnSpc>
              <a:spcBef>
                <a:spcPts val="0"/>
              </a:spcBef>
              <a:buFont typeface="Arial" pitchFamily="34" charset="0"/>
              <a:buNone/>
            </a:pPr>
            <a:r>
              <a:rPr lang="en-US" altLang="zh-CN" b="1" dirty="0" smtClean="0">
                <a:latin typeface="Calibri" pitchFamily="34" charset="0"/>
              </a:rPr>
              <a:t>Examples:</a:t>
            </a:r>
            <a:endParaRPr lang="zh-CN" altLang="zh-CN" b="1" dirty="0" smtClean="0">
              <a:latin typeface="Calibri" pitchFamily="34" charset="0"/>
            </a:endParaRPr>
          </a:p>
          <a:p>
            <a:pPr>
              <a:lnSpc>
                <a:spcPct val="150000"/>
              </a:lnSpc>
              <a:spcBef>
                <a:spcPts val="0"/>
              </a:spcBef>
            </a:pPr>
            <a:r>
              <a:rPr lang="en-US" altLang="zh-CN" b="1" dirty="0" smtClean="0">
                <a:latin typeface="Calibri" pitchFamily="34" charset="0"/>
              </a:rPr>
              <a:t>This is </a:t>
            </a:r>
            <a:r>
              <a:rPr lang="en-US" altLang="zh-CN" b="1" i="1" dirty="0" smtClean="0">
                <a:latin typeface="Calibri" pitchFamily="34" charset="0"/>
              </a:rPr>
              <a:t>the highest building</a:t>
            </a:r>
            <a:r>
              <a:rPr lang="en-US" altLang="zh-CN" b="1" dirty="0" smtClean="0">
                <a:latin typeface="Calibri" pitchFamily="34" charset="0"/>
              </a:rPr>
              <a:t> in New York.</a:t>
            </a:r>
            <a:endParaRPr lang="zh-CN" altLang="zh-CN" b="1" dirty="0" smtClean="0">
              <a:latin typeface="Calibri" pitchFamily="34" charset="0"/>
            </a:endParaRPr>
          </a:p>
          <a:p>
            <a:pPr>
              <a:lnSpc>
                <a:spcPct val="150000"/>
              </a:lnSpc>
              <a:spcBef>
                <a:spcPts val="0"/>
              </a:spcBef>
            </a:pPr>
            <a:r>
              <a:rPr lang="en-US" altLang="zh-CN" b="1" dirty="0">
                <a:latin typeface="Calibri" pitchFamily="34" charset="0"/>
              </a:rPr>
              <a:t>Lithium ion batteries have </a:t>
            </a:r>
            <a:r>
              <a:rPr lang="en-US" altLang="zh-CN" b="1" i="1" dirty="0">
                <a:latin typeface="Calibri" pitchFamily="34" charset="0"/>
              </a:rPr>
              <a:t>been the most important </a:t>
            </a:r>
            <a:r>
              <a:rPr lang="en-US" altLang="zh-CN" b="1" dirty="0" smtClean="0">
                <a:latin typeface="Calibri" pitchFamily="34" charset="0"/>
              </a:rPr>
              <a:t>energy storage </a:t>
            </a:r>
            <a:r>
              <a:rPr lang="en-US" altLang="zh-CN" b="1" dirty="0">
                <a:latin typeface="Calibri" pitchFamily="34" charset="0"/>
              </a:rPr>
              <a:t>technology for portable </a:t>
            </a:r>
            <a:r>
              <a:rPr lang="en-US" altLang="zh-CN" b="1" dirty="0" smtClean="0">
                <a:latin typeface="Calibri" pitchFamily="34" charset="0"/>
              </a:rPr>
              <a:t>electronics.</a:t>
            </a:r>
            <a:endParaRPr lang="zh-CN" altLang="zh-CN" b="1" dirty="0">
              <a:latin typeface="Calibri" pitchFamily="34" charset="0"/>
            </a:endParaRPr>
          </a:p>
        </p:txBody>
      </p:sp>
    </p:spTree>
    <p:extLst>
      <p:ext uri="{BB962C8B-B14F-4D97-AF65-F5344CB8AC3E}">
        <p14:creationId xmlns="" xmlns:p14="http://schemas.microsoft.com/office/powerpoint/2010/main" val="211228073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2" name="内容占位符 2"/>
          <p:cNvSpPr txBox="1">
            <a:spLocks/>
          </p:cNvSpPr>
          <p:nvPr/>
        </p:nvSpPr>
        <p:spPr>
          <a:xfrm>
            <a:off x="2955473" y="2542032"/>
            <a:ext cx="5829298" cy="3255509"/>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tx1"/>
              </a:buClr>
              <a:buFont typeface="Wingdings" pitchFamily="2" charset="2"/>
              <a:buChar char="Ø"/>
            </a:pPr>
            <a:r>
              <a:rPr lang="zh-CN" altLang="en-US" b="1" dirty="0" smtClean="0"/>
              <a:t>  提出研究命题</a:t>
            </a:r>
            <a:r>
              <a:rPr lang="en-US" altLang="zh-CN" b="1" dirty="0" smtClean="0"/>
              <a:t>——</a:t>
            </a:r>
            <a:r>
              <a:rPr lang="zh-CN" altLang="en-US" b="1" dirty="0" smtClean="0"/>
              <a:t>为什么做</a:t>
            </a:r>
          </a:p>
          <a:p>
            <a:pPr>
              <a:lnSpc>
                <a:spcPct val="150000"/>
              </a:lnSpc>
              <a:buClr>
                <a:schemeClr val="tx1"/>
              </a:buClr>
              <a:buFont typeface="Wingdings" pitchFamily="2" charset="2"/>
              <a:buChar char="Ø"/>
            </a:pPr>
            <a:r>
              <a:rPr lang="zh-CN" altLang="en-US" b="1" dirty="0" smtClean="0"/>
              <a:t>  阐明研究方法</a:t>
            </a:r>
            <a:r>
              <a:rPr lang="en-US" altLang="zh-CN" b="1" dirty="0" smtClean="0"/>
              <a:t>——</a:t>
            </a:r>
            <a:r>
              <a:rPr lang="zh-CN" altLang="en-US" b="1" dirty="0" smtClean="0"/>
              <a:t>怎么做的</a:t>
            </a:r>
          </a:p>
          <a:p>
            <a:pPr>
              <a:lnSpc>
                <a:spcPct val="150000"/>
              </a:lnSpc>
              <a:buClr>
                <a:schemeClr val="tx1"/>
              </a:buClr>
              <a:buFont typeface="Wingdings" pitchFamily="2" charset="2"/>
              <a:buChar char="Ø"/>
            </a:pPr>
            <a:r>
              <a:rPr lang="zh-CN" altLang="en-US" b="1" dirty="0" smtClean="0"/>
              <a:t>  得出研究结果</a:t>
            </a:r>
            <a:r>
              <a:rPr lang="en-US" altLang="zh-CN" b="1" dirty="0" smtClean="0"/>
              <a:t>——</a:t>
            </a:r>
            <a:r>
              <a:rPr lang="zh-CN" altLang="en-US" b="1" dirty="0" smtClean="0"/>
              <a:t>做得怎样</a:t>
            </a:r>
          </a:p>
          <a:p>
            <a:pPr>
              <a:lnSpc>
                <a:spcPct val="150000"/>
              </a:lnSpc>
              <a:buClr>
                <a:schemeClr val="tx1"/>
              </a:buClr>
              <a:buFont typeface="Wingdings" pitchFamily="2" charset="2"/>
              <a:buChar char="Ø"/>
            </a:pPr>
            <a:r>
              <a:rPr lang="zh-CN" altLang="en-US" b="1" dirty="0" smtClean="0"/>
              <a:t>  给出研究结论</a:t>
            </a:r>
            <a:r>
              <a:rPr lang="en-US" altLang="zh-CN" b="1" dirty="0" smtClean="0"/>
              <a:t>——</a:t>
            </a:r>
            <a:r>
              <a:rPr lang="zh-CN" altLang="en-US" b="1" dirty="0" smtClean="0"/>
              <a:t>有何价值</a:t>
            </a:r>
          </a:p>
          <a:p>
            <a:pPr>
              <a:lnSpc>
                <a:spcPct val="150000"/>
              </a:lnSpc>
              <a:buFont typeface="Wingdings" pitchFamily="2" charset="2"/>
              <a:buChar char="Ø"/>
            </a:pPr>
            <a:endParaRPr lang="zh-CN" altLang="en-US" b="1" dirty="0"/>
          </a:p>
        </p:txBody>
      </p:sp>
      <p:grpSp>
        <p:nvGrpSpPr>
          <p:cNvPr id="13" name="组合 12"/>
          <p:cNvGrpSpPr/>
          <p:nvPr/>
        </p:nvGrpSpPr>
        <p:grpSpPr>
          <a:xfrm>
            <a:off x="1807028" y="1427105"/>
            <a:ext cx="8229600" cy="1229002"/>
            <a:chOff x="-1029381" y="1476094"/>
            <a:chExt cx="8229600" cy="1229002"/>
          </a:xfrm>
        </p:grpSpPr>
        <p:sp>
          <p:nvSpPr>
            <p:cNvPr id="14" name="圆角矩形 13"/>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5" name="标题 1"/>
            <p:cNvSpPr txBox="1">
              <a:spLocks/>
            </p:cNvSpPr>
            <p:nvPr/>
          </p:nvSpPr>
          <p:spPr>
            <a:xfrm>
              <a:off x="-1029381" y="1562096"/>
              <a:ext cx="8229600" cy="1143000"/>
            </a:xfrm>
            <a:prstGeom prst="rect">
              <a:avLst/>
            </a:prstGeom>
          </p:spPr>
          <p:txBody>
            <a:bodyPr>
              <a:noAutofit/>
            </a:bodyPr>
            <a:lstStyle>
              <a:lvl1pPr algn="l" rtl="0" fontAlgn="base">
                <a:lnSpc>
                  <a:spcPct val="90000"/>
                </a:lnSpc>
                <a:spcBef>
                  <a:spcPct val="0"/>
                </a:spcBef>
                <a:spcAft>
                  <a:spcPct val="0"/>
                </a:spcAft>
                <a:defRPr sz="4400" kern="1200">
                  <a:solidFill>
                    <a:schemeClr val="tx1"/>
                  </a:solidFill>
                  <a:latin typeface="+mj-lt"/>
                  <a:ea typeface="+mj-ea"/>
                  <a:cs typeface="等线 Light" charset="0"/>
                </a:defRPr>
              </a:lvl1pPr>
              <a:lvl2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2pPr>
              <a:lvl3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3pPr>
              <a:lvl4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4pPr>
              <a:lvl5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5pPr>
              <a:lvl6pPr marL="4572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6pPr>
              <a:lvl7pPr marL="9144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7pPr>
              <a:lvl8pPr marL="13716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8pPr>
              <a:lvl9pPr marL="18288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9pPr>
            </a:lstStyle>
            <a:p>
              <a:pPr algn="ctr"/>
              <a:r>
                <a:rPr lang="zh-CN" altLang="en-US" sz="3200" b="1" dirty="0" smtClean="0">
                  <a:solidFill>
                    <a:schemeClr val="bg1"/>
                  </a:solidFill>
                  <a:latin typeface="+mn-ea"/>
                </a:rPr>
                <a:t>科技</a:t>
              </a:r>
              <a:r>
                <a:rPr lang="zh-CN" altLang="en-US" sz="3200" b="1" dirty="0">
                  <a:solidFill>
                    <a:schemeClr val="bg1"/>
                  </a:solidFill>
                  <a:latin typeface="+mn-ea"/>
                </a:rPr>
                <a:t>论文需要解决的问题</a:t>
              </a:r>
              <a:r>
                <a:rPr lang="zh-CN" altLang="en-US" sz="3200" b="1" dirty="0">
                  <a:solidFill>
                    <a:schemeClr val="bg1"/>
                  </a:solidFill>
                  <a:ea typeface="黑体" pitchFamily="2" charset="-122"/>
                </a:rPr>
                <a:t/>
              </a:r>
              <a:br>
                <a:rPr lang="zh-CN" altLang="en-US" sz="3200" b="1" dirty="0">
                  <a:solidFill>
                    <a:schemeClr val="bg1"/>
                  </a:solidFill>
                  <a:ea typeface="黑体" pitchFamily="2" charset="-122"/>
                </a:rPr>
              </a:br>
              <a:endParaRPr lang="zh-CN" altLang="en-US" sz="3200" b="1" dirty="0">
                <a:solidFill>
                  <a:schemeClr val="bg1"/>
                </a:solidFill>
              </a:endParaRPr>
            </a:p>
          </p:txBody>
        </p:sp>
      </p:grpSp>
      <p:sp>
        <p:nvSpPr>
          <p:cNvPr id="16" name="TextBox 15"/>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Tree>
    <p:extLst>
      <p:ext uri="{BB962C8B-B14F-4D97-AF65-F5344CB8AC3E}">
        <p14:creationId xmlns="" xmlns:p14="http://schemas.microsoft.com/office/powerpoint/2010/main" val="1259122754"/>
      </p:ext>
    </p:extLst>
  </p:cSld>
  <p:clrMapOvr>
    <a:masterClrMapping/>
  </p:clrMapOvr>
  <p:transition spd="slow">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3927755" y="876300"/>
            <a:ext cx="4396359" cy="762244"/>
            <a:chOff x="-1421229" y="1476094"/>
            <a:chExt cx="8855180" cy="76224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0" name="圆角矩形 9"/>
            <p:cNvSpPr/>
            <p:nvPr/>
          </p:nvSpPr>
          <p:spPr>
            <a:xfrm>
              <a:off x="-1421229" y="1476094"/>
              <a:ext cx="8709009" cy="713258"/>
            </a:xfrm>
            <a:prstGeom prst="roundRect">
              <a:avLst/>
            </a:prstGeom>
            <a:grpFill/>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275058" y="1525079"/>
              <a:ext cx="8709009" cy="713259"/>
            </a:xfrm>
            <a:prstGeom prst="rect">
              <a:avLst/>
            </a:prstGeom>
            <a:noFill/>
          </p:spPr>
          <p:style>
            <a:lnRef idx="0">
              <a:schemeClr val="accent4"/>
            </a:lnRef>
            <a:fillRef idx="3">
              <a:schemeClr val="accent4"/>
            </a:fillRef>
            <a:effectRef idx="3">
              <a:schemeClr val="accent4"/>
            </a:effectRef>
            <a:fontRef idx="minor">
              <a:schemeClr val="lt1"/>
            </a:fontRef>
          </p:style>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什么时候用“</a:t>
              </a:r>
              <a:r>
                <a:rPr lang="en-US" altLang="zh-CN" sz="3200" b="1" dirty="0" smtClean="0">
                  <a:solidFill>
                    <a:schemeClr val="bg1"/>
                  </a:solidFill>
                  <a:latin typeface="Calibri" pitchFamily="34" charset="0"/>
                  <a:ea typeface="宋体" pitchFamily="2" charset="-122"/>
                </a:rPr>
                <a:t>the</a:t>
              </a:r>
              <a:r>
                <a:rPr lang="zh-CN" altLang="en-US" sz="3200" b="1" dirty="0" smtClean="0">
                  <a:solidFill>
                    <a:schemeClr val="bg1"/>
                  </a:solidFill>
                  <a:latin typeface="Calibri" pitchFamily="34" charset="0"/>
                  <a:ea typeface="宋体" pitchFamily="2" charset="-122"/>
                </a:rPr>
                <a:t>”</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3172732" y="2350180"/>
            <a:ext cx="7194012" cy="3411991"/>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spcAft>
                <a:spcPts val="1200"/>
              </a:spcAft>
              <a:buFont typeface="Arial" pitchFamily="34" charset="0"/>
              <a:buNone/>
            </a:pPr>
            <a:r>
              <a:rPr lang="en-US" altLang="zh-CN" b="1" dirty="0" smtClean="0">
                <a:solidFill>
                  <a:schemeClr val="accent2">
                    <a:lumMod val="75000"/>
                  </a:schemeClr>
                </a:solidFill>
                <a:latin typeface="Calibri" pitchFamily="34" charset="0"/>
              </a:rPr>
              <a:t>the +</a:t>
            </a:r>
            <a:r>
              <a:rPr lang="zh-CN" altLang="zh-CN" b="1" dirty="0" smtClean="0">
                <a:solidFill>
                  <a:schemeClr val="accent2">
                    <a:lumMod val="75000"/>
                  </a:schemeClr>
                </a:solidFill>
                <a:latin typeface="Calibri" pitchFamily="34" charset="0"/>
              </a:rPr>
              <a:t>一段时间</a:t>
            </a:r>
            <a:r>
              <a:rPr lang="zh-CN" altLang="en-US" b="1" dirty="0" smtClean="0">
                <a:solidFill>
                  <a:schemeClr val="accent2">
                    <a:lumMod val="75000"/>
                  </a:schemeClr>
                </a:solidFill>
                <a:latin typeface="Calibri" pitchFamily="34" charset="0"/>
              </a:rPr>
              <a:t>。</a:t>
            </a:r>
            <a:endParaRPr lang="zh-CN" altLang="zh-CN" b="1" dirty="0" smtClean="0">
              <a:solidFill>
                <a:schemeClr val="accent2">
                  <a:lumMod val="75000"/>
                </a:schemeClr>
              </a:solidFill>
              <a:latin typeface="Calibri" pitchFamily="34" charset="0"/>
            </a:endParaRPr>
          </a:p>
          <a:p>
            <a:pPr marL="0" indent="0">
              <a:lnSpc>
                <a:spcPct val="150000"/>
              </a:lnSpc>
              <a:spcBef>
                <a:spcPts val="0"/>
              </a:spcBef>
              <a:buNone/>
            </a:pPr>
            <a:r>
              <a:rPr lang="en-US" altLang="zh-CN" b="1" dirty="0" smtClean="0">
                <a:latin typeface="Calibri" pitchFamily="34" charset="0"/>
              </a:rPr>
              <a:t>Examples:</a:t>
            </a:r>
            <a:endParaRPr lang="zh-CN" altLang="zh-CN" b="1" dirty="0" smtClean="0">
              <a:latin typeface="Calibri" pitchFamily="34" charset="0"/>
            </a:endParaRPr>
          </a:p>
          <a:p>
            <a:pPr>
              <a:lnSpc>
                <a:spcPct val="150000"/>
              </a:lnSpc>
              <a:spcBef>
                <a:spcPts val="0"/>
              </a:spcBef>
            </a:pPr>
            <a:r>
              <a:rPr lang="en-US" altLang="zh-CN" b="1" dirty="0" smtClean="0">
                <a:latin typeface="Calibri" pitchFamily="34" charset="0"/>
              </a:rPr>
              <a:t>The invention was born in </a:t>
            </a:r>
            <a:r>
              <a:rPr lang="en-US" altLang="zh-CN" b="1" i="1" dirty="0" smtClean="0">
                <a:latin typeface="Calibri" pitchFamily="34" charset="0"/>
              </a:rPr>
              <a:t>the seventies</a:t>
            </a:r>
            <a:r>
              <a:rPr lang="en-US" altLang="zh-CN" b="1" dirty="0" smtClean="0">
                <a:latin typeface="Calibri" pitchFamily="34" charset="0"/>
              </a:rPr>
              <a:t>.</a:t>
            </a:r>
            <a:endParaRPr lang="zh-CN" altLang="zh-CN" b="1" dirty="0" smtClean="0">
              <a:latin typeface="Calibri" pitchFamily="34" charset="0"/>
            </a:endParaRPr>
          </a:p>
          <a:p>
            <a:pPr>
              <a:lnSpc>
                <a:spcPct val="150000"/>
              </a:lnSpc>
              <a:spcBef>
                <a:spcPts val="0"/>
              </a:spcBef>
            </a:pPr>
            <a:r>
              <a:rPr lang="en-US" altLang="zh-CN" b="1" dirty="0" smtClean="0">
                <a:latin typeface="Calibri" pitchFamily="34" charset="0"/>
              </a:rPr>
              <a:t>This is a painting from </a:t>
            </a:r>
            <a:r>
              <a:rPr lang="en-US" altLang="zh-CN" b="1" i="1" dirty="0" smtClean="0">
                <a:latin typeface="Calibri" pitchFamily="34" charset="0"/>
              </a:rPr>
              <a:t>the 1820's</a:t>
            </a:r>
            <a:r>
              <a:rPr lang="en-US" altLang="zh-CN" b="1" dirty="0" smtClean="0">
                <a:latin typeface="Calibri" pitchFamily="34" charset="0"/>
              </a:rPr>
              <a:t>.</a:t>
            </a:r>
            <a:endParaRPr lang="zh-CN" altLang="zh-CN" b="1" dirty="0" smtClean="0">
              <a:latin typeface="Calibri" pitchFamily="34" charset="0"/>
            </a:endParaRPr>
          </a:p>
          <a:p>
            <a:pPr>
              <a:lnSpc>
                <a:spcPct val="150000"/>
              </a:lnSpc>
              <a:spcBef>
                <a:spcPts val="0"/>
              </a:spcBef>
            </a:pPr>
            <a:endParaRPr lang="zh-CN" altLang="en-US" b="1" dirty="0">
              <a:latin typeface="Calibri" pitchFamily="34" charset="0"/>
            </a:endParaRPr>
          </a:p>
        </p:txBody>
      </p:sp>
      <p:grpSp>
        <p:nvGrpSpPr>
          <p:cNvPr id="13" name="组合 12"/>
          <p:cNvGrpSpPr/>
          <p:nvPr/>
        </p:nvGrpSpPr>
        <p:grpSpPr>
          <a:xfrm>
            <a:off x="3584098" y="876300"/>
            <a:ext cx="4730422" cy="733214"/>
            <a:chOff x="-1421229" y="1476094"/>
            <a:chExt cx="8775455" cy="73321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4" name="圆角矩形 13"/>
            <p:cNvSpPr/>
            <p:nvPr/>
          </p:nvSpPr>
          <p:spPr>
            <a:xfrm>
              <a:off x="-1421229" y="1476094"/>
              <a:ext cx="8709009" cy="713258"/>
            </a:xfrm>
            <a:prstGeom prst="roundRect">
              <a:avLst/>
            </a:prstGeom>
            <a:grpFill/>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5" name="标题 1"/>
            <p:cNvSpPr txBox="1">
              <a:spLocks/>
            </p:cNvSpPr>
            <p:nvPr/>
          </p:nvSpPr>
          <p:spPr>
            <a:xfrm>
              <a:off x="-1354782" y="1496049"/>
              <a:ext cx="8709008" cy="713259"/>
            </a:xfrm>
            <a:prstGeom prst="rect">
              <a:avLst/>
            </a:prstGeom>
            <a:noFill/>
          </p:spPr>
          <p:style>
            <a:lnRef idx="0">
              <a:schemeClr val="accent4"/>
            </a:lnRef>
            <a:fillRef idx="3">
              <a:schemeClr val="accent4"/>
            </a:fillRef>
            <a:effectRef idx="3">
              <a:schemeClr val="accent4"/>
            </a:effectRef>
            <a:fontRef idx="minor">
              <a:schemeClr val="lt1"/>
            </a:fontRef>
          </p:style>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什么时候用“</a:t>
              </a:r>
              <a:r>
                <a:rPr lang="en-US" altLang="zh-CN" sz="3200" b="1" dirty="0" smtClean="0">
                  <a:solidFill>
                    <a:schemeClr val="bg1"/>
                  </a:solidFill>
                  <a:latin typeface="Calibri" pitchFamily="34" charset="0"/>
                  <a:ea typeface="宋体" pitchFamily="2" charset="-122"/>
                </a:rPr>
                <a:t>the</a:t>
              </a:r>
              <a:r>
                <a:rPr lang="zh-CN" altLang="en-US" sz="3200" b="1" dirty="0" smtClean="0">
                  <a:solidFill>
                    <a:schemeClr val="bg1"/>
                  </a:solidFill>
                  <a:latin typeface="Calibri" pitchFamily="34" charset="0"/>
                  <a:ea typeface="宋体" pitchFamily="2" charset="-122"/>
                </a:rPr>
                <a:t>”（</a:t>
              </a:r>
              <a:r>
                <a:rPr lang="zh-CN" altLang="en-US" sz="3200" b="1" dirty="0">
                  <a:solidFill>
                    <a:schemeClr val="bg1"/>
                  </a:solidFill>
                  <a:latin typeface="Calibri" pitchFamily="34" charset="0"/>
                  <a:ea typeface="宋体" pitchFamily="2" charset="-122"/>
                </a:rPr>
                <a:t>三</a:t>
              </a:r>
              <a:r>
                <a:rPr lang="zh-CN" altLang="en-US" sz="3200" b="1" dirty="0" smtClean="0">
                  <a:solidFill>
                    <a:schemeClr val="bg1"/>
                  </a:solidFill>
                  <a:latin typeface="Calibri" pitchFamily="34" charset="0"/>
                  <a:ea typeface="宋体" pitchFamily="2" charset="-122"/>
                </a:rPr>
                <a:t>）</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1696407277"/>
      </p:ext>
    </p:extLst>
  </p:cSld>
  <p:clrMapOvr>
    <a:masterClrMapping/>
  </p:clrMapOvr>
  <p:transition spd="slow">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2" name="内容占位符 2"/>
          <p:cNvSpPr txBox="1">
            <a:spLocks/>
          </p:cNvSpPr>
          <p:nvPr/>
        </p:nvSpPr>
        <p:spPr>
          <a:xfrm>
            <a:off x="1897286" y="1905000"/>
            <a:ext cx="8529865" cy="4525963"/>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spcAft>
                <a:spcPts val="1200"/>
              </a:spcAft>
              <a:buFont typeface="Arial" pitchFamily="34" charset="0"/>
              <a:buNone/>
            </a:pPr>
            <a:r>
              <a:rPr lang="en-US" altLang="zh-CN" b="1" dirty="0" smtClean="0">
                <a:solidFill>
                  <a:schemeClr val="accent2">
                    <a:lumMod val="75000"/>
                  </a:schemeClr>
                </a:solidFill>
                <a:latin typeface="Calibri" pitchFamily="34" charset="0"/>
              </a:rPr>
              <a:t>the +</a:t>
            </a:r>
            <a:r>
              <a:rPr lang="zh-CN" altLang="zh-CN" b="1" dirty="0" smtClean="0">
                <a:solidFill>
                  <a:schemeClr val="accent2">
                    <a:lumMod val="75000"/>
                  </a:schemeClr>
                </a:solidFill>
                <a:latin typeface="Calibri" pitchFamily="34" charset="0"/>
              </a:rPr>
              <a:t>地理区域，河流，山脉，岛屿，隧道，海洋</a:t>
            </a:r>
            <a:r>
              <a:rPr lang="zh-CN" altLang="en-US" b="1" dirty="0" smtClean="0">
                <a:solidFill>
                  <a:schemeClr val="accent2">
                    <a:lumMod val="75000"/>
                  </a:schemeClr>
                </a:solidFill>
                <a:latin typeface="Calibri" pitchFamily="34" charset="0"/>
              </a:rPr>
              <a:t>。</a:t>
            </a:r>
            <a:endParaRPr lang="zh-CN" altLang="zh-CN" b="1" dirty="0" smtClean="0">
              <a:solidFill>
                <a:schemeClr val="accent2">
                  <a:lumMod val="75000"/>
                </a:schemeClr>
              </a:solidFill>
              <a:latin typeface="Calibri" pitchFamily="34" charset="0"/>
            </a:endParaRPr>
          </a:p>
          <a:p>
            <a:pPr marL="0" indent="0">
              <a:lnSpc>
                <a:spcPct val="150000"/>
              </a:lnSpc>
              <a:spcBef>
                <a:spcPts val="0"/>
              </a:spcBef>
              <a:buNone/>
            </a:pPr>
            <a:r>
              <a:rPr lang="en-US" altLang="zh-CN" b="1" dirty="0" smtClean="0">
                <a:latin typeface="Calibri" pitchFamily="34" charset="0"/>
              </a:rPr>
              <a:t>Examples:</a:t>
            </a:r>
            <a:endParaRPr lang="zh-CN" altLang="zh-CN" b="1" dirty="0" smtClean="0">
              <a:latin typeface="Calibri" pitchFamily="34" charset="0"/>
            </a:endParaRPr>
          </a:p>
          <a:p>
            <a:pPr>
              <a:lnSpc>
                <a:spcPct val="150000"/>
              </a:lnSpc>
              <a:spcBef>
                <a:spcPts val="0"/>
              </a:spcBef>
            </a:pPr>
            <a:r>
              <a:rPr lang="en-US" altLang="zh-CN" b="1" dirty="0" smtClean="0">
                <a:latin typeface="Calibri" pitchFamily="34" charset="0"/>
              </a:rPr>
              <a:t>They are travelling in </a:t>
            </a:r>
            <a:r>
              <a:rPr lang="en-US" altLang="zh-CN" b="1" i="1" dirty="0" smtClean="0">
                <a:latin typeface="Calibri" pitchFamily="34" charset="0"/>
              </a:rPr>
              <a:t>the Arctic</a:t>
            </a:r>
            <a:r>
              <a:rPr lang="en-US" altLang="zh-CN" b="1" dirty="0" smtClean="0">
                <a:latin typeface="Calibri" pitchFamily="34" charset="0"/>
              </a:rPr>
              <a:t>.</a:t>
            </a:r>
            <a:endParaRPr lang="zh-CN" altLang="zh-CN" b="1" dirty="0" smtClean="0">
              <a:latin typeface="Calibri" pitchFamily="34" charset="0"/>
            </a:endParaRPr>
          </a:p>
          <a:p>
            <a:pPr>
              <a:lnSpc>
                <a:spcPct val="150000"/>
              </a:lnSpc>
              <a:spcBef>
                <a:spcPts val="0"/>
              </a:spcBef>
            </a:pPr>
            <a:r>
              <a:rPr lang="en-US" altLang="zh-CN" b="1" dirty="0" smtClean="0">
                <a:latin typeface="Calibri" pitchFamily="34" charset="0"/>
              </a:rPr>
              <a:t>Our ship crossed </a:t>
            </a:r>
            <a:r>
              <a:rPr lang="en-US" altLang="zh-CN" b="1" i="1" dirty="0" smtClean="0">
                <a:latin typeface="Calibri" pitchFamily="34" charset="0"/>
              </a:rPr>
              <a:t>the Atlantic</a:t>
            </a:r>
            <a:r>
              <a:rPr lang="en-US" altLang="zh-CN" b="1" dirty="0" smtClean="0">
                <a:latin typeface="Calibri" pitchFamily="34" charset="0"/>
              </a:rPr>
              <a:t> in 7 days.</a:t>
            </a:r>
            <a:endParaRPr lang="zh-CN" altLang="zh-CN" b="1" dirty="0" smtClean="0">
              <a:latin typeface="Calibri" pitchFamily="34" charset="0"/>
            </a:endParaRPr>
          </a:p>
          <a:p>
            <a:pPr>
              <a:lnSpc>
                <a:spcPct val="150000"/>
              </a:lnSpc>
              <a:spcBef>
                <a:spcPts val="0"/>
              </a:spcBef>
            </a:pPr>
            <a:r>
              <a:rPr lang="en-US" altLang="zh-CN" b="1" dirty="0" smtClean="0">
                <a:latin typeface="Calibri" pitchFamily="34" charset="0"/>
              </a:rPr>
              <a:t>I will go on a cruise down </a:t>
            </a:r>
            <a:r>
              <a:rPr lang="en-US" altLang="zh-CN" b="1" i="1" dirty="0" smtClean="0">
                <a:latin typeface="Calibri" pitchFamily="34" charset="0"/>
              </a:rPr>
              <a:t>the Nile</a:t>
            </a:r>
            <a:r>
              <a:rPr lang="en-US" altLang="zh-CN" b="1" dirty="0" smtClean="0">
                <a:latin typeface="Calibri" pitchFamily="34" charset="0"/>
              </a:rPr>
              <a:t>.</a:t>
            </a:r>
            <a:endParaRPr lang="zh-CN" altLang="zh-CN" b="1" dirty="0" smtClean="0">
              <a:latin typeface="Calibri" pitchFamily="34" charset="0"/>
            </a:endParaRPr>
          </a:p>
          <a:p>
            <a:pPr>
              <a:lnSpc>
                <a:spcPct val="150000"/>
              </a:lnSpc>
              <a:spcBef>
                <a:spcPts val="0"/>
              </a:spcBef>
            </a:pPr>
            <a:r>
              <a:rPr lang="en-US" altLang="zh-CN" b="1" dirty="0" smtClean="0">
                <a:latin typeface="Calibri" pitchFamily="34" charset="0"/>
              </a:rPr>
              <a:t>Hiking across </a:t>
            </a:r>
            <a:r>
              <a:rPr lang="en-US" altLang="zh-CN" b="1" i="1" dirty="0" smtClean="0">
                <a:latin typeface="Calibri" pitchFamily="34" charset="0"/>
              </a:rPr>
              <a:t>the Rocky Mountains</a:t>
            </a:r>
            <a:r>
              <a:rPr lang="en-US" altLang="zh-CN" b="1" dirty="0" smtClean="0">
                <a:latin typeface="Calibri" pitchFamily="34" charset="0"/>
              </a:rPr>
              <a:t> would be difficult.</a:t>
            </a:r>
            <a:endParaRPr lang="zh-CN" altLang="zh-CN" b="1" dirty="0" smtClean="0">
              <a:latin typeface="Calibri" pitchFamily="34" charset="0"/>
            </a:endParaRPr>
          </a:p>
          <a:p>
            <a:pPr>
              <a:lnSpc>
                <a:spcPct val="150000"/>
              </a:lnSpc>
              <a:spcBef>
                <a:spcPts val="0"/>
              </a:spcBef>
            </a:pPr>
            <a:endParaRPr lang="zh-CN" altLang="en-US" b="1" dirty="0">
              <a:latin typeface="Calibri" pitchFamily="34" charset="0"/>
            </a:endParaRPr>
          </a:p>
        </p:txBody>
      </p:sp>
      <p:grpSp>
        <p:nvGrpSpPr>
          <p:cNvPr id="13" name="组合 12"/>
          <p:cNvGrpSpPr/>
          <p:nvPr/>
        </p:nvGrpSpPr>
        <p:grpSpPr>
          <a:xfrm>
            <a:off x="3584098" y="876300"/>
            <a:ext cx="4730422" cy="733214"/>
            <a:chOff x="-1421229" y="1476094"/>
            <a:chExt cx="8775455" cy="73321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4" name="圆角矩形 13"/>
            <p:cNvSpPr/>
            <p:nvPr/>
          </p:nvSpPr>
          <p:spPr>
            <a:xfrm>
              <a:off x="-1421229" y="1476094"/>
              <a:ext cx="8709009" cy="713258"/>
            </a:xfrm>
            <a:prstGeom prst="roundRect">
              <a:avLst/>
            </a:prstGeom>
            <a:grpFill/>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5" name="标题 1"/>
            <p:cNvSpPr txBox="1">
              <a:spLocks/>
            </p:cNvSpPr>
            <p:nvPr/>
          </p:nvSpPr>
          <p:spPr>
            <a:xfrm>
              <a:off x="-1354782" y="1496049"/>
              <a:ext cx="8709008" cy="713259"/>
            </a:xfrm>
            <a:prstGeom prst="rect">
              <a:avLst/>
            </a:prstGeom>
            <a:noFill/>
          </p:spPr>
          <p:style>
            <a:lnRef idx="0">
              <a:schemeClr val="accent4"/>
            </a:lnRef>
            <a:fillRef idx="3">
              <a:schemeClr val="accent4"/>
            </a:fillRef>
            <a:effectRef idx="3">
              <a:schemeClr val="accent4"/>
            </a:effectRef>
            <a:fontRef idx="minor">
              <a:schemeClr val="lt1"/>
            </a:fontRef>
          </p:style>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什么时候用“</a:t>
              </a:r>
              <a:r>
                <a:rPr lang="en-US" altLang="zh-CN" sz="3200" b="1" dirty="0" smtClean="0">
                  <a:solidFill>
                    <a:schemeClr val="bg1"/>
                  </a:solidFill>
                  <a:latin typeface="Calibri" pitchFamily="34" charset="0"/>
                  <a:ea typeface="宋体" pitchFamily="2" charset="-122"/>
                </a:rPr>
                <a:t>the</a:t>
              </a:r>
              <a:r>
                <a:rPr lang="zh-CN" altLang="en-US" sz="3200" b="1" dirty="0" smtClean="0">
                  <a:solidFill>
                    <a:schemeClr val="bg1"/>
                  </a:solidFill>
                  <a:latin typeface="Calibri" pitchFamily="34" charset="0"/>
                  <a:ea typeface="宋体" pitchFamily="2" charset="-122"/>
                </a:rPr>
                <a:t>”（四）</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676373367"/>
      </p:ext>
    </p:extLst>
  </p:cSld>
  <p:clrMapOvr>
    <a:masterClrMapping/>
  </p:clrMapOvr>
  <p:transition spd="slow">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2" name="内容占位符 2"/>
          <p:cNvSpPr txBox="1">
            <a:spLocks/>
          </p:cNvSpPr>
          <p:nvPr/>
        </p:nvSpPr>
        <p:spPr>
          <a:xfrm>
            <a:off x="1807028" y="1638544"/>
            <a:ext cx="9165771" cy="5219456"/>
          </a:xfrm>
          <a:prstGeom prst="rect">
            <a:avLst/>
          </a:prstGeom>
        </p:spPr>
        <p:txBody>
          <a:bodyPr>
            <a:normAutofit fontScale="92500" lnSpcReduction="1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spcAft>
                <a:spcPts val="1200"/>
              </a:spcAft>
              <a:buFont typeface="Arial" pitchFamily="34" charset="0"/>
              <a:buNone/>
            </a:pPr>
            <a:r>
              <a:rPr lang="zh-CN" altLang="zh-CN" b="1" dirty="0" smtClean="0">
                <a:solidFill>
                  <a:schemeClr val="accent2">
                    <a:lumMod val="75000"/>
                  </a:schemeClr>
                </a:solidFill>
                <a:latin typeface="Calibri" pitchFamily="34" charset="0"/>
              </a:rPr>
              <a:t>年份不加</a:t>
            </a:r>
            <a:r>
              <a:rPr lang="zh-CN" altLang="en-US" b="1" dirty="0" smtClean="0">
                <a:solidFill>
                  <a:schemeClr val="accent2">
                    <a:lumMod val="75000"/>
                  </a:schemeClr>
                </a:solidFill>
                <a:latin typeface="Calibri" pitchFamily="34" charset="0"/>
              </a:rPr>
              <a:t>。</a:t>
            </a:r>
            <a:endParaRPr lang="zh-CN" altLang="zh-CN" b="1" dirty="0" smtClean="0">
              <a:solidFill>
                <a:schemeClr val="accent2">
                  <a:lumMod val="75000"/>
                </a:schemeClr>
              </a:solidFill>
              <a:latin typeface="Calibri" pitchFamily="34" charset="0"/>
            </a:endParaRPr>
          </a:p>
          <a:p>
            <a:pPr marL="2147888" indent="-347663">
              <a:lnSpc>
                <a:spcPct val="150000"/>
              </a:lnSpc>
              <a:spcBef>
                <a:spcPts val="0"/>
              </a:spcBef>
            </a:pPr>
            <a:r>
              <a:rPr lang="en-US" altLang="zh-CN" b="1" i="1" dirty="0" smtClean="0">
                <a:latin typeface="Calibri" pitchFamily="34" charset="0"/>
              </a:rPr>
              <a:t>1948</a:t>
            </a:r>
            <a:r>
              <a:rPr lang="en-US" altLang="zh-CN" b="1" dirty="0" smtClean="0">
                <a:latin typeface="Calibri" pitchFamily="34" charset="0"/>
              </a:rPr>
              <a:t> was a wonderful year.</a:t>
            </a:r>
            <a:endParaRPr lang="zh-CN" altLang="zh-CN" b="1" dirty="0" smtClean="0">
              <a:latin typeface="Calibri" pitchFamily="34" charset="0"/>
            </a:endParaRPr>
          </a:p>
          <a:p>
            <a:pPr>
              <a:lnSpc>
                <a:spcPct val="150000"/>
              </a:lnSpc>
              <a:spcBef>
                <a:spcPts val="1200"/>
              </a:spcBef>
              <a:spcAft>
                <a:spcPts val="1200"/>
              </a:spcAft>
              <a:buFont typeface="Arial" pitchFamily="34" charset="0"/>
              <a:buNone/>
            </a:pPr>
            <a:r>
              <a:rPr lang="zh-CN" altLang="zh-CN" b="1" dirty="0" smtClean="0">
                <a:solidFill>
                  <a:schemeClr val="accent2">
                    <a:lumMod val="75000"/>
                  </a:schemeClr>
                </a:solidFill>
                <a:latin typeface="Calibri" pitchFamily="34" charset="0"/>
              </a:rPr>
              <a:t>不可数名词不加</a:t>
            </a:r>
            <a:r>
              <a:rPr lang="zh-CN" altLang="en-US" b="1" dirty="0" smtClean="0">
                <a:solidFill>
                  <a:schemeClr val="accent2">
                    <a:lumMod val="75000"/>
                  </a:schemeClr>
                </a:solidFill>
                <a:latin typeface="Calibri" pitchFamily="34" charset="0"/>
              </a:rPr>
              <a:t>。</a:t>
            </a:r>
            <a:endParaRPr lang="zh-CN" altLang="zh-CN" b="1" dirty="0" smtClean="0">
              <a:solidFill>
                <a:schemeClr val="accent2">
                  <a:lumMod val="75000"/>
                </a:schemeClr>
              </a:solidFill>
              <a:latin typeface="Calibri" pitchFamily="34" charset="0"/>
            </a:endParaRPr>
          </a:p>
          <a:p>
            <a:pPr marL="2147888" indent="-347663">
              <a:lnSpc>
                <a:spcPct val="150000"/>
              </a:lnSpc>
              <a:spcBef>
                <a:spcPts val="0"/>
              </a:spcBef>
            </a:pPr>
            <a:r>
              <a:rPr lang="en-US" altLang="zh-CN" b="1" i="1" dirty="0" smtClean="0">
                <a:latin typeface="Calibri" pitchFamily="34" charset="0"/>
              </a:rPr>
              <a:t>Rice</a:t>
            </a:r>
            <a:r>
              <a:rPr lang="en-US" altLang="zh-CN" b="1" dirty="0" smtClean="0">
                <a:latin typeface="Calibri" pitchFamily="34" charset="0"/>
              </a:rPr>
              <a:t> is an important food in Asia.</a:t>
            </a:r>
            <a:endParaRPr lang="zh-CN" altLang="zh-CN" b="1" dirty="0" smtClean="0">
              <a:latin typeface="Calibri" pitchFamily="34" charset="0"/>
            </a:endParaRPr>
          </a:p>
          <a:p>
            <a:pPr marL="2147888" indent="-347663">
              <a:lnSpc>
                <a:spcPct val="150000"/>
              </a:lnSpc>
              <a:spcBef>
                <a:spcPts val="0"/>
              </a:spcBef>
            </a:pPr>
            <a:r>
              <a:rPr lang="en-US" altLang="zh-CN" b="1" i="1" dirty="0" smtClean="0">
                <a:latin typeface="Calibri" pitchFamily="34" charset="0"/>
              </a:rPr>
              <a:t>Milk</a:t>
            </a:r>
            <a:r>
              <a:rPr lang="en-US" altLang="zh-CN" b="1" dirty="0" smtClean="0">
                <a:latin typeface="Calibri" pitchFamily="34" charset="0"/>
              </a:rPr>
              <a:t> is often added to tea in England.</a:t>
            </a:r>
          </a:p>
          <a:p>
            <a:pPr>
              <a:lnSpc>
                <a:spcPct val="150000"/>
              </a:lnSpc>
              <a:spcBef>
                <a:spcPts val="0"/>
              </a:spcBef>
              <a:spcAft>
                <a:spcPts val="0"/>
              </a:spcAft>
              <a:buNone/>
            </a:pPr>
            <a:r>
              <a:rPr lang="zh-CN" altLang="zh-CN" b="1" dirty="0">
                <a:solidFill>
                  <a:schemeClr val="accent2"/>
                </a:solidFill>
                <a:latin typeface="Calibri" pitchFamily="34" charset="0"/>
              </a:rPr>
              <a:t>独立的个体山峰，湖泊，岛屿不加</a:t>
            </a:r>
            <a:r>
              <a:rPr lang="zh-CN" altLang="en-US" b="1" dirty="0">
                <a:solidFill>
                  <a:schemeClr val="accent2"/>
                </a:solidFill>
                <a:latin typeface="Calibri" pitchFamily="34" charset="0"/>
              </a:rPr>
              <a:t>。</a:t>
            </a:r>
            <a:endParaRPr lang="zh-CN" altLang="zh-CN" b="1" dirty="0">
              <a:solidFill>
                <a:schemeClr val="accent2"/>
              </a:solidFill>
              <a:latin typeface="Calibri" pitchFamily="34" charset="0"/>
            </a:endParaRPr>
          </a:p>
          <a:p>
            <a:pPr marL="2147888" indent="-347663">
              <a:lnSpc>
                <a:spcPct val="150000"/>
              </a:lnSpc>
              <a:spcBef>
                <a:spcPts val="0"/>
              </a:spcBef>
              <a:spcAft>
                <a:spcPts val="0"/>
              </a:spcAft>
            </a:pPr>
            <a:r>
              <a:rPr lang="en-US" altLang="zh-CN" b="1" i="1" dirty="0">
                <a:latin typeface="Calibri" pitchFamily="34" charset="0"/>
              </a:rPr>
              <a:t>Mount McKinley </a:t>
            </a:r>
            <a:r>
              <a:rPr lang="en-US" altLang="zh-CN" b="1" dirty="0">
                <a:latin typeface="Calibri" pitchFamily="34" charset="0"/>
              </a:rPr>
              <a:t>is the highest mountain in Alaska.</a:t>
            </a:r>
            <a:endParaRPr lang="zh-CN" altLang="en-US" b="1" dirty="0">
              <a:latin typeface="Calibri" pitchFamily="34" charset="0"/>
            </a:endParaRPr>
          </a:p>
          <a:p>
            <a:pPr marL="2147888" indent="-347663">
              <a:lnSpc>
                <a:spcPct val="150000"/>
              </a:lnSpc>
              <a:spcBef>
                <a:spcPts val="0"/>
              </a:spcBef>
            </a:pPr>
            <a:endParaRPr lang="zh-CN" altLang="zh-CN" b="1" dirty="0" smtClean="0">
              <a:latin typeface="Calibri" pitchFamily="34" charset="0"/>
            </a:endParaRPr>
          </a:p>
          <a:p>
            <a:endParaRPr lang="zh-CN" altLang="en-US" b="1" dirty="0"/>
          </a:p>
        </p:txBody>
      </p:sp>
      <p:sp>
        <p:nvSpPr>
          <p:cNvPr id="13" name="TextBox 12"/>
          <p:cNvSpPr txBox="1"/>
          <p:nvPr/>
        </p:nvSpPr>
        <p:spPr>
          <a:xfrm>
            <a:off x="1829710" y="2449603"/>
            <a:ext cx="1774012" cy="523220"/>
          </a:xfrm>
          <a:prstGeom prst="rect">
            <a:avLst/>
          </a:prstGeom>
          <a:noFill/>
        </p:spPr>
        <p:txBody>
          <a:bodyPr wrap="none" rtlCol="0">
            <a:spAutoFit/>
          </a:bodyPr>
          <a:lstStyle/>
          <a:p>
            <a:r>
              <a:rPr lang="en-US" altLang="zh-CN" sz="2800" b="1" dirty="0">
                <a:latin typeface="Calibri" pitchFamily="34" charset="0"/>
              </a:rPr>
              <a:t> Examples:</a:t>
            </a:r>
            <a:endParaRPr lang="zh-CN" altLang="en-US" sz="2800" b="1" dirty="0"/>
          </a:p>
        </p:txBody>
      </p:sp>
      <p:sp>
        <p:nvSpPr>
          <p:cNvPr id="14" name="TextBox 13"/>
          <p:cNvSpPr txBox="1"/>
          <p:nvPr/>
        </p:nvSpPr>
        <p:spPr>
          <a:xfrm>
            <a:off x="1888016" y="3986662"/>
            <a:ext cx="1774012" cy="523220"/>
          </a:xfrm>
          <a:prstGeom prst="rect">
            <a:avLst/>
          </a:prstGeom>
          <a:noFill/>
        </p:spPr>
        <p:txBody>
          <a:bodyPr wrap="none" rtlCol="0">
            <a:spAutoFit/>
          </a:bodyPr>
          <a:lstStyle/>
          <a:p>
            <a:r>
              <a:rPr lang="en-US" altLang="zh-CN" sz="2800" b="1" dirty="0">
                <a:latin typeface="Calibri" pitchFamily="34" charset="0"/>
              </a:rPr>
              <a:t> Examples:</a:t>
            </a:r>
            <a:endParaRPr lang="zh-CN" altLang="en-US" sz="2800" b="1" dirty="0"/>
          </a:p>
        </p:txBody>
      </p:sp>
      <p:grpSp>
        <p:nvGrpSpPr>
          <p:cNvPr id="15" name="组合 14"/>
          <p:cNvGrpSpPr/>
          <p:nvPr/>
        </p:nvGrpSpPr>
        <p:grpSpPr>
          <a:xfrm>
            <a:off x="3802178" y="876300"/>
            <a:ext cx="5238718" cy="762244"/>
            <a:chOff x="-1421229" y="1476094"/>
            <a:chExt cx="8709009" cy="76224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6" name="圆角矩形 15"/>
            <p:cNvSpPr/>
            <p:nvPr/>
          </p:nvSpPr>
          <p:spPr>
            <a:xfrm>
              <a:off x="-1421229" y="1476094"/>
              <a:ext cx="8709009" cy="713258"/>
            </a:xfrm>
            <a:prstGeom prst="roundRect">
              <a:avLst/>
            </a:prstGeom>
            <a:grpFill/>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7" name="标题 1"/>
            <p:cNvSpPr txBox="1">
              <a:spLocks/>
            </p:cNvSpPr>
            <p:nvPr/>
          </p:nvSpPr>
          <p:spPr>
            <a:xfrm>
              <a:off x="-1085040" y="1525079"/>
              <a:ext cx="8372820" cy="713259"/>
            </a:xfrm>
            <a:prstGeom prst="rect">
              <a:avLst/>
            </a:prstGeom>
            <a:noFill/>
          </p:spPr>
          <p:style>
            <a:lnRef idx="0">
              <a:schemeClr val="accent4"/>
            </a:lnRef>
            <a:fillRef idx="3">
              <a:schemeClr val="accent4"/>
            </a:fillRef>
            <a:effectRef idx="3">
              <a:schemeClr val="accent4"/>
            </a:effectRef>
            <a:fontRef idx="minor">
              <a:schemeClr val="lt1"/>
            </a:fontRef>
          </p:style>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什么时候不用“</a:t>
              </a:r>
              <a:r>
                <a:rPr lang="en-US" altLang="zh-CN" sz="3200" b="1" dirty="0" smtClean="0">
                  <a:solidFill>
                    <a:schemeClr val="bg1"/>
                  </a:solidFill>
                  <a:latin typeface="Calibri" pitchFamily="34" charset="0"/>
                  <a:ea typeface="宋体" pitchFamily="2" charset="-122"/>
                </a:rPr>
                <a:t>the</a:t>
              </a:r>
              <a:r>
                <a:rPr lang="zh-CN" altLang="en-US" sz="3200" b="1" dirty="0" smtClean="0">
                  <a:solidFill>
                    <a:schemeClr val="bg1"/>
                  </a:solidFill>
                  <a:latin typeface="Calibri" pitchFamily="34" charset="0"/>
                  <a:ea typeface="宋体" pitchFamily="2" charset="-122"/>
                </a:rPr>
                <a:t>”</a:t>
              </a:r>
              <a:endParaRPr lang="zh-CN" altLang="en-US" sz="3200" b="1" dirty="0">
                <a:solidFill>
                  <a:schemeClr val="bg1"/>
                </a:solidFill>
                <a:latin typeface="Calibri" pitchFamily="34" charset="0"/>
                <a:ea typeface="宋体" pitchFamily="2" charset="-122"/>
              </a:endParaRPr>
            </a:p>
          </p:txBody>
        </p:sp>
      </p:grpSp>
      <p:sp>
        <p:nvSpPr>
          <p:cNvPr id="18" name="TextBox 17"/>
          <p:cNvSpPr txBox="1"/>
          <p:nvPr/>
        </p:nvSpPr>
        <p:spPr>
          <a:xfrm>
            <a:off x="1888016" y="5778164"/>
            <a:ext cx="1774012" cy="523220"/>
          </a:xfrm>
          <a:prstGeom prst="rect">
            <a:avLst/>
          </a:prstGeom>
          <a:noFill/>
        </p:spPr>
        <p:txBody>
          <a:bodyPr wrap="none" rtlCol="0">
            <a:spAutoFit/>
          </a:bodyPr>
          <a:lstStyle/>
          <a:p>
            <a:r>
              <a:rPr lang="en-US" altLang="zh-CN" sz="2800" b="1" dirty="0">
                <a:latin typeface="Calibri" pitchFamily="34" charset="0"/>
              </a:rPr>
              <a:t> Examples:</a:t>
            </a:r>
            <a:endParaRPr lang="zh-CN" altLang="en-US" sz="2800" b="1" dirty="0"/>
          </a:p>
        </p:txBody>
      </p:sp>
    </p:spTree>
    <p:extLst>
      <p:ext uri="{BB962C8B-B14F-4D97-AF65-F5344CB8AC3E}">
        <p14:creationId xmlns="" xmlns:p14="http://schemas.microsoft.com/office/powerpoint/2010/main" val="1549660261"/>
      </p:ext>
    </p:extLst>
  </p:cSld>
  <p:clrMapOvr>
    <a:masterClrMapping/>
  </p:clrMapOvr>
  <p:transition spd="slow">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20" name="内容占位符 2"/>
          <p:cNvSpPr txBox="1">
            <a:spLocks/>
          </p:cNvSpPr>
          <p:nvPr/>
        </p:nvSpPr>
        <p:spPr>
          <a:xfrm>
            <a:off x="1103993" y="2195285"/>
            <a:ext cx="9971314" cy="4525963"/>
          </a:xfrm>
          <a:prstGeom prst="rect">
            <a:avLst/>
          </a:prstGeom>
        </p:spPr>
        <p:txBody>
          <a:bodyPr>
            <a:normAutofit fontScale="925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zh-CN" altLang="zh-CN" b="1" dirty="0" smtClean="0">
                <a:latin typeface="Calibri" pitchFamily="34" charset="0"/>
              </a:rPr>
              <a:t>不完全列表的写法比较单一，在一个概括性的词语之后用</a:t>
            </a:r>
            <a:r>
              <a:rPr lang="en-US" altLang="zh-CN" b="1" dirty="0" smtClean="0">
                <a:latin typeface="Calibri" pitchFamily="34" charset="0"/>
              </a:rPr>
              <a:t>such as</a:t>
            </a:r>
            <a:r>
              <a:rPr lang="zh-CN" altLang="zh-CN" b="1" dirty="0" smtClean="0">
                <a:latin typeface="Calibri" pitchFamily="34" charset="0"/>
              </a:rPr>
              <a:t>或者</a:t>
            </a:r>
            <a:r>
              <a:rPr lang="en-US" altLang="zh-CN" b="1" dirty="0" smtClean="0">
                <a:latin typeface="Calibri" pitchFamily="34" charset="0"/>
              </a:rPr>
              <a:t>including</a:t>
            </a:r>
            <a:r>
              <a:rPr lang="zh-CN" altLang="zh-CN" b="1" dirty="0" smtClean="0">
                <a:latin typeface="Calibri" pitchFamily="34" charset="0"/>
              </a:rPr>
              <a:t>来引入列表，最好是只列三项，后面不要加</a:t>
            </a:r>
            <a:r>
              <a:rPr lang="en-US" altLang="zh-CN" b="1" dirty="0" err="1" smtClean="0">
                <a:latin typeface="Calibri" pitchFamily="34" charset="0"/>
              </a:rPr>
              <a:t>etc</a:t>
            </a:r>
            <a:r>
              <a:rPr lang="en-US" altLang="zh-CN" b="1" dirty="0" smtClean="0">
                <a:latin typeface="Calibri" pitchFamily="34" charset="0"/>
              </a:rPr>
              <a:t>, and so on, and others</a:t>
            </a:r>
            <a:r>
              <a:rPr lang="zh-CN" altLang="zh-CN" b="1" dirty="0" smtClean="0">
                <a:latin typeface="Calibri" pitchFamily="34" charset="0"/>
              </a:rPr>
              <a:t>这样的字眼</a:t>
            </a:r>
            <a:endParaRPr lang="en-US" altLang="zh-CN" b="1" dirty="0" smtClean="0">
              <a:latin typeface="Calibri" pitchFamily="34" charset="0"/>
            </a:endParaRPr>
          </a:p>
          <a:p>
            <a:pPr>
              <a:lnSpc>
                <a:spcPct val="150000"/>
              </a:lnSpc>
              <a:spcBef>
                <a:spcPts val="0"/>
              </a:spcBef>
            </a:pPr>
            <a:r>
              <a:rPr lang="zh-CN" altLang="zh-CN" b="1" dirty="0" smtClean="0">
                <a:latin typeface="Calibri" pitchFamily="34" charset="0"/>
              </a:rPr>
              <a:t>完全列表不能用</a:t>
            </a:r>
            <a:r>
              <a:rPr lang="en-US" altLang="zh-CN" b="1" dirty="0" smtClean="0">
                <a:latin typeface="Calibri" pitchFamily="34" charset="0"/>
              </a:rPr>
              <a:t>such as</a:t>
            </a:r>
            <a:r>
              <a:rPr lang="zh-CN" altLang="zh-CN" b="1" dirty="0" smtClean="0">
                <a:latin typeface="Calibri" pitchFamily="34" charset="0"/>
              </a:rPr>
              <a:t>和</a:t>
            </a:r>
            <a:r>
              <a:rPr lang="en-US" altLang="zh-CN" b="1" dirty="0" smtClean="0">
                <a:latin typeface="Calibri" pitchFamily="34" charset="0"/>
              </a:rPr>
              <a:t>including</a:t>
            </a:r>
            <a:r>
              <a:rPr lang="zh-CN" altLang="zh-CN" b="1" dirty="0" smtClean="0">
                <a:latin typeface="Calibri" pitchFamily="34" charset="0"/>
              </a:rPr>
              <a:t>，很多时候在动词</a:t>
            </a:r>
            <a:r>
              <a:rPr lang="en-US" altLang="zh-CN" b="1" dirty="0" smtClean="0">
                <a:latin typeface="Calibri" pitchFamily="34" charset="0"/>
              </a:rPr>
              <a:t>to be</a:t>
            </a:r>
            <a:r>
              <a:rPr lang="zh-CN" altLang="zh-CN" b="1" dirty="0" smtClean="0">
                <a:latin typeface="Calibri" pitchFamily="34" charset="0"/>
              </a:rPr>
              <a:t>之后直接给出列表就可以了</a:t>
            </a:r>
            <a:endParaRPr lang="en-US" altLang="zh-CN" b="1" dirty="0" smtClean="0">
              <a:latin typeface="Calibri" pitchFamily="34" charset="0"/>
            </a:endParaRPr>
          </a:p>
          <a:p>
            <a:pPr>
              <a:lnSpc>
                <a:spcPct val="150000"/>
              </a:lnSpc>
              <a:spcBef>
                <a:spcPts val="0"/>
              </a:spcBef>
            </a:pPr>
            <a:r>
              <a:rPr lang="zh-CN" altLang="zh-CN" b="1" dirty="0" smtClean="0">
                <a:latin typeface="Calibri" pitchFamily="34" charset="0"/>
              </a:rPr>
              <a:t>在口语里人们经常</a:t>
            </a:r>
            <a:r>
              <a:rPr lang="zh-CN" altLang="en-US" b="1" dirty="0" smtClean="0">
                <a:latin typeface="Calibri" pitchFamily="34" charset="0"/>
              </a:rPr>
              <a:t>使</a:t>
            </a:r>
            <a:r>
              <a:rPr lang="zh-CN" altLang="zh-CN" b="1" dirty="0" smtClean="0">
                <a:latin typeface="Calibri" pitchFamily="34" charset="0"/>
              </a:rPr>
              <a:t>用</a:t>
            </a:r>
            <a:r>
              <a:rPr lang="en-US" altLang="zh-CN" b="1" dirty="0" smtClean="0">
                <a:latin typeface="Calibri" pitchFamily="34" charset="0"/>
              </a:rPr>
              <a:t>like</a:t>
            </a:r>
            <a:r>
              <a:rPr lang="zh-CN" altLang="zh-CN" b="1" dirty="0" smtClean="0">
                <a:latin typeface="Calibri" pitchFamily="34" charset="0"/>
              </a:rPr>
              <a:t>来代替</a:t>
            </a:r>
            <a:r>
              <a:rPr lang="en-US" altLang="zh-CN" b="1" dirty="0" smtClean="0">
                <a:latin typeface="Calibri" pitchFamily="34" charset="0"/>
              </a:rPr>
              <a:t>such as</a:t>
            </a:r>
            <a:r>
              <a:rPr lang="zh-CN" altLang="zh-CN" b="1" dirty="0" smtClean="0">
                <a:latin typeface="Calibri" pitchFamily="34" charset="0"/>
              </a:rPr>
              <a:t>，比如</a:t>
            </a:r>
            <a:r>
              <a:rPr lang="en-US" altLang="zh-CN" b="1" dirty="0" smtClean="0">
                <a:latin typeface="Calibri" pitchFamily="34" charset="0"/>
              </a:rPr>
              <a:t> I want to get some dessert, like a cupcake.</a:t>
            </a:r>
            <a:r>
              <a:rPr lang="zh-CN" altLang="zh-CN" b="1" dirty="0" smtClean="0">
                <a:latin typeface="Calibri" pitchFamily="34" charset="0"/>
              </a:rPr>
              <a:t>但是科技论文写作中我们要避免使用</a:t>
            </a:r>
            <a:r>
              <a:rPr lang="en-US" altLang="zh-CN" b="1" dirty="0" smtClean="0">
                <a:latin typeface="Calibri" pitchFamily="34" charset="0"/>
              </a:rPr>
              <a:t>like</a:t>
            </a:r>
            <a:r>
              <a:rPr lang="zh-CN" altLang="zh-CN" b="1" dirty="0" smtClean="0">
                <a:latin typeface="Calibri" pitchFamily="34" charset="0"/>
              </a:rPr>
              <a:t>来引入不完全列表，因为这个词不够正式</a:t>
            </a:r>
          </a:p>
          <a:p>
            <a:pPr>
              <a:lnSpc>
                <a:spcPct val="150000"/>
              </a:lnSpc>
              <a:spcBef>
                <a:spcPts val="0"/>
              </a:spcBef>
            </a:pPr>
            <a:endParaRPr lang="zh-CN" altLang="en-US" b="1" dirty="0">
              <a:latin typeface="Calibri" pitchFamily="34" charset="0"/>
            </a:endParaRPr>
          </a:p>
        </p:txBody>
      </p:sp>
      <p:grpSp>
        <p:nvGrpSpPr>
          <p:cNvPr id="21" name="组合 20"/>
          <p:cNvGrpSpPr/>
          <p:nvPr/>
        </p:nvGrpSpPr>
        <p:grpSpPr>
          <a:xfrm>
            <a:off x="2679358" y="1187026"/>
            <a:ext cx="6820584" cy="1229002"/>
            <a:chOff x="-1029381" y="1476094"/>
            <a:chExt cx="8229600" cy="1229002"/>
          </a:xfrm>
        </p:grpSpPr>
        <p:sp>
          <p:nvSpPr>
            <p:cNvPr id="22" name="圆角矩形 21"/>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23" name="标题 1"/>
            <p:cNvSpPr txBox="1">
              <a:spLocks/>
            </p:cNvSpPr>
            <p:nvPr/>
          </p:nvSpPr>
          <p:spPr>
            <a:xfrm>
              <a:off x="-1029381" y="1562096"/>
              <a:ext cx="8229600"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完全列表和不完全列表</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3597095654"/>
      </p:ext>
    </p:extLst>
  </p:cSld>
  <p:clrMapOvr>
    <a:masterClrMapping/>
  </p:clrMapOvr>
  <p:transition spd="slow">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3" name="TextBox 12"/>
          <p:cNvSpPr txBox="1"/>
          <p:nvPr/>
        </p:nvSpPr>
        <p:spPr>
          <a:xfrm>
            <a:off x="3456390" y="1045028"/>
            <a:ext cx="5266520" cy="707886"/>
          </a:xfrm>
          <a:prstGeom prst="rect">
            <a:avLst/>
          </a:prstGeom>
          <a:noFill/>
        </p:spPr>
        <p:txBody>
          <a:bodyPr wrap="square" rtlCol="0">
            <a:spAutoFit/>
          </a:bodyPr>
          <a:lstStyle/>
          <a:p>
            <a:r>
              <a:rPr lang="en-US" altLang="zh-CN"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1.9  </a:t>
            </a:r>
            <a:r>
              <a:rPr lang="zh-CN" altLang="en-US"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提高数据的发表率</a:t>
            </a:r>
            <a:endParaRPr lang="zh-CN" altLang="en-US" sz="4000" b="1" dirty="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endParaRPr>
          </a:p>
        </p:txBody>
      </p:sp>
      <p:sp>
        <p:nvSpPr>
          <p:cNvPr id="14" name="内容占位符 2"/>
          <p:cNvSpPr txBox="1">
            <a:spLocks/>
          </p:cNvSpPr>
          <p:nvPr/>
        </p:nvSpPr>
        <p:spPr>
          <a:xfrm>
            <a:off x="3521075" y="2565714"/>
            <a:ext cx="5137150" cy="2456229"/>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Font typeface="Wingdings" pitchFamily="2" charset="2"/>
              <a:buChar char="ü"/>
            </a:pPr>
            <a:r>
              <a:rPr lang="zh-CN" altLang="en-US" b="1" dirty="0" smtClean="0">
                <a:latin typeface="Calibri" pitchFamily="34" charset="0"/>
              </a:rPr>
              <a:t>  实验</a:t>
            </a:r>
            <a:r>
              <a:rPr lang="en-US" altLang="zh-CN" b="1" dirty="0" smtClean="0">
                <a:latin typeface="Calibri" pitchFamily="34" charset="0"/>
              </a:rPr>
              <a:t>leftover</a:t>
            </a:r>
            <a:r>
              <a:rPr lang="zh-CN" altLang="en-US" b="1" dirty="0" smtClean="0">
                <a:latin typeface="Calibri" pitchFamily="34" charset="0"/>
              </a:rPr>
              <a:t>具有重要价值</a:t>
            </a:r>
            <a:endParaRPr lang="en-US" altLang="zh-CN" b="1" dirty="0" smtClean="0">
              <a:latin typeface="Calibri" pitchFamily="34" charset="0"/>
            </a:endParaRPr>
          </a:p>
          <a:p>
            <a:pPr>
              <a:lnSpc>
                <a:spcPct val="150000"/>
              </a:lnSpc>
              <a:spcBef>
                <a:spcPts val="0"/>
              </a:spcBef>
              <a:buFont typeface="Wingdings" pitchFamily="2" charset="2"/>
              <a:buChar char="ü"/>
            </a:pPr>
            <a:r>
              <a:rPr lang="en-US" altLang="zh-CN" b="1" dirty="0" smtClean="0">
                <a:latin typeface="Calibri" pitchFamily="34" charset="0"/>
              </a:rPr>
              <a:t>  </a:t>
            </a:r>
            <a:r>
              <a:rPr lang="zh-CN" altLang="zh-CN" b="1" dirty="0" smtClean="0">
                <a:latin typeface="Calibri" pitchFamily="34" charset="0"/>
              </a:rPr>
              <a:t>尽量减少实验</a:t>
            </a:r>
            <a:r>
              <a:rPr lang="en-US" altLang="zh-CN" b="1" dirty="0" smtClean="0">
                <a:latin typeface="Calibri" pitchFamily="34" charset="0"/>
              </a:rPr>
              <a:t>leftover</a:t>
            </a:r>
          </a:p>
          <a:p>
            <a:pPr>
              <a:lnSpc>
                <a:spcPct val="150000"/>
              </a:lnSpc>
              <a:spcBef>
                <a:spcPts val="0"/>
              </a:spcBef>
              <a:buFont typeface="Wingdings" pitchFamily="2" charset="2"/>
              <a:buChar char="ü"/>
            </a:pPr>
            <a:r>
              <a:rPr lang="en-US" altLang="zh-CN" b="1" dirty="0" smtClean="0">
                <a:latin typeface="Calibri" pitchFamily="34" charset="0"/>
              </a:rPr>
              <a:t>  </a:t>
            </a:r>
            <a:r>
              <a:rPr lang="zh-CN" altLang="zh-CN" b="1" dirty="0" smtClean="0">
                <a:latin typeface="Calibri" pitchFamily="34" charset="0"/>
              </a:rPr>
              <a:t>善用实验</a:t>
            </a:r>
            <a:r>
              <a:rPr lang="en-US" altLang="zh-CN" b="1" dirty="0" smtClean="0">
                <a:latin typeface="Calibri" pitchFamily="34" charset="0"/>
              </a:rPr>
              <a:t>leftover</a:t>
            </a:r>
            <a:endParaRPr lang="zh-CN" altLang="en-US" b="1" dirty="0">
              <a:latin typeface="Calibri" pitchFamily="34" charset="0"/>
            </a:endParaRPr>
          </a:p>
        </p:txBody>
      </p:sp>
    </p:spTree>
    <p:extLst>
      <p:ext uri="{BB962C8B-B14F-4D97-AF65-F5344CB8AC3E}">
        <p14:creationId xmlns="" xmlns:p14="http://schemas.microsoft.com/office/powerpoint/2010/main" val="2472770199"/>
      </p:ext>
    </p:extLst>
  </p:cSld>
  <p:clrMapOvr>
    <a:masterClrMapping/>
  </p:clrMapOvr>
  <p:transition spd="slow">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11" name="组合 10"/>
          <p:cNvGrpSpPr/>
          <p:nvPr/>
        </p:nvGrpSpPr>
        <p:grpSpPr>
          <a:xfrm>
            <a:off x="3099707" y="854490"/>
            <a:ext cx="5979886" cy="1255674"/>
            <a:chOff x="-1508790" y="1476094"/>
            <a:chExt cx="8796572" cy="1255674"/>
          </a:xfrm>
        </p:grpSpPr>
        <p:sp>
          <p:nvSpPr>
            <p:cNvPr id="12" name="圆角矩形 11"/>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5"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实验</a:t>
              </a:r>
              <a:r>
                <a:rPr lang="en-US" altLang="zh-CN" sz="3200" b="1" dirty="0" smtClean="0">
                  <a:solidFill>
                    <a:schemeClr val="bg1"/>
                  </a:solidFill>
                  <a:latin typeface="Calibri" pitchFamily="34" charset="0"/>
                  <a:ea typeface="宋体" pitchFamily="2" charset="-122"/>
                </a:rPr>
                <a:t>leftover</a:t>
              </a:r>
              <a:r>
                <a:rPr lang="zh-CN" altLang="en-US" sz="3200" b="1" dirty="0" smtClean="0">
                  <a:solidFill>
                    <a:schemeClr val="bg1"/>
                  </a:solidFill>
                  <a:latin typeface="Calibri" pitchFamily="34" charset="0"/>
                  <a:ea typeface="宋体" pitchFamily="2" charset="-122"/>
                </a:rPr>
                <a:t>具有重要价值</a:t>
              </a:r>
              <a:endParaRPr lang="zh-CN" altLang="en-US" sz="3200" b="1" dirty="0">
                <a:solidFill>
                  <a:schemeClr val="bg1"/>
                </a:solidFill>
                <a:latin typeface="Calibri" pitchFamily="34" charset="0"/>
                <a:ea typeface="宋体" pitchFamily="2" charset="-122"/>
              </a:endParaRPr>
            </a:p>
          </p:txBody>
        </p:sp>
      </p:grpSp>
      <p:sp>
        <p:nvSpPr>
          <p:cNvPr id="16" name="内容占位符 2"/>
          <p:cNvSpPr txBox="1">
            <a:spLocks/>
          </p:cNvSpPr>
          <p:nvPr/>
        </p:nvSpPr>
        <p:spPr>
          <a:xfrm>
            <a:off x="1842247" y="1745548"/>
            <a:ext cx="8435280" cy="4945538"/>
          </a:xfrm>
          <a:prstGeom prst="rect">
            <a:avLst/>
          </a:prstGeom>
        </p:spPr>
        <p:txBody>
          <a:bodyPr>
            <a:normAutofit lnSpcReduction="1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Font typeface="Arial" pitchFamily="34" charset="0"/>
              <a:buNone/>
            </a:pPr>
            <a:r>
              <a:rPr lang="en-US" altLang="zh-CN" b="1" dirty="0" smtClean="0">
                <a:latin typeface="Calibri" pitchFamily="34" charset="0"/>
              </a:rPr>
              <a:t>    </a:t>
            </a:r>
            <a:r>
              <a:rPr lang="zh-CN" altLang="zh-CN" b="1" dirty="0" smtClean="0">
                <a:latin typeface="Calibri" pitchFamily="34" charset="0"/>
              </a:rPr>
              <a:t>我们不妨将未能发表的实验结果称为</a:t>
            </a:r>
            <a:r>
              <a:rPr lang="en-US" altLang="zh-CN" b="1" dirty="0" smtClean="0">
                <a:latin typeface="Calibri" pitchFamily="34" charset="0"/>
              </a:rPr>
              <a:t>leftover</a:t>
            </a:r>
            <a:r>
              <a:rPr lang="zh-CN" altLang="zh-CN" b="1" dirty="0" smtClean="0">
                <a:latin typeface="Calibri" pitchFamily="34" charset="0"/>
              </a:rPr>
              <a:t>，因为它们可以发表，但由于一些原因而未出现</a:t>
            </a:r>
            <a:r>
              <a:rPr lang="zh-CN" altLang="en-US" b="1" dirty="0" smtClean="0">
                <a:latin typeface="Calibri" pitchFamily="34" charset="0"/>
              </a:rPr>
              <a:t>在</a:t>
            </a:r>
            <a:r>
              <a:rPr lang="zh-CN" altLang="zh-CN" b="1" dirty="0" smtClean="0">
                <a:latin typeface="Calibri" pitchFamily="34" charset="0"/>
              </a:rPr>
              <a:t>论文里。未发表的</a:t>
            </a:r>
            <a:r>
              <a:rPr lang="en-US" altLang="zh-CN" b="1" dirty="0" smtClean="0">
                <a:latin typeface="Calibri" pitchFamily="34" charset="0"/>
              </a:rPr>
              <a:t>leftover</a:t>
            </a:r>
            <a:r>
              <a:rPr lang="zh-CN" altLang="zh-CN" b="1" dirty="0" smtClean="0">
                <a:latin typeface="Calibri" pitchFamily="34" charset="0"/>
              </a:rPr>
              <a:t>与发表的数据一样具有学术价值和实际意义。实验材料的重复、实验条件的改进、不同实验人员的操作技巧、同一实验的反复验证等，都会产生大量的相近的数据。实验</a:t>
            </a:r>
            <a:r>
              <a:rPr lang="en-US" altLang="zh-CN" b="1" dirty="0" smtClean="0">
                <a:latin typeface="Calibri" pitchFamily="34" charset="0"/>
              </a:rPr>
              <a:t>leftover</a:t>
            </a:r>
            <a:r>
              <a:rPr lang="zh-CN" altLang="zh-CN" b="1" dirty="0" smtClean="0">
                <a:latin typeface="Calibri" pitchFamily="34" charset="0"/>
              </a:rPr>
              <a:t>不是实验的边角料，它们与公开发表的数据一样具有学术价值和实际意义。</a:t>
            </a:r>
          </a:p>
          <a:p>
            <a:pPr>
              <a:lnSpc>
                <a:spcPct val="150000"/>
              </a:lnSpc>
              <a:spcBef>
                <a:spcPts val="0"/>
              </a:spcBef>
            </a:pPr>
            <a:endParaRPr lang="zh-CN" altLang="en-US" b="1" dirty="0">
              <a:latin typeface="Calibri" pitchFamily="34" charset="0"/>
            </a:endParaRPr>
          </a:p>
        </p:txBody>
      </p:sp>
    </p:spTree>
    <p:extLst>
      <p:ext uri="{BB962C8B-B14F-4D97-AF65-F5344CB8AC3E}">
        <p14:creationId xmlns="" xmlns:p14="http://schemas.microsoft.com/office/powerpoint/2010/main" val="3886858484"/>
      </p:ext>
    </p:extLst>
  </p:cSld>
  <p:clrMapOvr>
    <a:masterClrMapping/>
  </p:clrMapOvr>
  <p:transition spd="slow">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3099707" y="936360"/>
            <a:ext cx="5979886" cy="1255674"/>
            <a:chOff x="-1508790" y="1476094"/>
            <a:chExt cx="8796572" cy="1255674"/>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尽量减少实验</a:t>
              </a:r>
              <a:r>
                <a:rPr lang="en-US" altLang="zh-CN" sz="3200" b="1" dirty="0" smtClean="0">
                  <a:solidFill>
                    <a:schemeClr val="bg1"/>
                  </a:solidFill>
                  <a:latin typeface="Calibri" pitchFamily="34" charset="0"/>
                  <a:ea typeface="宋体" pitchFamily="2" charset="-122"/>
                </a:rPr>
                <a:t>leftover</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655070" y="1932856"/>
            <a:ext cx="10863830" cy="4925144"/>
          </a:xfrm>
          <a:prstGeom prst="rect">
            <a:avLst/>
          </a:prstGeom>
        </p:spPr>
        <p:txBody>
          <a:bodyPr>
            <a:normAutofit fontScale="925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zh-CN" altLang="zh-CN" b="1" dirty="0" smtClean="0">
                <a:latin typeface="Calibri" pitchFamily="34" charset="0"/>
              </a:rPr>
              <a:t>选题前将背景信息了解透彻，要做初步实验测试想法是否正确，不能</a:t>
            </a:r>
            <a:r>
              <a:rPr lang="en-US" altLang="zh-CN" b="1" dirty="0" smtClean="0">
                <a:latin typeface="Calibri" pitchFamily="34" charset="0"/>
              </a:rPr>
              <a:t>100%</a:t>
            </a:r>
            <a:r>
              <a:rPr lang="zh-CN" altLang="zh-CN" b="1" dirty="0" smtClean="0">
                <a:latin typeface="Calibri" pitchFamily="34" charset="0"/>
              </a:rPr>
              <a:t>相信文献，</a:t>
            </a:r>
            <a:r>
              <a:rPr lang="zh-CN" altLang="en-US" b="1" dirty="0" smtClean="0">
                <a:latin typeface="Calibri" pitchFamily="34" charset="0"/>
              </a:rPr>
              <a:t>这</a:t>
            </a:r>
            <a:r>
              <a:rPr lang="zh-CN" altLang="zh-CN" b="1" dirty="0" smtClean="0">
                <a:latin typeface="Calibri" pitchFamily="34" charset="0"/>
              </a:rPr>
              <a:t>不是对文献数据有异议，而是实验条件不完全一样</a:t>
            </a:r>
            <a:r>
              <a:rPr lang="zh-CN" altLang="en-US" b="1" dirty="0" smtClean="0">
                <a:latin typeface="Calibri" pitchFamily="34" charset="0"/>
              </a:rPr>
              <a:t>。</a:t>
            </a:r>
            <a:endParaRPr lang="en-US" altLang="zh-CN" b="1" dirty="0" smtClean="0">
              <a:latin typeface="Calibri" pitchFamily="34" charset="0"/>
            </a:endParaRPr>
          </a:p>
          <a:p>
            <a:pPr>
              <a:lnSpc>
                <a:spcPct val="150000"/>
              </a:lnSpc>
              <a:spcBef>
                <a:spcPts val="0"/>
              </a:spcBef>
            </a:pPr>
            <a:r>
              <a:rPr lang="zh-CN" altLang="zh-CN" b="1" dirty="0" smtClean="0">
                <a:latin typeface="Calibri" pitchFamily="34" charset="0"/>
              </a:rPr>
              <a:t>技术方法不一定采用最新的、最</a:t>
            </a:r>
            <a:r>
              <a:rPr lang="en-US" altLang="zh-CN" b="1" dirty="0" smtClean="0">
                <a:latin typeface="Calibri" pitchFamily="34" charset="0"/>
              </a:rPr>
              <a:t>cool</a:t>
            </a:r>
            <a:r>
              <a:rPr lang="zh-CN" altLang="zh-CN" b="1" dirty="0" smtClean="0">
                <a:latin typeface="Calibri" pitchFamily="34" charset="0"/>
              </a:rPr>
              <a:t>的，而是最可靠的、得出的证据最直接的</a:t>
            </a:r>
            <a:endParaRPr lang="en-US" altLang="zh-CN" b="1" dirty="0" smtClean="0">
              <a:latin typeface="Calibri" pitchFamily="34" charset="0"/>
            </a:endParaRPr>
          </a:p>
          <a:p>
            <a:pPr>
              <a:lnSpc>
                <a:spcPct val="150000"/>
              </a:lnSpc>
              <a:spcBef>
                <a:spcPts val="0"/>
              </a:spcBef>
            </a:pPr>
            <a:r>
              <a:rPr lang="zh-CN" altLang="zh-CN" b="1" dirty="0" smtClean="0">
                <a:latin typeface="Calibri" pitchFamily="34" charset="0"/>
              </a:rPr>
              <a:t>一种方法不可行，那就变通使用另外一种可能就成功了</a:t>
            </a:r>
            <a:endParaRPr lang="en-US" altLang="zh-CN" b="1" dirty="0" smtClean="0">
              <a:latin typeface="Calibri" pitchFamily="34" charset="0"/>
            </a:endParaRPr>
          </a:p>
          <a:p>
            <a:pPr>
              <a:lnSpc>
                <a:spcPct val="150000"/>
              </a:lnSpc>
              <a:spcBef>
                <a:spcPts val="0"/>
              </a:spcBef>
            </a:pPr>
            <a:r>
              <a:rPr lang="zh-CN" altLang="zh-CN" b="1" dirty="0" smtClean="0">
                <a:latin typeface="Calibri" pitchFamily="34" charset="0"/>
              </a:rPr>
              <a:t>收集的数据尽早发表，时间久</a:t>
            </a:r>
            <a:r>
              <a:rPr lang="zh-CN" altLang="en-US" b="1" dirty="0" smtClean="0">
                <a:latin typeface="Calibri" pitchFamily="34" charset="0"/>
              </a:rPr>
              <a:t>了</a:t>
            </a:r>
            <a:r>
              <a:rPr lang="zh-CN" altLang="zh-CN" b="1" dirty="0" smtClean="0">
                <a:latin typeface="Calibri" pitchFamily="34" charset="0"/>
              </a:rPr>
              <a:t>，新数据</a:t>
            </a:r>
            <a:r>
              <a:rPr lang="zh-CN" altLang="en-US" b="1" dirty="0" smtClean="0">
                <a:latin typeface="Calibri" pitchFamily="34" charset="0"/>
              </a:rPr>
              <a:t>会</a:t>
            </a:r>
            <a:r>
              <a:rPr lang="zh-CN" altLang="zh-CN" b="1" dirty="0" smtClean="0">
                <a:latin typeface="Calibri" pitchFamily="34" charset="0"/>
              </a:rPr>
              <a:t>变成旧数据；数据一旧，就</a:t>
            </a:r>
            <a:r>
              <a:rPr lang="zh-CN" altLang="en-US" b="1" dirty="0" smtClean="0">
                <a:latin typeface="Calibri" pitchFamily="34" charset="0"/>
              </a:rPr>
              <a:t>会</a:t>
            </a:r>
            <a:r>
              <a:rPr lang="zh-CN" altLang="zh-CN" b="1" dirty="0" smtClean="0">
                <a:latin typeface="Calibri" pitchFamily="34" charset="0"/>
              </a:rPr>
              <a:t>失去发表的兴趣；最后这些数据只能永远在哪犄角旮旯里睡大觉了</a:t>
            </a:r>
            <a:endParaRPr lang="en-US" altLang="zh-CN" b="1" dirty="0" smtClean="0">
              <a:latin typeface="Calibri" pitchFamily="34" charset="0"/>
            </a:endParaRPr>
          </a:p>
          <a:p>
            <a:pPr>
              <a:lnSpc>
                <a:spcPct val="150000"/>
              </a:lnSpc>
              <a:spcBef>
                <a:spcPts val="0"/>
              </a:spcBef>
            </a:pPr>
            <a:endParaRPr lang="en-US" altLang="zh-CN" b="1" dirty="0" smtClean="0">
              <a:latin typeface="Calibri" pitchFamily="34" charset="0"/>
            </a:endParaRPr>
          </a:p>
          <a:p>
            <a:pPr>
              <a:lnSpc>
                <a:spcPct val="150000"/>
              </a:lnSpc>
              <a:spcBef>
                <a:spcPts val="0"/>
              </a:spcBef>
            </a:pPr>
            <a:endParaRPr lang="zh-CN" altLang="en-US" b="1" dirty="0">
              <a:latin typeface="Calibri" pitchFamily="34" charset="0"/>
            </a:endParaRPr>
          </a:p>
        </p:txBody>
      </p:sp>
    </p:spTree>
    <p:extLst>
      <p:ext uri="{BB962C8B-B14F-4D97-AF65-F5344CB8AC3E}">
        <p14:creationId xmlns="" xmlns:p14="http://schemas.microsoft.com/office/powerpoint/2010/main" val="1757603188"/>
      </p:ext>
    </p:extLst>
  </p:cSld>
  <p:clrMapOvr>
    <a:masterClrMapping/>
  </p:clrMapOvr>
  <p:transition spd="slow">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9" name="组合 8"/>
          <p:cNvGrpSpPr/>
          <p:nvPr/>
        </p:nvGrpSpPr>
        <p:grpSpPr>
          <a:xfrm>
            <a:off x="3099707" y="936360"/>
            <a:ext cx="5979886" cy="1255674"/>
            <a:chOff x="-1508790" y="1476094"/>
            <a:chExt cx="8796572" cy="1255674"/>
          </a:xfrm>
        </p:grpSpPr>
        <p:sp>
          <p:nvSpPr>
            <p:cNvPr id="10" name="圆角矩形 9"/>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1"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善用实验</a:t>
              </a:r>
              <a:r>
                <a:rPr lang="en-US" altLang="zh-CN" sz="3200" b="1" dirty="0" smtClean="0">
                  <a:solidFill>
                    <a:schemeClr val="bg1"/>
                  </a:solidFill>
                  <a:latin typeface="Calibri" pitchFamily="34" charset="0"/>
                  <a:ea typeface="宋体" pitchFamily="2" charset="-122"/>
                </a:rPr>
                <a:t>leftover</a:t>
              </a:r>
              <a:endParaRPr lang="zh-CN" altLang="en-US" sz="3200" b="1" dirty="0">
                <a:solidFill>
                  <a:schemeClr val="bg1"/>
                </a:solidFill>
                <a:latin typeface="Calibri" pitchFamily="34" charset="0"/>
                <a:ea typeface="宋体" pitchFamily="2" charset="-122"/>
              </a:endParaRPr>
            </a:p>
          </p:txBody>
        </p:sp>
      </p:grpSp>
      <p:sp>
        <p:nvSpPr>
          <p:cNvPr id="12" name="内容占位符 2"/>
          <p:cNvSpPr txBox="1">
            <a:spLocks/>
          </p:cNvSpPr>
          <p:nvPr/>
        </p:nvSpPr>
        <p:spPr>
          <a:xfrm>
            <a:off x="1383893" y="1922223"/>
            <a:ext cx="9411513" cy="4925144"/>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zh-CN" altLang="zh-CN" b="1" dirty="0">
                <a:latin typeface="Calibri" pitchFamily="34" charset="0"/>
              </a:rPr>
              <a:t>如果</a:t>
            </a:r>
            <a:r>
              <a:rPr lang="en-US" altLang="zh-CN" b="1" dirty="0">
                <a:latin typeface="Calibri" pitchFamily="34" charset="0"/>
              </a:rPr>
              <a:t>leftover</a:t>
            </a:r>
            <a:r>
              <a:rPr lang="zh-CN" altLang="zh-CN" b="1" dirty="0">
                <a:latin typeface="Calibri" pitchFamily="34" charset="0"/>
              </a:rPr>
              <a:t>足够多、足够新，可以自成一体写成一个短文。必要的话，添加新的数据，将</a:t>
            </a:r>
            <a:r>
              <a:rPr lang="en-US" altLang="zh-CN" b="1" dirty="0">
                <a:latin typeface="Calibri" pitchFamily="34" charset="0"/>
              </a:rPr>
              <a:t>leftover</a:t>
            </a:r>
            <a:r>
              <a:rPr lang="zh-CN" altLang="zh-CN" b="1" dirty="0">
                <a:latin typeface="Calibri" pitchFamily="34" charset="0"/>
              </a:rPr>
              <a:t>有机的衔接起来。如果先前的文章发表在</a:t>
            </a:r>
            <a:r>
              <a:rPr lang="en-US" altLang="zh-CN" b="1" dirty="0">
                <a:latin typeface="Calibri" pitchFamily="34" charset="0"/>
              </a:rPr>
              <a:t>IF5.0</a:t>
            </a:r>
            <a:r>
              <a:rPr lang="zh-CN" altLang="zh-CN" b="1" dirty="0">
                <a:latin typeface="Calibri" pitchFamily="34" charset="0"/>
              </a:rPr>
              <a:t>杂志上，</a:t>
            </a:r>
            <a:r>
              <a:rPr lang="en-US" altLang="zh-CN" b="1" dirty="0">
                <a:latin typeface="Calibri" pitchFamily="34" charset="0"/>
              </a:rPr>
              <a:t>leftover</a:t>
            </a:r>
            <a:r>
              <a:rPr lang="zh-CN" altLang="zh-CN" b="1" dirty="0">
                <a:latin typeface="Calibri" pitchFamily="34" charset="0"/>
              </a:rPr>
              <a:t>可以发表在</a:t>
            </a:r>
            <a:r>
              <a:rPr lang="en-US" altLang="zh-CN" b="1" dirty="0">
                <a:latin typeface="Calibri" pitchFamily="34" charset="0"/>
              </a:rPr>
              <a:t>IF3.0</a:t>
            </a:r>
            <a:r>
              <a:rPr lang="zh-CN" altLang="zh-CN" b="1" dirty="0">
                <a:latin typeface="Calibri" pitchFamily="34" charset="0"/>
              </a:rPr>
              <a:t>杂志</a:t>
            </a:r>
            <a:r>
              <a:rPr lang="zh-CN" altLang="zh-CN" b="1" dirty="0" smtClean="0">
                <a:latin typeface="Calibri" pitchFamily="34" charset="0"/>
              </a:rPr>
              <a:t>上</a:t>
            </a:r>
            <a:endParaRPr lang="en-US" altLang="zh-CN" b="1" dirty="0">
              <a:latin typeface="Calibri" pitchFamily="34" charset="0"/>
            </a:endParaRPr>
          </a:p>
          <a:p>
            <a:pPr>
              <a:lnSpc>
                <a:spcPct val="150000"/>
              </a:lnSpc>
              <a:spcBef>
                <a:spcPts val="0"/>
              </a:spcBef>
            </a:pPr>
            <a:r>
              <a:rPr lang="zh-CN" altLang="zh-CN" b="1" dirty="0">
                <a:latin typeface="Calibri" pitchFamily="34" charset="0"/>
              </a:rPr>
              <a:t>如果愿意的话，</a:t>
            </a:r>
            <a:r>
              <a:rPr lang="en-US" altLang="zh-CN" b="1" dirty="0">
                <a:latin typeface="Calibri" pitchFamily="34" charset="0"/>
              </a:rPr>
              <a:t>leftover</a:t>
            </a:r>
            <a:r>
              <a:rPr lang="zh-CN" altLang="zh-CN" b="1" dirty="0">
                <a:latin typeface="Calibri" pitchFamily="34" charset="0"/>
              </a:rPr>
              <a:t>可以以</a:t>
            </a:r>
            <a:r>
              <a:rPr lang="en-US" altLang="zh-CN" b="1" dirty="0">
                <a:latin typeface="Calibri" pitchFamily="34" charset="0"/>
              </a:rPr>
              <a:t>supplemental data</a:t>
            </a:r>
            <a:r>
              <a:rPr lang="zh-CN" altLang="zh-CN" b="1" dirty="0">
                <a:latin typeface="Calibri" pitchFamily="34" charset="0"/>
              </a:rPr>
              <a:t>的形式发表，既利用了</a:t>
            </a:r>
            <a:r>
              <a:rPr lang="en-US" altLang="zh-CN" b="1" dirty="0">
                <a:latin typeface="Calibri" pitchFamily="34" charset="0"/>
              </a:rPr>
              <a:t>leftover</a:t>
            </a:r>
            <a:r>
              <a:rPr lang="zh-CN" altLang="zh-CN" b="1" dirty="0">
                <a:latin typeface="Calibri" pitchFamily="34" charset="0"/>
              </a:rPr>
              <a:t>，又增加了正文的数据份量和</a:t>
            </a:r>
            <a:r>
              <a:rPr lang="zh-CN" altLang="zh-CN" b="1" dirty="0" smtClean="0">
                <a:latin typeface="Calibri" pitchFamily="34" charset="0"/>
              </a:rPr>
              <a:t>说服力</a:t>
            </a:r>
            <a:endParaRPr lang="en-US" altLang="zh-CN" b="1" dirty="0">
              <a:latin typeface="Calibri" pitchFamily="34" charset="0"/>
            </a:endParaRPr>
          </a:p>
          <a:p>
            <a:pPr>
              <a:lnSpc>
                <a:spcPct val="150000"/>
              </a:lnSpc>
              <a:spcBef>
                <a:spcPts val="0"/>
              </a:spcBef>
            </a:pPr>
            <a:r>
              <a:rPr lang="en-US" altLang="zh-CN" b="1" dirty="0">
                <a:latin typeface="Calibri" pitchFamily="34" charset="0"/>
              </a:rPr>
              <a:t>leftover</a:t>
            </a:r>
            <a:r>
              <a:rPr lang="zh-CN" altLang="zh-CN" b="1" dirty="0">
                <a:latin typeface="Calibri" pitchFamily="34" charset="0"/>
              </a:rPr>
              <a:t>可以放入综述里或写成评论性</a:t>
            </a:r>
            <a:r>
              <a:rPr lang="zh-CN" altLang="zh-CN" b="1" dirty="0" smtClean="0">
                <a:latin typeface="Calibri" pitchFamily="34" charset="0"/>
              </a:rPr>
              <a:t>文章</a:t>
            </a:r>
            <a:endParaRPr lang="en-US" altLang="zh-CN" b="1" dirty="0" smtClean="0">
              <a:latin typeface="Calibri" pitchFamily="34" charset="0"/>
            </a:endParaRPr>
          </a:p>
          <a:p>
            <a:pPr>
              <a:lnSpc>
                <a:spcPct val="150000"/>
              </a:lnSpc>
              <a:spcBef>
                <a:spcPts val="0"/>
              </a:spcBef>
            </a:pPr>
            <a:endParaRPr lang="zh-CN" altLang="en-US" b="1" dirty="0">
              <a:latin typeface="Calibri" pitchFamily="34" charset="0"/>
            </a:endParaRPr>
          </a:p>
        </p:txBody>
      </p:sp>
    </p:spTree>
    <p:extLst>
      <p:ext uri="{BB962C8B-B14F-4D97-AF65-F5344CB8AC3E}">
        <p14:creationId xmlns="" xmlns:p14="http://schemas.microsoft.com/office/powerpoint/2010/main" val="1030958695"/>
      </p:ext>
    </p:extLst>
  </p:cSld>
  <p:clrMapOvr>
    <a:masterClrMapping/>
  </p:clrMapOvr>
  <p:transition spd="slow">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pattFill prst="wdUpDiag">
            <a:fgClr>
              <a:schemeClr val="bg1">
                <a:lumMod val="95000"/>
              </a:schemeClr>
            </a:fgClr>
            <a:bgClr>
              <a:schemeClr val="bg1"/>
            </a:bgClr>
          </a:patt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dirty="0">
              <a:solidFill>
                <a:prstClr val="white"/>
              </a:solidFill>
            </a:endParaRPr>
          </a:p>
        </p:txBody>
      </p:sp>
      <p:sp>
        <p:nvSpPr>
          <p:cNvPr id="7" name="文本框 6"/>
          <p:cNvSpPr txBox="1"/>
          <p:nvPr/>
        </p:nvSpPr>
        <p:spPr>
          <a:xfrm>
            <a:off x="593725" y="6583363"/>
            <a:ext cx="1941513" cy="246062"/>
          </a:xfrm>
          <a:prstGeom prst="rect">
            <a:avLst/>
          </a:prstGeom>
          <a:noFill/>
        </p:spPr>
        <p:txBody>
          <a:bodyPr wrap="none">
            <a:spAutoFit/>
          </a:bodyPr>
          <a:lstStyle/>
          <a:p>
            <a:pPr fontAlgn="auto">
              <a:spcBef>
                <a:spcPts val="0"/>
              </a:spcBef>
              <a:spcAft>
                <a:spcPts val="0"/>
              </a:spcAft>
              <a:buFontTx/>
              <a:buNone/>
              <a:defRPr/>
            </a:pPr>
            <a:r>
              <a:rPr lang="zh-CN" altLang="en-US" sz="1000" spc="600" dirty="0">
                <a:solidFill>
                  <a:prstClr val="white"/>
                </a:solidFill>
                <a:latin typeface="微软雅黑" panose="020B0503020204020204" pitchFamily="34" charset="-122"/>
                <a:ea typeface="微软雅黑" panose="020B0503020204020204" pitchFamily="34" charset="-122"/>
              </a:rPr>
              <a:t>自强不息 厚德载物</a:t>
            </a:r>
          </a:p>
        </p:txBody>
      </p:sp>
      <p:sp>
        <p:nvSpPr>
          <p:cNvPr id="8" name="文本框 7"/>
          <p:cNvSpPr txBox="1"/>
          <p:nvPr/>
        </p:nvSpPr>
        <p:spPr>
          <a:xfrm>
            <a:off x="8655050" y="6583363"/>
            <a:ext cx="2967038" cy="246062"/>
          </a:xfrm>
          <a:prstGeom prst="rect">
            <a:avLst/>
          </a:prstGeom>
          <a:noFill/>
        </p:spPr>
        <p:txBody>
          <a:bodyPr wrap="none">
            <a:spAutoFit/>
          </a:bodyPr>
          <a:lstStyle/>
          <a:p>
            <a:pPr algn="r" fontAlgn="auto">
              <a:spcBef>
                <a:spcPts val="0"/>
              </a:spcBef>
              <a:spcAft>
                <a:spcPts val="0"/>
              </a:spcAft>
              <a:buFontTx/>
              <a:buNone/>
              <a:defRPr/>
            </a:pPr>
            <a:r>
              <a:rPr lang="en-US" altLang="zh-CN" sz="1000" spc="300" dirty="0">
                <a:solidFill>
                  <a:prstClr val="white"/>
                </a:solidFill>
                <a:latin typeface="Arial" panose="020B0604020202020204" pitchFamily="34" charset="0"/>
                <a:ea typeface="微软雅黑" panose="020B0503020204020204" pitchFamily="34" charset="-122"/>
                <a:cs typeface="Arial" panose="020B0604020202020204" pitchFamily="34" charset="0"/>
              </a:rPr>
              <a:t>Tsinghua University of China</a:t>
            </a:r>
            <a:endParaRPr lang="zh-CN" altLang="en-US" sz="1000" spc="3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pic>
        <p:nvPicPr>
          <p:cNvPr id="18436" name="图形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261600" y="174625"/>
            <a:ext cx="1257300"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文本框 11"/>
          <p:cNvSpPr txBox="1"/>
          <p:nvPr/>
        </p:nvSpPr>
        <p:spPr>
          <a:xfrm>
            <a:off x="1558144" y="2105561"/>
            <a:ext cx="2472152" cy="2646878"/>
          </a:xfrm>
          <a:prstGeom prst="rect">
            <a:avLst/>
          </a:prstGeom>
          <a:noFill/>
        </p:spPr>
        <p:txBody>
          <a:bodyPr wrap="none">
            <a:spAutoFit/>
          </a:bodyPr>
          <a:lstStyle/>
          <a:p>
            <a:pPr fontAlgn="auto">
              <a:spcBef>
                <a:spcPts val="0"/>
              </a:spcBef>
              <a:spcAft>
                <a:spcPts val="0"/>
              </a:spcAft>
              <a:buFontTx/>
              <a:buNone/>
              <a:defRPr/>
            </a:pPr>
            <a:r>
              <a:rPr lang="en-US" altLang="zh-CN" sz="16600" spc="300" dirty="0">
                <a:gradFill>
                  <a:gsLst>
                    <a:gs pos="0">
                      <a:srgbClr val="1C6299"/>
                    </a:gs>
                    <a:gs pos="90000">
                      <a:schemeClr val="bg1"/>
                    </a:gs>
                  </a:gsLst>
                  <a:lin ang="5400000" scaled="1"/>
                </a:gradFill>
                <a:latin typeface="Impact" panose="020B0806030902050204" pitchFamily="34" charset="0"/>
                <a:ea typeface="微软雅黑" panose="020B0503020204020204" pitchFamily="34" charset="-122"/>
              </a:rPr>
              <a:t>02</a:t>
            </a:r>
            <a:endParaRPr lang="zh-CN" altLang="en-US" sz="16600" spc="300" dirty="0">
              <a:gradFill>
                <a:gsLst>
                  <a:gs pos="0">
                    <a:srgbClr val="1C6299"/>
                  </a:gs>
                  <a:gs pos="90000">
                    <a:schemeClr val="bg1"/>
                  </a:gs>
                </a:gsLst>
                <a:lin ang="5400000" scaled="1"/>
              </a:gradFill>
              <a:latin typeface="Impact" panose="020B0806030902050204" pitchFamily="34" charset="0"/>
              <a:ea typeface="微软雅黑" panose="020B0503020204020204" pitchFamily="34" charset="-122"/>
            </a:endParaRPr>
          </a:p>
        </p:txBody>
      </p:sp>
      <p:sp>
        <p:nvSpPr>
          <p:cNvPr id="13" name="标题 1"/>
          <p:cNvSpPr txBox="1"/>
          <p:nvPr/>
        </p:nvSpPr>
        <p:spPr>
          <a:xfrm>
            <a:off x="5559425" y="2143125"/>
            <a:ext cx="6715125" cy="1036638"/>
          </a:xfrm>
          <a:prstGeom prst="rect">
            <a:avLst/>
          </a:prstGeom>
        </p:spPr>
        <p:txBody>
          <a:bodyPr lIns="0" anchor="ctr">
            <a:normAutofit/>
          </a:bodyPr>
          <a:lstStyle>
            <a:lvl1pPr algn="l" defTabSz="914400" rtl="0" eaLnBrk="1" latinLnBrk="0" hangingPunct="1">
              <a:lnSpc>
                <a:spcPct val="90000"/>
              </a:lnSpc>
              <a:spcBef>
                <a:spcPct val="0"/>
              </a:spcBef>
              <a:buNone/>
              <a:defRPr sz="4000" b="1" kern="1200" spc="100" baseline="0">
                <a:solidFill>
                  <a:schemeClr val="tx1">
                    <a:lumMod val="75000"/>
                    <a:lumOff val="25000"/>
                  </a:schemeClr>
                </a:solidFill>
                <a:latin typeface="+mj-lt"/>
                <a:ea typeface="+mj-ea"/>
                <a:cs typeface="+mj-cs"/>
              </a:defRPr>
            </a:lvl1pPr>
          </a:lstStyle>
          <a:p>
            <a:pPr fontAlgn="auto">
              <a:spcAft>
                <a:spcPts val="0"/>
              </a:spcAft>
              <a:buFontTx/>
              <a:buNone/>
              <a:defRPr/>
            </a:pPr>
            <a:r>
              <a:rPr lang="zh-CN" altLang="en-US" dirty="0" smtClean="0">
                <a:solidFill>
                  <a:sysClr val="windowText" lastClr="000000">
                    <a:lumMod val="75000"/>
                    <a:lumOff val="25000"/>
                  </a:sysClr>
                </a:solidFill>
                <a:latin typeface="微软雅黑" pitchFamily="34" charset="-122"/>
                <a:ea typeface="微软雅黑" pitchFamily="34" charset="-122"/>
              </a:rPr>
              <a:t>论文投稿</a:t>
            </a:r>
            <a:endParaRPr lang="zh-CN" altLang="en-US" dirty="0">
              <a:solidFill>
                <a:sysClr val="windowText" lastClr="000000">
                  <a:lumMod val="75000"/>
                  <a:lumOff val="25000"/>
                </a:sysClr>
              </a:solidFill>
              <a:latin typeface="微软雅黑" pitchFamily="34" charset="-122"/>
              <a:ea typeface="微软雅黑" pitchFamily="34" charset="-122"/>
            </a:endParaRPr>
          </a:p>
        </p:txBody>
      </p:sp>
      <p:cxnSp>
        <p:nvCxnSpPr>
          <p:cNvPr id="15" name="直接连接符 14"/>
          <p:cNvCxnSpPr>
            <a:cxnSpLocks noChangeShapeType="1"/>
          </p:cNvCxnSpPr>
          <p:nvPr/>
        </p:nvCxnSpPr>
        <p:spPr bwMode="auto">
          <a:xfrm>
            <a:off x="4619625" y="2143125"/>
            <a:ext cx="0" cy="2571750"/>
          </a:xfrm>
          <a:prstGeom prst="line">
            <a:avLst/>
          </a:prstGeom>
          <a:noFill/>
          <a:ln w="12700">
            <a:solidFill>
              <a:srgbClr val="7F7F7F"/>
            </a:solidFill>
            <a:prstDash val="dashDot"/>
            <a:miter lim="800000"/>
            <a:headEnd/>
            <a:tailEnd/>
          </a:ln>
          <a:extLst>
            <a:ext uri="{909E8E84-426E-40DD-AFC4-6F175D3DCCD1}">
              <a14:hiddenFill xmlns="" xmlns:a14="http://schemas.microsoft.com/office/drawing/2010/main">
                <a:noFill/>
              </a14:hiddenFill>
            </a:ext>
          </a:extLst>
        </p:spPr>
      </p:cxnSp>
      <p:sp>
        <p:nvSpPr>
          <p:cNvPr id="16" name="矩形 15"/>
          <p:cNvSpPr/>
          <p:nvPr/>
        </p:nvSpPr>
        <p:spPr>
          <a:xfrm>
            <a:off x="5559425" y="3432175"/>
            <a:ext cx="720725" cy="101600"/>
          </a:xfrm>
          <a:prstGeom prst="rect">
            <a:avLst/>
          </a:prstGeom>
          <a:gradFill>
            <a:gsLst>
              <a:gs pos="0">
                <a:srgbClr val="1C6299"/>
              </a:gs>
              <a:gs pos="100000">
                <a:srgbClr val="5C307D"/>
              </a:gs>
            </a:gsLst>
            <a:lin ang="0" scaled="0"/>
          </a:gradFill>
          <a:ln w="12700" cap="flat" cmpd="sng" algn="ctr">
            <a:noFill/>
            <a:prstDash val="solid"/>
            <a:miter lim="800000"/>
          </a:ln>
          <a:effectLst/>
        </p:spPr>
        <p:txBody>
          <a:bodyPr anchor="ctr"/>
          <a:lstStyle/>
          <a:p>
            <a:pPr algn="ctr" fontAlgn="auto">
              <a:spcBef>
                <a:spcPts val="0"/>
              </a:spcBef>
              <a:spcAft>
                <a:spcPts val="0"/>
              </a:spcAft>
              <a:buFontTx/>
              <a:buNone/>
              <a:defRPr/>
            </a:pPr>
            <a:endParaRPr lang="zh-CN" altLang="en-US" kern="0" dirty="0">
              <a:blipFill>
                <a:blip r:embed="rId4">
                  <a:extLst>
                    <a:ext uri="{28A0092B-C50C-407E-A947-70E740481C1C}">
                      <a14:useLocalDpi xmlns="" xmlns:a14="http://schemas.microsoft.com/office/drawing/2010/main" val="0"/>
                    </a:ext>
                  </a:extLst>
                </a:blip>
                <a:stretch>
                  <a:fillRect/>
                </a:stretch>
              </a:blipFill>
              <a:latin typeface="Arial" panose="020B0604020202020204"/>
              <a:ea typeface="微软雅黑" panose="020B0503020204020204" pitchFamily="34" charset="-122"/>
            </a:endParaRPr>
          </a:p>
        </p:txBody>
      </p:sp>
      <p:sp>
        <p:nvSpPr>
          <p:cNvPr id="17" name="文本框 16"/>
          <p:cNvSpPr txBox="1"/>
          <p:nvPr/>
        </p:nvSpPr>
        <p:spPr>
          <a:xfrm>
            <a:off x="660400" y="6583363"/>
            <a:ext cx="1941513" cy="246062"/>
          </a:xfrm>
          <a:prstGeom prst="rect">
            <a:avLst/>
          </a:prstGeom>
          <a:noFill/>
        </p:spPr>
        <p:txBody>
          <a:bodyPr wrap="none">
            <a:spAutoFit/>
          </a:bodyPr>
          <a:lstStyle/>
          <a:p>
            <a:pPr fontAlgn="auto">
              <a:spcBef>
                <a:spcPts val="0"/>
              </a:spcBef>
              <a:spcAft>
                <a:spcPts val="0"/>
              </a:spcAft>
              <a:buFontTx/>
              <a:buNone/>
              <a:defRPr/>
            </a:pPr>
            <a:r>
              <a:rPr lang="zh-CN" altLang="en-US" sz="1000" spc="600" dirty="0">
                <a:solidFill>
                  <a:prstClr val="white"/>
                </a:solidFill>
                <a:latin typeface="微软雅黑" panose="020B0503020204020204" pitchFamily="34" charset="-122"/>
                <a:ea typeface="微软雅黑" panose="020B0503020204020204" pitchFamily="34" charset="-122"/>
              </a:rPr>
              <a:t>自强不息 厚德载物</a:t>
            </a:r>
          </a:p>
        </p:txBody>
      </p:sp>
      <p:sp>
        <p:nvSpPr>
          <p:cNvPr id="18" name="矩形 17"/>
          <p:cNvSpPr/>
          <p:nvPr/>
        </p:nvSpPr>
        <p:spPr>
          <a:xfrm>
            <a:off x="0" y="6570663"/>
            <a:ext cx="12192000" cy="287337"/>
          </a:xfrm>
          <a:prstGeom prst="rect">
            <a:avLst/>
          </a:prstGeom>
          <a:solidFill>
            <a:srgbClr val="1C6299"/>
          </a:solidFill>
          <a:ln w="12700" cap="flat" cmpd="sng" algn="ctr">
            <a:noFill/>
            <a:prstDash val="solid"/>
            <a:miter lim="800000"/>
          </a:ln>
          <a:effectLst/>
        </p:spPr>
        <p:txBody>
          <a:bodyPr anchor="ctr"/>
          <a:lstStyle/>
          <a:p>
            <a:pPr algn="ctr" fontAlgn="auto">
              <a:spcBef>
                <a:spcPts val="0"/>
              </a:spcBef>
              <a:spcAft>
                <a:spcPts val="0"/>
              </a:spcAft>
              <a:buFontTx/>
              <a:buNone/>
              <a:defRPr/>
            </a:pPr>
            <a:endParaRPr lang="zh-CN" altLang="en-US" kern="0">
              <a:solidFill>
                <a:prstClr val="white"/>
              </a:solidFill>
              <a:latin typeface="Arial" panose="020B0604020202020204"/>
              <a:ea typeface="微软雅黑" panose="020B0503020204020204" pitchFamily="34" charset="-122"/>
            </a:endParaRPr>
          </a:p>
        </p:txBody>
      </p:sp>
      <p:sp>
        <p:nvSpPr>
          <p:cNvPr id="19" name="文本框 18"/>
          <p:cNvSpPr txBox="1"/>
          <p:nvPr/>
        </p:nvSpPr>
        <p:spPr>
          <a:xfrm>
            <a:off x="593725" y="6583363"/>
            <a:ext cx="2032000" cy="246062"/>
          </a:xfrm>
          <a:prstGeom prst="rect">
            <a:avLst/>
          </a:prstGeom>
          <a:noFill/>
        </p:spPr>
        <p:txBody>
          <a:bodyPr wrap="none">
            <a:spAutoFit/>
          </a:bodyPr>
          <a:lstStyle/>
          <a:p>
            <a:pPr fontAlgn="auto">
              <a:defRPr/>
            </a:pPr>
            <a:r>
              <a:rPr lang="zh-CN" altLang="en-US" sz="1000" spc="600" noProof="1">
                <a:solidFill>
                  <a:prstClr val="white"/>
                </a:solidFill>
                <a:latin typeface="微软雅黑" panose="020B0503020204020204" pitchFamily="34" charset="-122"/>
                <a:ea typeface="微软雅黑" panose="020B0503020204020204" pitchFamily="34" charset="-122"/>
              </a:rPr>
              <a:t>知行合一、经世致用</a:t>
            </a:r>
            <a:endParaRPr lang="zh-CN" altLang="en-US" sz="1000" spc="600" dirty="0">
              <a:solidFill>
                <a:prstClr val="white"/>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9137650" y="6583363"/>
            <a:ext cx="2484438" cy="246062"/>
          </a:xfrm>
          <a:prstGeom prst="rect">
            <a:avLst/>
          </a:prstGeom>
          <a:noFill/>
        </p:spPr>
        <p:txBody>
          <a:bodyPr wrap="none">
            <a:spAutoFit/>
          </a:bodyPr>
          <a:lstStyle/>
          <a:p>
            <a:pPr algn="r" fontAlgn="auto">
              <a:defRPr/>
            </a:pPr>
            <a:r>
              <a:rPr lang="en-US" altLang="zh-CN" sz="1000" spc="300" noProof="1">
                <a:solidFill>
                  <a:prstClr val="white"/>
                </a:solidFill>
                <a:latin typeface="Arial" panose="020B0604020202020204" pitchFamily="34" charset="0"/>
                <a:ea typeface="微软雅黑" panose="020B0503020204020204" pitchFamily="34" charset="-122"/>
                <a:cs typeface="Arial" panose="020B0604020202020204" pitchFamily="34" charset="0"/>
              </a:rPr>
              <a:t>Central South University</a:t>
            </a:r>
            <a:endParaRPr lang="zh-CN" altLang="en-US" sz="1000" spc="3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任意多边形: 形状 24"/>
          <p:cNvSpPr/>
          <p:nvPr/>
        </p:nvSpPr>
        <p:spPr>
          <a:xfrm flipH="1">
            <a:off x="0" y="0"/>
            <a:ext cx="12192000" cy="723900"/>
          </a:xfrm>
          <a:custGeom>
            <a:avLst/>
            <a:gdLst>
              <a:gd name="connsiteX0" fmla="*/ 12192000 w 12192000"/>
              <a:gd name="connsiteY0" fmla="*/ 0 h 723900"/>
              <a:gd name="connsiteX1" fmla="*/ 2755900 w 12192000"/>
              <a:gd name="connsiteY1" fmla="*/ 0 h 723900"/>
              <a:gd name="connsiteX2" fmla="*/ 4 w 12192000"/>
              <a:gd name="connsiteY2" fmla="*/ 0 h 723900"/>
              <a:gd name="connsiteX3" fmla="*/ 0 w 12192000"/>
              <a:gd name="connsiteY3" fmla="*/ 0 h 723900"/>
              <a:gd name="connsiteX4" fmla="*/ 0 w 12192000"/>
              <a:gd name="connsiteY4" fmla="*/ 723900 h 723900"/>
              <a:gd name="connsiteX5" fmla="*/ 1987354 w 12192000"/>
              <a:gd name="connsiteY5" fmla="*/ 723900 h 723900"/>
              <a:gd name="connsiteX6" fmla="*/ 2038350 w 12192000"/>
              <a:gd name="connsiteY6" fmla="*/ 717550 h 723900"/>
              <a:gd name="connsiteX7" fmla="*/ 2753650 w 12192000"/>
              <a:gd name="connsiteY7" fmla="*/ 288000 h 723900"/>
              <a:gd name="connsiteX8" fmla="*/ 12192000 w 12192000"/>
              <a:gd name="connsiteY8" fmla="*/ 28800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723900">
                <a:moveTo>
                  <a:pt x="12192000" y="0"/>
                </a:moveTo>
                <a:lnTo>
                  <a:pt x="2755900" y="0"/>
                </a:lnTo>
                <a:lnTo>
                  <a:pt x="4" y="0"/>
                </a:lnTo>
                <a:lnTo>
                  <a:pt x="0" y="0"/>
                </a:lnTo>
                <a:lnTo>
                  <a:pt x="0" y="723900"/>
                </a:lnTo>
                <a:lnTo>
                  <a:pt x="1987354" y="723900"/>
                </a:lnTo>
                <a:lnTo>
                  <a:pt x="2038350" y="717550"/>
                </a:lnTo>
                <a:cubicBezTo>
                  <a:pt x="2497291" y="642783"/>
                  <a:pt x="2432975" y="321492"/>
                  <a:pt x="2753650" y="288000"/>
                </a:cubicBezTo>
                <a:cubicBezTo>
                  <a:pt x="3074325" y="254508"/>
                  <a:pt x="9045883" y="288000"/>
                  <a:pt x="12192000" y="288000"/>
                </a:cubicBezTo>
                <a:close/>
              </a:path>
            </a:pathLst>
          </a:custGeom>
          <a:solidFill>
            <a:srgbClr val="1C6299"/>
          </a:solidFill>
          <a:ln w="12700" cap="flat" cmpd="sng" algn="ctr">
            <a:noFill/>
            <a:prstDash val="solid"/>
            <a:miter lim="800000"/>
          </a:ln>
          <a:effectLst/>
        </p:spPr>
        <p:txBody>
          <a:bodyPr anchor="ctr"/>
          <a:lstStyle/>
          <a:p>
            <a:pPr algn="ctr" fontAlgn="auto">
              <a:spcBef>
                <a:spcPts val="0"/>
              </a:spcBef>
              <a:spcAft>
                <a:spcPts val="0"/>
              </a:spcAft>
              <a:buFontTx/>
              <a:buNone/>
              <a:defRPr/>
            </a:pPr>
            <a:endParaRPr lang="zh-CN" altLang="en-US" kern="0">
              <a:solidFill>
                <a:prstClr val="white"/>
              </a:solidFill>
              <a:latin typeface="Arial" panose="020B0604020202020204"/>
              <a:ea typeface="微软雅黑" panose="020B0503020204020204" pitchFamily="34" charset="-122"/>
            </a:endParaRPr>
          </a:p>
        </p:txBody>
      </p:sp>
      <p:sp>
        <p:nvSpPr>
          <p:cNvPr id="27" name="椭圆 26"/>
          <p:cNvSpPr/>
          <p:nvPr/>
        </p:nvSpPr>
        <p:spPr>
          <a:xfrm>
            <a:off x="8931275" y="569913"/>
            <a:ext cx="6453188" cy="5937250"/>
          </a:xfrm>
          <a:prstGeom prst="ellipse">
            <a:avLst/>
          </a:prstGeom>
          <a:blipFill dpi="0" rotWithShape="1">
            <a:blip r:embed="rId5" cstate="print">
              <a:alphaModFix amt="1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defTabSz="963930" fontAlgn="auto">
              <a:spcBef>
                <a:spcPts val="0"/>
              </a:spcBef>
              <a:spcAft>
                <a:spcPts val="0"/>
              </a:spcAft>
            </a:pPr>
            <a:endParaRPr lang="zh-CN" altLang="en-US" sz="1900" noProof="1">
              <a:solidFill>
                <a:prstClr val="white"/>
              </a:solidFill>
              <a:latin typeface="Calibri" panose="020F0502020204030204"/>
              <a:ea typeface="宋体" panose="02010600030101010101" pitchFamily="2" charset="-122"/>
            </a:endParaRPr>
          </a:p>
        </p:txBody>
      </p:sp>
      <p:sp>
        <p:nvSpPr>
          <p:cNvPr id="21" name="TextBox 20"/>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bg1"/>
                </a:solidFill>
              </a:rPr>
              <a:t>《</a:t>
            </a:r>
            <a:r>
              <a:rPr lang="zh-CN" altLang="en-US" sz="1600" b="1" dirty="0" smtClean="0">
                <a:solidFill>
                  <a:schemeClr val="bg1"/>
                </a:solidFill>
              </a:rPr>
              <a:t>中国有色金属学报（英文版）</a:t>
            </a:r>
            <a:r>
              <a:rPr lang="en-US" altLang="zh-CN" sz="1600" b="1" dirty="0" smtClean="0">
                <a:solidFill>
                  <a:schemeClr val="bg1"/>
                </a:solidFill>
              </a:rPr>
              <a:t>》</a:t>
            </a:r>
            <a:r>
              <a:rPr lang="zh-CN" altLang="en-US" sz="1600" b="1" dirty="0" smtClean="0">
                <a:solidFill>
                  <a:schemeClr val="bg1"/>
                </a:solidFill>
              </a:rPr>
              <a:t>编辑部</a:t>
            </a:r>
            <a:endParaRPr lang="en-US" altLang="zh-CN" sz="1600" b="1" dirty="0" smtClean="0">
              <a:solidFill>
                <a:schemeClr val="bg1"/>
              </a:solidFill>
              <a:latin typeface="宋体" pitchFamily="2" charset="-122"/>
              <a:ea typeface="宋体" pitchFamily="2" charset="-122"/>
            </a:endParaRPr>
          </a:p>
          <a:p>
            <a:endParaRPr lang="zh-CN" altLang="en-US" sz="1600" dirty="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anim calcmode="lin" valueType="num">
                                      <p:cBhvr>
                                        <p:cTn id="10" dur="500" fill="hold"/>
                                        <p:tgtEl>
                                          <p:spTgt spid="12"/>
                                        </p:tgtEl>
                                        <p:attrNameLst>
                                          <p:attrName>ppt_x</p:attrName>
                                        </p:attrNameLst>
                                      </p:cBhvr>
                                      <p:tavLst>
                                        <p:tav tm="0">
                                          <p:val>
                                            <p:fltVal val="0.5"/>
                                          </p:val>
                                        </p:tav>
                                        <p:tav tm="100000">
                                          <p:val>
                                            <p:strVal val="#ppt_x"/>
                                          </p:val>
                                        </p:tav>
                                      </p:tavLst>
                                    </p:anim>
                                    <p:anim calcmode="lin" valueType="num">
                                      <p:cBhvr>
                                        <p:cTn id="11" dur="500" fill="hold"/>
                                        <p:tgtEl>
                                          <p:spTgt spid="1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anim calcmode="lin" valueType="num">
                                      <p:cBhvr>
                                        <p:cTn id="17" dur="500" fill="hold"/>
                                        <p:tgtEl>
                                          <p:spTgt spid="15"/>
                                        </p:tgtEl>
                                        <p:attrNameLst>
                                          <p:attrName>ppt_x</p:attrName>
                                        </p:attrNameLst>
                                      </p:cBhvr>
                                      <p:tavLst>
                                        <p:tav tm="0">
                                          <p:val>
                                            <p:fltVal val="0.5"/>
                                          </p:val>
                                        </p:tav>
                                        <p:tav tm="100000">
                                          <p:val>
                                            <p:strVal val="#ppt_x"/>
                                          </p:val>
                                        </p:tav>
                                      </p:tavLst>
                                    </p:anim>
                                    <p:anim calcmode="lin" valueType="num">
                                      <p:cBhvr>
                                        <p:cTn id="18" dur="500" fill="hold"/>
                                        <p:tgtEl>
                                          <p:spTgt spid="15"/>
                                        </p:tgtEl>
                                        <p:attrNameLst>
                                          <p:attrName>ppt_y</p:attrName>
                                        </p:attrNameLst>
                                      </p:cBhvr>
                                      <p:tavLst>
                                        <p:tav tm="0">
                                          <p:val>
                                            <p:fltVal val="0.5"/>
                                          </p:val>
                                        </p:tav>
                                        <p:tav tm="100000">
                                          <p:val>
                                            <p:strVal val="#ppt_y"/>
                                          </p:val>
                                        </p:tav>
                                      </p:tavLst>
                                    </p:anim>
                                  </p:childTnLst>
                                </p:cTn>
                              </p:par>
                            </p:childTnLst>
                          </p:cTn>
                        </p:par>
                        <p:par>
                          <p:cTn id="19" fill="hold" nodeType="afterGroup">
                            <p:stCondLst>
                              <p:cond delay="75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750"/>
                                        <p:tgtEl>
                                          <p:spTgt spid="13"/>
                                        </p:tgtEl>
                                      </p:cBhvr>
                                    </p:animEffect>
                                    <p:anim calcmode="lin" valueType="num">
                                      <p:cBhvr>
                                        <p:cTn id="23" dur="750" fill="hold"/>
                                        <p:tgtEl>
                                          <p:spTgt spid="13"/>
                                        </p:tgtEl>
                                        <p:attrNameLst>
                                          <p:attrName>ppt_x</p:attrName>
                                        </p:attrNameLst>
                                      </p:cBhvr>
                                      <p:tavLst>
                                        <p:tav tm="0">
                                          <p:val>
                                            <p:strVal val="#ppt_x"/>
                                          </p:val>
                                        </p:tav>
                                        <p:tav tm="100000">
                                          <p:val>
                                            <p:strVal val="#ppt_x"/>
                                          </p:val>
                                        </p:tav>
                                      </p:tavLst>
                                    </p:anim>
                                    <p:anim calcmode="lin" valueType="num">
                                      <p:cBhvr>
                                        <p:cTn id="24" dur="75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750"/>
                                        <p:tgtEl>
                                          <p:spTgt spid="16"/>
                                        </p:tgtEl>
                                      </p:cBhvr>
                                    </p:animEffect>
                                    <p:anim calcmode="lin" valueType="num">
                                      <p:cBhvr>
                                        <p:cTn id="28" dur="750" fill="hold"/>
                                        <p:tgtEl>
                                          <p:spTgt spid="16"/>
                                        </p:tgtEl>
                                        <p:attrNameLst>
                                          <p:attrName>ppt_x</p:attrName>
                                        </p:attrNameLst>
                                      </p:cBhvr>
                                      <p:tavLst>
                                        <p:tav tm="0">
                                          <p:val>
                                            <p:strVal val="#ppt_x"/>
                                          </p:val>
                                        </p:tav>
                                        <p:tav tm="100000">
                                          <p:val>
                                            <p:strVal val="#ppt_x"/>
                                          </p:val>
                                        </p:tav>
                                      </p:tavLst>
                                    </p:anim>
                                    <p:anim calcmode="lin" valueType="num">
                                      <p:cBhvr>
                                        <p:cTn id="29"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3" name="TextBox 2"/>
          <p:cNvSpPr txBox="1"/>
          <p:nvPr/>
        </p:nvSpPr>
        <p:spPr>
          <a:xfrm>
            <a:off x="3065803" y="1515427"/>
            <a:ext cx="5781379" cy="523220"/>
          </a:xfrm>
          <a:prstGeom prst="rect">
            <a:avLst/>
          </a:prstGeom>
          <a:noFill/>
        </p:spPr>
        <p:txBody>
          <a:bodyPr wrap="square" rtlCol="0">
            <a:spAutoFit/>
          </a:bodyPr>
          <a:lstStyle/>
          <a:p>
            <a:r>
              <a:rPr lang="en-US" altLang="zh-CN" sz="2800" b="1" dirty="0" smtClean="0">
                <a:solidFill>
                  <a:schemeClr val="accent1">
                    <a:lumMod val="50000"/>
                  </a:schemeClr>
                </a:solidFill>
                <a:latin typeface="黑体" pitchFamily="49" charset="-122"/>
                <a:ea typeface="黑体" pitchFamily="49" charset="-122"/>
              </a:rPr>
              <a:t>2.1  </a:t>
            </a:r>
            <a:r>
              <a:rPr lang="zh-CN" altLang="en-US" sz="2800" b="1" dirty="0" smtClean="0">
                <a:solidFill>
                  <a:schemeClr val="accent1">
                    <a:lumMod val="50000"/>
                  </a:schemeClr>
                </a:solidFill>
                <a:latin typeface="黑体" pitchFamily="49" charset="-122"/>
                <a:ea typeface="黑体" pitchFamily="49" charset="-122"/>
              </a:rPr>
              <a:t>从</a:t>
            </a:r>
            <a:r>
              <a:rPr lang="zh-CN" altLang="en-US" sz="2800" b="1" dirty="0">
                <a:solidFill>
                  <a:schemeClr val="accent1">
                    <a:lumMod val="50000"/>
                  </a:schemeClr>
                </a:solidFill>
                <a:latin typeface="黑体" pitchFamily="49" charset="-122"/>
                <a:ea typeface="黑体" pitchFamily="49" charset="-122"/>
              </a:rPr>
              <a:t>审稿人视角评估论文质量</a:t>
            </a:r>
            <a:endParaRPr lang="en-US" altLang="zh-CN" sz="2800" b="1" dirty="0">
              <a:solidFill>
                <a:schemeClr val="accent1">
                  <a:lumMod val="50000"/>
                </a:schemeClr>
              </a:solidFill>
              <a:latin typeface="黑体" pitchFamily="49" charset="-122"/>
              <a:ea typeface="黑体" pitchFamily="49" charset="-122"/>
            </a:endParaRPr>
          </a:p>
        </p:txBody>
      </p:sp>
      <p:sp>
        <p:nvSpPr>
          <p:cNvPr id="7" name="TextBox 6"/>
          <p:cNvSpPr txBox="1"/>
          <p:nvPr/>
        </p:nvSpPr>
        <p:spPr>
          <a:xfrm>
            <a:off x="3072335" y="2126006"/>
            <a:ext cx="5578179" cy="523220"/>
          </a:xfrm>
          <a:prstGeom prst="rect">
            <a:avLst/>
          </a:prstGeom>
          <a:noFill/>
        </p:spPr>
        <p:txBody>
          <a:bodyPr wrap="square" rtlCol="0">
            <a:spAutoFit/>
          </a:bodyPr>
          <a:lstStyle/>
          <a:p>
            <a:r>
              <a:rPr lang="en-US" altLang="zh-CN" sz="2800" b="1" dirty="0" smtClean="0">
                <a:solidFill>
                  <a:schemeClr val="accent1">
                    <a:lumMod val="50000"/>
                  </a:schemeClr>
                </a:solidFill>
                <a:latin typeface="黑体" pitchFamily="49" charset="-122"/>
                <a:ea typeface="黑体" pitchFamily="49" charset="-122"/>
              </a:rPr>
              <a:t>2.2  </a:t>
            </a:r>
            <a:r>
              <a:rPr lang="zh-CN" altLang="en-US" sz="2800" b="1" dirty="0" smtClean="0">
                <a:solidFill>
                  <a:schemeClr val="accent1">
                    <a:lumMod val="50000"/>
                  </a:schemeClr>
                </a:solidFill>
                <a:latin typeface="黑体" pitchFamily="49" charset="-122"/>
                <a:ea typeface="黑体" pitchFamily="49" charset="-122"/>
              </a:rPr>
              <a:t>选择</a:t>
            </a:r>
            <a:r>
              <a:rPr lang="zh-CN" altLang="en-US" sz="2800" b="1" dirty="0">
                <a:solidFill>
                  <a:schemeClr val="accent1">
                    <a:lumMod val="50000"/>
                  </a:schemeClr>
                </a:solidFill>
                <a:latin typeface="黑体" pitchFamily="49" charset="-122"/>
                <a:ea typeface="黑体" pitchFamily="49" charset="-122"/>
              </a:rPr>
              <a:t>投稿</a:t>
            </a:r>
            <a:r>
              <a:rPr lang="zh-CN" altLang="en-US" sz="2800" b="1" dirty="0" smtClean="0">
                <a:solidFill>
                  <a:schemeClr val="accent1">
                    <a:lumMod val="50000"/>
                  </a:schemeClr>
                </a:solidFill>
                <a:latin typeface="黑体" pitchFamily="49" charset="-122"/>
                <a:ea typeface="黑体" pitchFamily="49" charset="-122"/>
              </a:rPr>
              <a:t>期刊</a:t>
            </a:r>
            <a:endParaRPr lang="zh-CN" altLang="en-US" sz="2800" b="1" dirty="0">
              <a:solidFill>
                <a:schemeClr val="accent1">
                  <a:lumMod val="50000"/>
                </a:schemeClr>
              </a:solidFill>
              <a:latin typeface="黑体" pitchFamily="49" charset="-122"/>
              <a:ea typeface="黑体" pitchFamily="49" charset="-122"/>
            </a:endParaRPr>
          </a:p>
        </p:txBody>
      </p:sp>
      <p:sp>
        <p:nvSpPr>
          <p:cNvPr id="9" name="TextBox 8"/>
          <p:cNvSpPr txBox="1"/>
          <p:nvPr/>
        </p:nvSpPr>
        <p:spPr>
          <a:xfrm>
            <a:off x="3072335" y="2714737"/>
            <a:ext cx="3265711" cy="566822"/>
          </a:xfrm>
          <a:prstGeom prst="rect">
            <a:avLst/>
          </a:prstGeom>
          <a:noFill/>
        </p:spPr>
        <p:txBody>
          <a:bodyPr wrap="square" rtlCol="0">
            <a:spAutoFit/>
          </a:bodyPr>
          <a:lstStyle/>
          <a:p>
            <a:pPr>
              <a:lnSpc>
                <a:spcPts val="3700"/>
              </a:lnSpc>
            </a:pPr>
            <a:r>
              <a:rPr lang="en-US" altLang="zh-CN" sz="2800" b="1" dirty="0" smtClean="0">
                <a:solidFill>
                  <a:schemeClr val="accent1">
                    <a:lumMod val="50000"/>
                  </a:schemeClr>
                </a:solidFill>
                <a:latin typeface="黑体" pitchFamily="49" charset="-122"/>
                <a:ea typeface="黑体" pitchFamily="49" charset="-122"/>
              </a:rPr>
              <a:t>2.3  </a:t>
            </a:r>
            <a:r>
              <a:rPr lang="zh-CN" altLang="en-US" sz="2800" b="1" dirty="0" smtClean="0">
                <a:solidFill>
                  <a:schemeClr val="accent1">
                    <a:lumMod val="50000"/>
                  </a:schemeClr>
                </a:solidFill>
                <a:latin typeface="黑体" pitchFamily="49" charset="-122"/>
                <a:ea typeface="黑体" pitchFamily="49" charset="-122"/>
              </a:rPr>
              <a:t>规范</a:t>
            </a:r>
            <a:r>
              <a:rPr lang="zh-CN" altLang="en-US" sz="2800" b="1" dirty="0">
                <a:solidFill>
                  <a:schemeClr val="accent1">
                    <a:lumMod val="50000"/>
                  </a:schemeClr>
                </a:solidFill>
                <a:latin typeface="黑体" pitchFamily="49" charset="-122"/>
                <a:ea typeface="黑体" pitchFamily="49" charset="-122"/>
              </a:rPr>
              <a:t>作者</a:t>
            </a:r>
            <a:r>
              <a:rPr lang="zh-CN" altLang="en-US" sz="2800" b="1" dirty="0" smtClean="0">
                <a:solidFill>
                  <a:schemeClr val="accent1">
                    <a:lumMod val="50000"/>
                  </a:schemeClr>
                </a:solidFill>
                <a:latin typeface="黑体" pitchFamily="49" charset="-122"/>
                <a:ea typeface="黑体" pitchFamily="49" charset="-122"/>
              </a:rPr>
              <a:t>署名</a:t>
            </a:r>
            <a:endParaRPr lang="en-US" altLang="zh-CN" sz="2800" b="1" dirty="0" smtClean="0">
              <a:solidFill>
                <a:schemeClr val="accent1">
                  <a:lumMod val="50000"/>
                </a:schemeClr>
              </a:solidFill>
              <a:latin typeface="黑体" pitchFamily="49" charset="-122"/>
              <a:ea typeface="黑体" pitchFamily="49" charset="-122"/>
            </a:endParaRPr>
          </a:p>
        </p:txBody>
      </p:sp>
      <p:sp>
        <p:nvSpPr>
          <p:cNvPr id="11" name="TextBox 10"/>
          <p:cNvSpPr txBox="1"/>
          <p:nvPr/>
        </p:nvSpPr>
        <p:spPr>
          <a:xfrm>
            <a:off x="3072335" y="3961569"/>
            <a:ext cx="3265711" cy="523220"/>
          </a:xfrm>
          <a:prstGeom prst="rect">
            <a:avLst/>
          </a:prstGeom>
          <a:noFill/>
        </p:spPr>
        <p:txBody>
          <a:bodyPr wrap="square" rtlCol="0">
            <a:spAutoFit/>
          </a:bodyPr>
          <a:lstStyle/>
          <a:p>
            <a:r>
              <a:rPr lang="en-US" altLang="zh-CN" sz="2800" b="1" dirty="0" smtClean="0">
                <a:solidFill>
                  <a:schemeClr val="accent1">
                    <a:lumMod val="50000"/>
                  </a:schemeClr>
                </a:solidFill>
                <a:latin typeface="黑体" pitchFamily="49" charset="-122"/>
                <a:ea typeface="黑体" pitchFamily="49" charset="-122"/>
              </a:rPr>
              <a:t>2.5  </a:t>
            </a:r>
            <a:r>
              <a:rPr lang="zh-CN" altLang="en-US" sz="2800" b="1" dirty="0" smtClean="0">
                <a:solidFill>
                  <a:schemeClr val="accent1">
                    <a:lumMod val="50000"/>
                  </a:schemeClr>
                </a:solidFill>
                <a:latin typeface="黑体" pitchFamily="49" charset="-122"/>
                <a:ea typeface="黑体" pitchFamily="49" charset="-122"/>
              </a:rPr>
              <a:t>撰写</a:t>
            </a:r>
            <a:r>
              <a:rPr lang="zh-CN" altLang="en-US" sz="2800" b="1" dirty="0">
                <a:solidFill>
                  <a:schemeClr val="accent1">
                    <a:lumMod val="50000"/>
                  </a:schemeClr>
                </a:solidFill>
                <a:latin typeface="黑体" pitchFamily="49" charset="-122"/>
                <a:ea typeface="黑体" pitchFamily="49" charset="-122"/>
              </a:rPr>
              <a:t>投稿</a:t>
            </a:r>
            <a:r>
              <a:rPr lang="zh-CN" altLang="en-US" sz="2800" b="1" dirty="0" smtClean="0">
                <a:solidFill>
                  <a:schemeClr val="accent1">
                    <a:lumMod val="50000"/>
                  </a:schemeClr>
                </a:solidFill>
                <a:latin typeface="黑体" pitchFamily="49" charset="-122"/>
                <a:ea typeface="黑体" pitchFamily="49" charset="-122"/>
              </a:rPr>
              <a:t>信</a:t>
            </a:r>
            <a:endParaRPr lang="zh-CN" altLang="en-US" sz="2800" b="1" dirty="0">
              <a:solidFill>
                <a:schemeClr val="accent1">
                  <a:lumMod val="50000"/>
                </a:schemeClr>
              </a:solidFill>
              <a:latin typeface="黑体" pitchFamily="49" charset="-122"/>
              <a:ea typeface="黑体" pitchFamily="49" charset="-122"/>
            </a:endParaRPr>
          </a:p>
        </p:txBody>
      </p:sp>
      <p:sp>
        <p:nvSpPr>
          <p:cNvPr id="12" name="TextBox 11"/>
          <p:cNvSpPr txBox="1"/>
          <p:nvPr/>
        </p:nvSpPr>
        <p:spPr>
          <a:xfrm>
            <a:off x="3072335" y="4570862"/>
            <a:ext cx="4837950" cy="523220"/>
          </a:xfrm>
          <a:prstGeom prst="rect">
            <a:avLst/>
          </a:prstGeom>
          <a:noFill/>
        </p:spPr>
        <p:txBody>
          <a:bodyPr wrap="square" rtlCol="0">
            <a:spAutoFit/>
          </a:bodyPr>
          <a:lstStyle/>
          <a:p>
            <a:r>
              <a:rPr lang="en-US" altLang="zh-CN" sz="2800" b="1" dirty="0" smtClean="0">
                <a:solidFill>
                  <a:schemeClr val="accent1">
                    <a:lumMod val="50000"/>
                  </a:schemeClr>
                </a:solidFill>
                <a:latin typeface="黑体" pitchFamily="49" charset="-122"/>
                <a:ea typeface="黑体" pitchFamily="49" charset="-122"/>
              </a:rPr>
              <a:t>2.6  </a:t>
            </a:r>
            <a:r>
              <a:rPr lang="zh-CN" altLang="en-US" sz="2800" b="1" dirty="0" smtClean="0">
                <a:solidFill>
                  <a:schemeClr val="accent1">
                    <a:lumMod val="50000"/>
                  </a:schemeClr>
                </a:solidFill>
                <a:latin typeface="黑体" pitchFamily="49" charset="-122"/>
                <a:ea typeface="黑体" pitchFamily="49" charset="-122"/>
              </a:rPr>
              <a:t>避免</a:t>
            </a:r>
            <a:r>
              <a:rPr lang="zh-CN" altLang="en-US" sz="2800" b="1" dirty="0">
                <a:solidFill>
                  <a:schemeClr val="accent1">
                    <a:lumMod val="50000"/>
                  </a:schemeClr>
                </a:solidFill>
                <a:latin typeface="黑体" pitchFamily="49" charset="-122"/>
                <a:ea typeface="黑体" pitchFamily="49" charset="-122"/>
              </a:rPr>
              <a:t>学术不端</a:t>
            </a:r>
            <a:r>
              <a:rPr lang="zh-CN" altLang="en-US" sz="2800" b="1" dirty="0" smtClean="0">
                <a:solidFill>
                  <a:schemeClr val="accent1">
                    <a:lumMod val="50000"/>
                  </a:schemeClr>
                </a:solidFill>
                <a:latin typeface="黑体" pitchFamily="49" charset="-122"/>
                <a:ea typeface="黑体" pitchFamily="49" charset="-122"/>
              </a:rPr>
              <a:t>行为</a:t>
            </a:r>
            <a:endParaRPr lang="en-US" altLang="zh-CN" sz="2800" b="1" dirty="0">
              <a:solidFill>
                <a:schemeClr val="accent1">
                  <a:lumMod val="50000"/>
                </a:schemeClr>
              </a:solidFill>
              <a:latin typeface="黑体" pitchFamily="49" charset="-122"/>
              <a:ea typeface="黑体" pitchFamily="49" charset="-122"/>
            </a:endParaRPr>
          </a:p>
        </p:txBody>
      </p:sp>
      <p:sp>
        <p:nvSpPr>
          <p:cNvPr id="2" name="TextBox 1"/>
          <p:cNvSpPr txBox="1"/>
          <p:nvPr/>
        </p:nvSpPr>
        <p:spPr>
          <a:xfrm>
            <a:off x="3072335" y="3321391"/>
            <a:ext cx="3664605" cy="523220"/>
          </a:xfrm>
          <a:prstGeom prst="rect">
            <a:avLst/>
          </a:prstGeom>
          <a:noFill/>
        </p:spPr>
        <p:txBody>
          <a:bodyPr wrap="square" rtlCol="0">
            <a:spAutoFit/>
          </a:bodyPr>
          <a:lstStyle/>
          <a:p>
            <a:r>
              <a:rPr lang="en-US" altLang="zh-CN" sz="2800" b="1" dirty="0">
                <a:solidFill>
                  <a:schemeClr val="accent1">
                    <a:lumMod val="50000"/>
                  </a:schemeClr>
                </a:solidFill>
                <a:latin typeface="黑体" pitchFamily="49" charset="-122"/>
                <a:ea typeface="黑体" pitchFamily="49" charset="-122"/>
              </a:rPr>
              <a:t>2.4  </a:t>
            </a:r>
            <a:r>
              <a:rPr lang="zh-CN" altLang="en-US" sz="2800" b="1" dirty="0">
                <a:solidFill>
                  <a:schemeClr val="accent1">
                    <a:lumMod val="50000"/>
                  </a:schemeClr>
                </a:solidFill>
                <a:latin typeface="黑体" pitchFamily="49" charset="-122"/>
                <a:ea typeface="黑体" pitchFamily="49" charset="-122"/>
              </a:rPr>
              <a:t>确定通信</a:t>
            </a:r>
            <a:r>
              <a:rPr lang="zh-CN" altLang="en-US" sz="2800" b="1" dirty="0" smtClean="0">
                <a:solidFill>
                  <a:schemeClr val="accent1">
                    <a:lumMod val="50000"/>
                  </a:schemeClr>
                </a:solidFill>
                <a:latin typeface="黑体" pitchFamily="49" charset="-122"/>
                <a:ea typeface="黑体" pitchFamily="49" charset="-122"/>
              </a:rPr>
              <a:t>作者</a:t>
            </a:r>
            <a:endParaRPr lang="zh-CN" altLang="en-US" sz="2800" dirty="0">
              <a:latin typeface="黑体" pitchFamily="49" charset="-122"/>
              <a:ea typeface="黑体" pitchFamily="49" charset="-122"/>
            </a:endParaRPr>
          </a:p>
        </p:txBody>
      </p:sp>
    </p:spTree>
    <p:extLst>
      <p:ext uri="{BB962C8B-B14F-4D97-AF65-F5344CB8AC3E}">
        <p14:creationId xmlns="" xmlns:p14="http://schemas.microsoft.com/office/powerpoint/2010/main" val="223436534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a:off x="6341155" y="910771"/>
            <a:ext cx="5643789" cy="51852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 name="圆角矩形 1"/>
          <p:cNvSpPr/>
          <p:nvPr/>
        </p:nvSpPr>
        <p:spPr>
          <a:xfrm>
            <a:off x="263525" y="910771"/>
            <a:ext cx="5643789" cy="518522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dirty="0"/>
          </a:p>
        </p:txBody>
      </p:sp>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论文写作</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a:solidFill>
                    <a:srgbClr val="FFFFFF"/>
                  </a:solidFill>
                  <a:latin typeface="微软雅黑" pitchFamily="34" charset="-122"/>
                  <a:ea typeface="微软雅黑" pitchFamily="34" charset="-122"/>
                </a:rPr>
                <a:t>1</a:t>
              </a: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9" name="内容占位符 2"/>
          <p:cNvSpPr txBox="1">
            <a:spLocks/>
          </p:cNvSpPr>
          <p:nvPr/>
        </p:nvSpPr>
        <p:spPr>
          <a:xfrm>
            <a:off x="1437820" y="2471845"/>
            <a:ext cx="4753428" cy="3537857"/>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Ø"/>
            </a:pPr>
            <a:r>
              <a:rPr lang="en-US" altLang="zh-CN" b="1" dirty="0" smtClean="0">
                <a:latin typeface="宋体" pitchFamily="2" charset="-122"/>
                <a:ea typeface="宋体" pitchFamily="2" charset="-122"/>
              </a:rPr>
              <a:t>  </a:t>
            </a:r>
            <a:r>
              <a:rPr lang="zh-CN" altLang="zh-CN" b="1" dirty="0" smtClean="0">
                <a:latin typeface="宋体" pitchFamily="2" charset="-122"/>
                <a:ea typeface="宋体" pitchFamily="2" charset="-122"/>
              </a:rPr>
              <a:t>体现创新性</a:t>
            </a:r>
            <a:endParaRPr lang="en-US" altLang="zh-CN" b="1" dirty="0" smtClean="0">
              <a:latin typeface="宋体" pitchFamily="2" charset="-122"/>
              <a:ea typeface="宋体" pitchFamily="2" charset="-122"/>
            </a:endParaRPr>
          </a:p>
          <a:p>
            <a:pPr>
              <a:lnSpc>
                <a:spcPct val="150000"/>
              </a:lnSpc>
              <a:buFont typeface="Wingdings" pitchFamily="2" charset="2"/>
              <a:buChar char="Ø"/>
            </a:pPr>
            <a:r>
              <a:rPr lang="en-US" altLang="zh-CN" b="1" dirty="0" smtClean="0">
                <a:latin typeface="宋体" pitchFamily="2" charset="-122"/>
                <a:ea typeface="宋体" pitchFamily="2" charset="-122"/>
              </a:rPr>
              <a:t>  </a:t>
            </a:r>
            <a:r>
              <a:rPr lang="zh-CN" altLang="zh-CN" b="1" dirty="0" smtClean="0">
                <a:latin typeface="宋体" pitchFamily="2" charset="-122"/>
                <a:ea typeface="宋体" pitchFamily="2" charset="-122"/>
              </a:rPr>
              <a:t>论点突出</a:t>
            </a:r>
            <a:endParaRPr lang="en-US" altLang="zh-CN" b="1" dirty="0" smtClean="0">
              <a:latin typeface="宋体" pitchFamily="2" charset="-122"/>
              <a:ea typeface="宋体" pitchFamily="2" charset="-122"/>
            </a:endParaRPr>
          </a:p>
          <a:p>
            <a:pPr>
              <a:lnSpc>
                <a:spcPct val="150000"/>
              </a:lnSpc>
              <a:buFont typeface="Wingdings" pitchFamily="2" charset="2"/>
              <a:buChar char="Ø"/>
            </a:pPr>
            <a:r>
              <a:rPr lang="en-US" altLang="zh-CN" b="1" dirty="0" smtClean="0">
                <a:latin typeface="宋体" pitchFamily="2" charset="-122"/>
                <a:ea typeface="宋体" pitchFamily="2" charset="-122"/>
              </a:rPr>
              <a:t>  </a:t>
            </a:r>
            <a:r>
              <a:rPr lang="zh-CN" altLang="zh-CN" b="1" dirty="0" smtClean="0">
                <a:latin typeface="宋体" pitchFamily="2" charset="-122"/>
                <a:ea typeface="宋体" pitchFamily="2" charset="-122"/>
              </a:rPr>
              <a:t>尊重事实</a:t>
            </a:r>
            <a:endParaRPr lang="en-US" altLang="zh-CN" b="1" dirty="0" smtClean="0">
              <a:latin typeface="宋体" pitchFamily="2" charset="-122"/>
              <a:ea typeface="宋体" pitchFamily="2" charset="-122"/>
            </a:endParaRPr>
          </a:p>
          <a:p>
            <a:pPr>
              <a:lnSpc>
                <a:spcPct val="150000"/>
              </a:lnSpc>
              <a:buFont typeface="Wingdings" pitchFamily="2" charset="2"/>
              <a:buChar char="Ø"/>
            </a:pPr>
            <a:r>
              <a:rPr lang="en-US" altLang="zh-CN" b="1" dirty="0" smtClean="0">
                <a:latin typeface="宋体" pitchFamily="2" charset="-122"/>
                <a:ea typeface="宋体" pitchFamily="2" charset="-122"/>
              </a:rPr>
              <a:t>  </a:t>
            </a:r>
            <a:r>
              <a:rPr lang="zh-CN" altLang="zh-CN" b="1" dirty="0" smtClean="0">
                <a:latin typeface="宋体" pitchFamily="2" charset="-122"/>
                <a:ea typeface="宋体" pitchFamily="2" charset="-122"/>
              </a:rPr>
              <a:t>表达准确</a:t>
            </a:r>
            <a:r>
              <a:rPr lang="en-US" altLang="zh-CN" b="1" dirty="0" smtClean="0">
                <a:latin typeface="宋体" pitchFamily="2" charset="-122"/>
                <a:ea typeface="宋体" pitchFamily="2" charset="-122"/>
              </a:rPr>
              <a:t/>
            </a:r>
            <a:br>
              <a:rPr lang="en-US" altLang="zh-CN" b="1" dirty="0" smtClean="0">
                <a:latin typeface="宋体" pitchFamily="2" charset="-122"/>
                <a:ea typeface="宋体" pitchFamily="2" charset="-122"/>
              </a:rPr>
            </a:br>
            <a:endParaRPr lang="zh-CN" altLang="en-US" b="1" dirty="0">
              <a:latin typeface="宋体" pitchFamily="2" charset="-122"/>
              <a:ea typeface="宋体" pitchFamily="2" charset="-122"/>
            </a:endParaRPr>
          </a:p>
        </p:txBody>
      </p:sp>
      <p:sp>
        <p:nvSpPr>
          <p:cNvPr id="11" name="内容占位符 2"/>
          <p:cNvSpPr txBox="1">
            <a:spLocks/>
          </p:cNvSpPr>
          <p:nvPr/>
        </p:nvSpPr>
        <p:spPr>
          <a:xfrm>
            <a:off x="7936591" y="2484543"/>
            <a:ext cx="3069771" cy="317602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Ø"/>
            </a:pPr>
            <a:r>
              <a:rPr lang="zh-CN" altLang="en-US" b="1" dirty="0" smtClean="0">
                <a:latin typeface="宋体" pitchFamily="2" charset="-122"/>
                <a:ea typeface="宋体" pitchFamily="2" charset="-122"/>
              </a:rPr>
              <a:t>  并列式</a:t>
            </a:r>
            <a:endParaRPr lang="en-US" altLang="zh-CN" b="1" dirty="0" smtClean="0">
              <a:latin typeface="宋体" pitchFamily="2" charset="-122"/>
              <a:ea typeface="宋体" pitchFamily="2" charset="-122"/>
            </a:endParaRPr>
          </a:p>
          <a:p>
            <a:pPr>
              <a:lnSpc>
                <a:spcPct val="150000"/>
              </a:lnSpc>
              <a:buFont typeface="Wingdings" pitchFamily="2" charset="2"/>
              <a:buChar char="Ø"/>
            </a:pPr>
            <a:r>
              <a:rPr lang="zh-CN" altLang="en-US" b="1" dirty="0" smtClean="0">
                <a:latin typeface="宋体" pitchFamily="2" charset="-122"/>
                <a:ea typeface="宋体" pitchFamily="2" charset="-122"/>
              </a:rPr>
              <a:t>  递进式</a:t>
            </a:r>
            <a:endParaRPr lang="en-US" altLang="zh-CN" b="1" dirty="0" smtClean="0">
              <a:latin typeface="宋体" pitchFamily="2" charset="-122"/>
              <a:ea typeface="宋体" pitchFamily="2" charset="-122"/>
            </a:endParaRPr>
          </a:p>
          <a:p>
            <a:pPr>
              <a:lnSpc>
                <a:spcPct val="150000"/>
              </a:lnSpc>
              <a:buFont typeface="Wingdings" pitchFamily="2" charset="2"/>
              <a:buChar char="Ø"/>
            </a:pPr>
            <a:r>
              <a:rPr lang="zh-CN" altLang="en-US" b="1" dirty="0" smtClean="0">
                <a:latin typeface="宋体" pitchFamily="2" charset="-122"/>
                <a:ea typeface="宋体" pitchFamily="2" charset="-122"/>
              </a:rPr>
              <a:t>  总分式</a:t>
            </a:r>
            <a:endParaRPr lang="en-US" altLang="zh-CN" b="1" dirty="0" smtClean="0">
              <a:latin typeface="宋体" pitchFamily="2" charset="-122"/>
              <a:ea typeface="宋体" pitchFamily="2" charset="-122"/>
            </a:endParaRPr>
          </a:p>
          <a:p>
            <a:pPr>
              <a:lnSpc>
                <a:spcPct val="150000"/>
              </a:lnSpc>
              <a:buFont typeface="Wingdings" pitchFamily="2" charset="2"/>
              <a:buChar char="Ø"/>
            </a:pPr>
            <a:r>
              <a:rPr lang="zh-CN" altLang="en-US" b="1" dirty="0" smtClean="0">
                <a:latin typeface="宋体" pitchFamily="2" charset="-122"/>
                <a:ea typeface="宋体" pitchFamily="2" charset="-122"/>
              </a:rPr>
              <a:t>  分总式</a:t>
            </a:r>
            <a:endParaRPr lang="zh-CN" altLang="en-US" b="1" dirty="0">
              <a:latin typeface="宋体" pitchFamily="2" charset="-122"/>
              <a:ea typeface="宋体" pitchFamily="2" charset="-122"/>
            </a:endParaRPr>
          </a:p>
        </p:txBody>
      </p:sp>
      <p:grpSp>
        <p:nvGrpSpPr>
          <p:cNvPr id="5" name="组合 4"/>
          <p:cNvGrpSpPr/>
          <p:nvPr/>
        </p:nvGrpSpPr>
        <p:grpSpPr>
          <a:xfrm>
            <a:off x="-1029381" y="1476094"/>
            <a:ext cx="8229600" cy="1229002"/>
            <a:chOff x="-1029381" y="1476094"/>
            <a:chExt cx="8229600" cy="1229002"/>
          </a:xfrm>
        </p:grpSpPr>
        <p:sp>
          <p:nvSpPr>
            <p:cNvPr id="4" name="圆角矩形 3"/>
            <p:cNvSpPr/>
            <p:nvPr/>
          </p:nvSpPr>
          <p:spPr>
            <a:xfrm>
              <a:off x="330181"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8" name="标题 1"/>
            <p:cNvSpPr txBox="1">
              <a:spLocks/>
            </p:cNvSpPr>
            <p:nvPr/>
          </p:nvSpPr>
          <p:spPr>
            <a:xfrm>
              <a:off x="-1029381" y="1562096"/>
              <a:ext cx="8229600" cy="1143000"/>
            </a:xfrm>
            <a:prstGeom prst="rect">
              <a:avLst/>
            </a:prstGeom>
          </p:spPr>
          <p:txBody>
            <a:bodyPr>
              <a:noAutofit/>
            </a:bodyPr>
            <a:lstStyle>
              <a:lvl1pPr algn="l" rtl="0" fontAlgn="base">
                <a:lnSpc>
                  <a:spcPct val="90000"/>
                </a:lnSpc>
                <a:spcBef>
                  <a:spcPct val="0"/>
                </a:spcBef>
                <a:spcAft>
                  <a:spcPct val="0"/>
                </a:spcAft>
                <a:defRPr sz="4400" kern="1200">
                  <a:solidFill>
                    <a:schemeClr val="tx1"/>
                  </a:solidFill>
                  <a:latin typeface="+mj-lt"/>
                  <a:ea typeface="+mj-ea"/>
                  <a:cs typeface="等线 Light" charset="0"/>
                </a:defRPr>
              </a:lvl1pPr>
              <a:lvl2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2pPr>
              <a:lvl3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3pPr>
              <a:lvl4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4pPr>
              <a:lvl5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5pPr>
              <a:lvl6pPr marL="4572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6pPr>
              <a:lvl7pPr marL="9144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7pPr>
              <a:lvl8pPr marL="13716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8pPr>
              <a:lvl9pPr marL="18288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9pPr>
            </a:lstStyle>
            <a:p>
              <a:pPr algn="ctr"/>
              <a:r>
                <a:rPr lang="zh-CN" altLang="en-US" sz="3200" b="1" dirty="0" smtClean="0">
                  <a:solidFill>
                    <a:schemeClr val="bg1"/>
                  </a:solidFill>
                  <a:latin typeface="宋体" pitchFamily="2" charset="-122"/>
                  <a:ea typeface="宋体" pitchFamily="2" charset="-122"/>
                </a:rPr>
                <a:t>成功的科技论文应满足的条件</a:t>
              </a:r>
              <a:r>
                <a:rPr lang="en-US" altLang="zh-CN" sz="3600" b="1" dirty="0" smtClean="0">
                  <a:solidFill>
                    <a:schemeClr val="bg1"/>
                  </a:solidFill>
                </a:rPr>
                <a:t/>
              </a:r>
              <a:br>
                <a:rPr lang="en-US" altLang="zh-CN" sz="3600" b="1" dirty="0" smtClean="0">
                  <a:solidFill>
                    <a:schemeClr val="bg1"/>
                  </a:solidFill>
                </a:rPr>
              </a:br>
              <a:endParaRPr lang="zh-CN" altLang="en-US" sz="3600" b="1" dirty="0">
                <a:solidFill>
                  <a:schemeClr val="bg1"/>
                </a:solidFill>
              </a:endParaRPr>
            </a:p>
          </p:txBody>
        </p:sp>
      </p:grpSp>
      <p:grpSp>
        <p:nvGrpSpPr>
          <p:cNvPr id="6" name="组合 5"/>
          <p:cNvGrpSpPr/>
          <p:nvPr/>
        </p:nvGrpSpPr>
        <p:grpSpPr>
          <a:xfrm>
            <a:off x="5182508" y="1476094"/>
            <a:ext cx="8229600" cy="1217873"/>
            <a:chOff x="5182508" y="1476094"/>
            <a:chExt cx="8229600" cy="1217873"/>
          </a:xfrm>
        </p:grpSpPr>
        <p:sp>
          <p:nvSpPr>
            <p:cNvPr id="17" name="圆角矩形 16"/>
            <p:cNvSpPr/>
            <p:nvPr/>
          </p:nvSpPr>
          <p:spPr>
            <a:xfrm>
              <a:off x="6432538" y="1476094"/>
              <a:ext cx="5461021"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5" name="标题 1"/>
            <p:cNvSpPr txBox="1">
              <a:spLocks/>
            </p:cNvSpPr>
            <p:nvPr/>
          </p:nvSpPr>
          <p:spPr>
            <a:xfrm>
              <a:off x="5182508" y="1550967"/>
              <a:ext cx="8229600" cy="1143000"/>
            </a:xfrm>
            <a:prstGeom prst="rect">
              <a:avLst/>
            </a:prstGeom>
          </p:spPr>
          <p:txBody>
            <a:bodyPr/>
            <a:lstStyle>
              <a:lvl1pPr algn="l" rtl="0" fontAlgn="base">
                <a:lnSpc>
                  <a:spcPct val="90000"/>
                </a:lnSpc>
                <a:spcBef>
                  <a:spcPct val="0"/>
                </a:spcBef>
                <a:spcAft>
                  <a:spcPct val="0"/>
                </a:spcAft>
                <a:defRPr sz="4400" kern="1200">
                  <a:solidFill>
                    <a:schemeClr val="tx1"/>
                  </a:solidFill>
                  <a:latin typeface="+mj-lt"/>
                  <a:ea typeface="+mj-ea"/>
                  <a:cs typeface="等线 Light" charset="0"/>
                </a:defRPr>
              </a:lvl1pPr>
              <a:lvl2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2pPr>
              <a:lvl3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3pPr>
              <a:lvl4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4pPr>
              <a:lvl5pPr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5pPr>
              <a:lvl6pPr marL="4572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6pPr>
              <a:lvl7pPr marL="9144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7pPr>
              <a:lvl8pPr marL="13716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8pPr>
              <a:lvl9pPr marL="1828800" algn="l" rtl="0" fontAlgn="base">
                <a:lnSpc>
                  <a:spcPct val="90000"/>
                </a:lnSpc>
                <a:spcBef>
                  <a:spcPct val="0"/>
                </a:spcBef>
                <a:spcAft>
                  <a:spcPct val="0"/>
                </a:spcAft>
                <a:defRPr sz="4400">
                  <a:solidFill>
                    <a:schemeClr val="tx1"/>
                  </a:solidFill>
                  <a:latin typeface="等线 Light" charset="0"/>
                  <a:ea typeface="等线 Light" charset="0"/>
                  <a:cs typeface="等线 Light" charset="0"/>
                </a:defRPr>
              </a:lvl9pPr>
            </a:lstStyle>
            <a:p>
              <a:pPr algn="ctr"/>
              <a:r>
                <a:rPr lang="zh-CN" altLang="en-US" sz="3200" b="1" dirty="0" smtClean="0">
                  <a:solidFill>
                    <a:schemeClr val="bg1"/>
                  </a:solidFill>
                  <a:latin typeface="宋体" pitchFamily="2" charset="-122"/>
                  <a:ea typeface="宋体" pitchFamily="2" charset="-122"/>
                </a:rPr>
                <a:t>常用的层次结构</a:t>
              </a:r>
              <a:endParaRPr lang="zh-CN" altLang="en-US" sz="3200" b="1" dirty="0">
                <a:solidFill>
                  <a:schemeClr val="bg1"/>
                </a:solidFill>
                <a:latin typeface="宋体" pitchFamily="2" charset="-122"/>
                <a:ea typeface="宋体" pitchFamily="2" charset="-122"/>
              </a:endParaRPr>
            </a:p>
          </p:txBody>
        </p:sp>
      </p:grpSp>
      <p:sp>
        <p:nvSpPr>
          <p:cNvPr id="20" name="TextBox 1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Tree>
    <p:extLst>
      <p:ext uri="{BB962C8B-B14F-4D97-AF65-F5344CB8AC3E}">
        <p14:creationId xmlns="" xmlns:p14="http://schemas.microsoft.com/office/powerpoint/2010/main" val="2906422149"/>
      </p:ext>
    </p:extLst>
  </p:cSld>
  <p:clrMapOvr>
    <a:masterClrMapping/>
  </p:clrMapOvr>
  <p:transition spd="slow">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4" name="TextBox 13"/>
          <p:cNvSpPr txBox="1"/>
          <p:nvPr/>
        </p:nvSpPr>
        <p:spPr>
          <a:xfrm>
            <a:off x="1895021" y="1123043"/>
            <a:ext cx="8389258" cy="707886"/>
          </a:xfrm>
          <a:prstGeom prst="rect">
            <a:avLst/>
          </a:prstGeom>
          <a:noFill/>
        </p:spPr>
        <p:txBody>
          <a:bodyPr wrap="square" rtlCol="0">
            <a:spAutoFit/>
          </a:bodyPr>
          <a:lstStyle/>
          <a:p>
            <a:pPr algn="ctr"/>
            <a:r>
              <a:rPr lang="en-US" altLang="zh-CN"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2.1  </a:t>
            </a:r>
            <a:r>
              <a:rPr lang="zh-CN" altLang="en-US"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从审稿人视角评估论文质量</a:t>
            </a:r>
            <a:endParaRPr lang="zh-CN" altLang="en-US" sz="4000" b="1" dirty="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endParaRPr>
          </a:p>
        </p:txBody>
      </p:sp>
      <p:sp>
        <p:nvSpPr>
          <p:cNvPr id="15" name="内容占位符 2"/>
          <p:cNvSpPr txBox="1">
            <a:spLocks/>
          </p:cNvSpPr>
          <p:nvPr/>
        </p:nvSpPr>
        <p:spPr>
          <a:xfrm>
            <a:off x="2625925" y="2382834"/>
            <a:ext cx="5137150" cy="2456229"/>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Font typeface="Wingdings" pitchFamily="2" charset="2"/>
              <a:buChar char="ü"/>
            </a:pPr>
            <a:r>
              <a:rPr lang="en-US" altLang="zh-CN" b="1" dirty="0" smtClean="0"/>
              <a:t>  </a:t>
            </a:r>
            <a:r>
              <a:rPr lang="zh-CN" altLang="zh-CN" b="1" dirty="0" smtClean="0"/>
              <a:t>研究</a:t>
            </a:r>
            <a:r>
              <a:rPr lang="zh-CN" altLang="zh-CN" b="1" dirty="0"/>
              <a:t>内容的正确性和可读性</a:t>
            </a:r>
            <a:endParaRPr lang="en-US" altLang="zh-CN" b="1" dirty="0"/>
          </a:p>
          <a:p>
            <a:pPr>
              <a:lnSpc>
                <a:spcPct val="150000"/>
              </a:lnSpc>
              <a:spcBef>
                <a:spcPts val="0"/>
              </a:spcBef>
              <a:buFont typeface="Wingdings" pitchFamily="2" charset="2"/>
              <a:buChar char="ü"/>
            </a:pPr>
            <a:r>
              <a:rPr lang="en-US" altLang="zh-CN" b="1" dirty="0" smtClean="0"/>
              <a:t>  </a:t>
            </a:r>
            <a:r>
              <a:rPr lang="zh-CN" altLang="zh-CN" b="1" dirty="0" smtClean="0"/>
              <a:t>研究</a:t>
            </a:r>
            <a:r>
              <a:rPr lang="zh-CN" altLang="zh-CN" b="1" dirty="0"/>
              <a:t>内容的原创性和趣味性</a:t>
            </a:r>
            <a:endParaRPr lang="en-US" altLang="zh-CN" b="1" dirty="0"/>
          </a:p>
          <a:p>
            <a:pPr>
              <a:lnSpc>
                <a:spcPct val="150000"/>
              </a:lnSpc>
              <a:spcBef>
                <a:spcPts val="0"/>
              </a:spcBef>
              <a:buFont typeface="Wingdings" pitchFamily="2" charset="2"/>
              <a:buChar char="ü"/>
            </a:pPr>
            <a:r>
              <a:rPr lang="en-US" altLang="zh-CN" b="1" dirty="0" smtClean="0"/>
              <a:t>  </a:t>
            </a:r>
            <a:r>
              <a:rPr lang="zh-CN" altLang="zh-CN" b="1" dirty="0" smtClean="0"/>
              <a:t>研究</a:t>
            </a:r>
            <a:r>
              <a:rPr lang="zh-CN" altLang="zh-CN" b="1" dirty="0"/>
              <a:t>论文的写作</a:t>
            </a:r>
            <a:r>
              <a:rPr lang="zh-CN" altLang="en-US" b="1" dirty="0"/>
              <a:t>质量</a:t>
            </a:r>
            <a:endParaRPr lang="zh-CN" altLang="zh-CN" b="1" dirty="0"/>
          </a:p>
        </p:txBody>
      </p:sp>
    </p:spTree>
    <p:extLst>
      <p:ext uri="{BB962C8B-B14F-4D97-AF65-F5344CB8AC3E}">
        <p14:creationId xmlns="" xmlns:p14="http://schemas.microsoft.com/office/powerpoint/2010/main" val="1076533468"/>
      </p:ext>
    </p:extLst>
  </p:cSld>
  <p:clrMapOvr>
    <a:masterClrMapping/>
  </p:clrMapOvr>
  <p:transition spd="slow">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4" name="内容占位符 2"/>
          <p:cNvSpPr txBox="1">
            <a:spLocks/>
          </p:cNvSpPr>
          <p:nvPr/>
        </p:nvSpPr>
        <p:spPr>
          <a:xfrm>
            <a:off x="1503869" y="1894114"/>
            <a:ext cx="9231086" cy="452596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1200" indent="-711200">
              <a:lnSpc>
                <a:spcPct val="150000"/>
              </a:lnSpc>
              <a:spcBef>
                <a:spcPts val="0"/>
              </a:spcBef>
              <a:buFont typeface="Wingdings" pitchFamily="2" charset="2"/>
              <a:buChar char="Ø"/>
            </a:pPr>
            <a:r>
              <a:rPr lang="zh-CN" altLang="zh-CN" b="1" dirty="0" smtClean="0"/>
              <a:t>你的研究论文最主要解决的问题是什么？是否已经明确说明了？</a:t>
            </a:r>
          </a:p>
          <a:p>
            <a:pPr marL="711200" indent="-711200">
              <a:lnSpc>
                <a:spcPct val="150000"/>
              </a:lnSpc>
              <a:spcBef>
                <a:spcPts val="0"/>
              </a:spcBef>
              <a:buFont typeface="Wingdings" pitchFamily="2" charset="2"/>
              <a:buChar char="Ø"/>
            </a:pPr>
            <a:r>
              <a:rPr lang="zh-CN" altLang="zh-CN" b="1" dirty="0" smtClean="0"/>
              <a:t>你的研究目的或目标是否与期刊的研究范围所契合？</a:t>
            </a:r>
          </a:p>
          <a:p>
            <a:pPr marL="711200" indent="-711200">
              <a:lnSpc>
                <a:spcPct val="150000"/>
              </a:lnSpc>
              <a:spcBef>
                <a:spcPts val="0"/>
              </a:spcBef>
              <a:buFont typeface="Wingdings" pitchFamily="2" charset="2"/>
              <a:buChar char="Ø"/>
            </a:pPr>
            <a:r>
              <a:rPr lang="zh-CN" altLang="zh-CN" b="1" dirty="0" smtClean="0"/>
              <a:t>你的研究在实验设计的可行性上是否正确，有没有明显的错误？</a:t>
            </a:r>
          </a:p>
          <a:p>
            <a:pPr marL="711200" indent="-711200">
              <a:lnSpc>
                <a:spcPct val="150000"/>
              </a:lnSpc>
              <a:spcBef>
                <a:spcPts val="0"/>
              </a:spcBef>
              <a:buFont typeface="Wingdings" pitchFamily="2" charset="2"/>
              <a:buChar char="Ø"/>
            </a:pPr>
            <a:r>
              <a:rPr lang="zh-CN" altLang="zh-CN" b="1" dirty="0" smtClean="0"/>
              <a:t>你所采用的研究方法和技术是否合适？分析方法和数据处理是否正确？</a:t>
            </a:r>
          </a:p>
          <a:p>
            <a:pPr>
              <a:lnSpc>
                <a:spcPct val="150000"/>
              </a:lnSpc>
              <a:spcBef>
                <a:spcPts val="0"/>
              </a:spcBef>
              <a:buFont typeface="Wingdings" pitchFamily="2" charset="2"/>
              <a:buChar char="Ø"/>
            </a:pPr>
            <a:endParaRPr lang="zh-CN" altLang="en-US" b="1" dirty="0"/>
          </a:p>
        </p:txBody>
      </p:sp>
      <p:grpSp>
        <p:nvGrpSpPr>
          <p:cNvPr id="15" name="组合 14"/>
          <p:cNvGrpSpPr/>
          <p:nvPr/>
        </p:nvGrpSpPr>
        <p:grpSpPr>
          <a:xfrm>
            <a:off x="3099707" y="936360"/>
            <a:ext cx="5979886" cy="1255674"/>
            <a:chOff x="-1508790" y="1476094"/>
            <a:chExt cx="8796572" cy="1255674"/>
          </a:xfrm>
        </p:grpSpPr>
        <p:sp>
          <p:nvSpPr>
            <p:cNvPr id="16" name="圆角矩形 15"/>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7"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研究内容的正确性和可读性</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2990950199"/>
      </p:ext>
    </p:extLst>
  </p:cSld>
  <p:clrMapOvr>
    <a:masterClrMapping/>
  </p:clrMapOvr>
  <p:transition spd="slow">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9" name="内容占位符 2"/>
          <p:cNvSpPr txBox="1">
            <a:spLocks/>
          </p:cNvSpPr>
          <p:nvPr/>
        </p:nvSpPr>
        <p:spPr>
          <a:xfrm>
            <a:off x="1020536" y="1671388"/>
            <a:ext cx="10138228" cy="5119915"/>
          </a:xfrm>
          <a:prstGeom prst="rect">
            <a:avLst/>
          </a:prstGeom>
        </p:spPr>
        <p:txBody>
          <a:bodyPr>
            <a:normAutofit fontScale="925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ts val="0"/>
              </a:spcBef>
            </a:pPr>
            <a:r>
              <a:rPr lang="zh-CN" altLang="zh-CN" b="1" dirty="0" smtClean="0"/>
              <a:t>你的研究工作是否属于原创？它是否包含了最新的实验结果，以至于可以在一定程度上推动该研究领域的发展？还是只是在先前研究成果基础上的一些补充或延伸？</a:t>
            </a:r>
          </a:p>
          <a:p>
            <a:pPr>
              <a:lnSpc>
                <a:spcPct val="160000"/>
              </a:lnSpc>
              <a:spcBef>
                <a:spcPts val="0"/>
              </a:spcBef>
            </a:pPr>
            <a:r>
              <a:rPr lang="zh-CN" altLang="zh-CN" b="1" dirty="0" smtClean="0"/>
              <a:t>你的论文的任何一部分是否已经发表过？或是准备考虑今后发表在其他出版物上？</a:t>
            </a:r>
          </a:p>
          <a:p>
            <a:pPr>
              <a:lnSpc>
                <a:spcPct val="160000"/>
              </a:lnSpc>
              <a:spcBef>
                <a:spcPts val="0"/>
              </a:spcBef>
            </a:pPr>
            <a:r>
              <a:rPr lang="zh-CN" altLang="zh-CN" b="1" dirty="0" smtClean="0"/>
              <a:t>你的实验结果对目标期刊的受众群体是否产生一定的意义和重要性？你觉得这篇文章在未来可能会被他们引用吗？</a:t>
            </a:r>
          </a:p>
          <a:p>
            <a:pPr>
              <a:lnSpc>
                <a:spcPct val="160000"/>
              </a:lnSpc>
              <a:spcBef>
                <a:spcPts val="0"/>
              </a:spcBef>
            </a:pPr>
            <a:r>
              <a:rPr lang="zh-CN" altLang="zh-CN" b="1" dirty="0" smtClean="0"/>
              <a:t>你的论文在科学层面上是否合理、对读者会不会存在误导？它是否提供了足够的信息有利于同行专家的深入讨论？</a:t>
            </a:r>
          </a:p>
          <a:p>
            <a:pPr>
              <a:lnSpc>
                <a:spcPct val="160000"/>
              </a:lnSpc>
              <a:spcBef>
                <a:spcPts val="0"/>
              </a:spcBef>
            </a:pPr>
            <a:endParaRPr lang="zh-CN" altLang="en-US" b="1" dirty="0"/>
          </a:p>
        </p:txBody>
      </p:sp>
      <p:grpSp>
        <p:nvGrpSpPr>
          <p:cNvPr id="12" name="组合 11"/>
          <p:cNvGrpSpPr/>
          <p:nvPr/>
        </p:nvGrpSpPr>
        <p:grpSpPr>
          <a:xfrm>
            <a:off x="3099707" y="936360"/>
            <a:ext cx="5979886"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研究内容的原创性和趣味性</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372605139"/>
      </p:ext>
    </p:extLst>
  </p:cSld>
  <p:clrMapOvr>
    <a:masterClrMapping/>
  </p:clrMapOvr>
  <p:transition spd="slow">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926926" y="1813190"/>
            <a:ext cx="10384971" cy="4851400"/>
          </a:xfrm>
          <a:prstGeom prst="rect">
            <a:avLst/>
          </a:prstGeom>
        </p:spPr>
        <p:txBody>
          <a:bodyPr>
            <a:normAutofit fontScale="925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zh-CN" altLang="zh-CN" b="1" dirty="0" smtClean="0"/>
              <a:t>你的论文写作水平是否能够达到进入期刊同行评议过程的要求？</a:t>
            </a:r>
          </a:p>
          <a:p>
            <a:pPr>
              <a:lnSpc>
                <a:spcPct val="150000"/>
              </a:lnSpc>
              <a:spcBef>
                <a:spcPts val="0"/>
              </a:spcBef>
            </a:pPr>
            <a:r>
              <a:rPr lang="zh-CN" altLang="zh-CN" b="1" dirty="0" smtClean="0"/>
              <a:t>你的论文是否是一篇结构完整的科学论文？有无任何关键部分和重要信息的缺失？</a:t>
            </a:r>
          </a:p>
          <a:p>
            <a:pPr>
              <a:lnSpc>
                <a:spcPct val="150000"/>
              </a:lnSpc>
              <a:spcBef>
                <a:spcPts val="0"/>
              </a:spcBef>
            </a:pPr>
            <a:r>
              <a:rPr lang="zh-CN" altLang="zh-CN" b="1" dirty="0" smtClean="0"/>
              <a:t>标题是否充分概括了论文的主要内容并且做到简洁明了？</a:t>
            </a:r>
          </a:p>
          <a:p>
            <a:pPr>
              <a:lnSpc>
                <a:spcPct val="150000"/>
              </a:lnSpc>
              <a:spcBef>
                <a:spcPts val="0"/>
              </a:spcBef>
            </a:pPr>
            <a:r>
              <a:rPr lang="zh-CN" altLang="zh-CN" b="1" dirty="0" smtClean="0"/>
              <a:t>摘要是否精炼地描述了研究论文的基本信息？</a:t>
            </a:r>
          </a:p>
          <a:p>
            <a:pPr>
              <a:lnSpc>
                <a:spcPct val="150000"/>
              </a:lnSpc>
              <a:spcBef>
                <a:spcPts val="0"/>
              </a:spcBef>
            </a:pPr>
            <a:r>
              <a:rPr lang="zh-CN" altLang="zh-CN" b="1" dirty="0" smtClean="0"/>
              <a:t>引言部分是否充分、全面地阐述了你的研究课题的背景、目前的研究现状以及存在的问题？这项研究工作的重要性和实用性是否已表达清晰？是否遗漏了非常重要的引用文献？</a:t>
            </a:r>
          </a:p>
          <a:p>
            <a:pPr>
              <a:lnSpc>
                <a:spcPct val="150000"/>
              </a:lnSpc>
              <a:spcBef>
                <a:spcPts val="0"/>
              </a:spcBef>
            </a:pPr>
            <a:endParaRPr lang="zh-CN" altLang="en-US" b="1" dirty="0"/>
          </a:p>
        </p:txBody>
      </p:sp>
      <p:grpSp>
        <p:nvGrpSpPr>
          <p:cNvPr id="12" name="组合 11"/>
          <p:cNvGrpSpPr/>
          <p:nvPr/>
        </p:nvGrpSpPr>
        <p:grpSpPr>
          <a:xfrm>
            <a:off x="3099707" y="936360"/>
            <a:ext cx="5979886"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研究内容的写作质量（一）</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3725360774"/>
      </p:ext>
    </p:extLst>
  </p:cSld>
  <p:clrMapOvr>
    <a:masterClrMapping/>
  </p:clrMapOvr>
  <p:transition spd="slow">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1102264" y="1919515"/>
            <a:ext cx="9915246" cy="4525963"/>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zh-CN" altLang="zh-CN" b="1" dirty="0" smtClean="0"/>
              <a:t>你得到的实验结果在逻辑上是否足以支持你最后的结论？</a:t>
            </a:r>
          </a:p>
          <a:p>
            <a:pPr>
              <a:lnSpc>
                <a:spcPct val="150000"/>
              </a:lnSpc>
              <a:spcBef>
                <a:spcPts val="0"/>
              </a:spcBef>
            </a:pPr>
            <a:r>
              <a:rPr lang="zh-CN" altLang="zh-CN" b="1" dirty="0" smtClean="0"/>
              <a:t>你是否提供了足够的参考文献来支撑研究背景？你的参考文献数量是否符合期刊的要求？</a:t>
            </a:r>
          </a:p>
          <a:p>
            <a:pPr>
              <a:lnSpc>
                <a:spcPct val="150000"/>
              </a:lnSpc>
              <a:spcBef>
                <a:spcPts val="0"/>
              </a:spcBef>
            </a:pPr>
            <a:r>
              <a:rPr lang="zh-CN" altLang="zh-CN" b="1" dirty="0" smtClean="0"/>
              <a:t>你的稿件长度和格式排版是否符合目标期刊的要求？英文写作是否可以被别人理解，有没有十分明显的语法错误？</a:t>
            </a:r>
          </a:p>
          <a:p>
            <a:pPr>
              <a:lnSpc>
                <a:spcPct val="150000"/>
              </a:lnSpc>
              <a:spcBef>
                <a:spcPts val="0"/>
              </a:spcBef>
            </a:pPr>
            <a:r>
              <a:rPr lang="zh-CN" altLang="zh-CN" b="1" dirty="0" smtClean="0"/>
              <a:t>你所绘制的图片和表格是否容易被阅读，数据是否正确翔实？</a:t>
            </a:r>
          </a:p>
          <a:p>
            <a:pPr>
              <a:lnSpc>
                <a:spcPct val="150000"/>
              </a:lnSpc>
              <a:spcBef>
                <a:spcPts val="0"/>
              </a:spcBef>
            </a:pPr>
            <a:endParaRPr lang="zh-CN" altLang="en-US" b="1" dirty="0"/>
          </a:p>
        </p:txBody>
      </p:sp>
      <p:grpSp>
        <p:nvGrpSpPr>
          <p:cNvPr id="12" name="组合 11"/>
          <p:cNvGrpSpPr/>
          <p:nvPr/>
        </p:nvGrpSpPr>
        <p:grpSpPr>
          <a:xfrm>
            <a:off x="3099707" y="936360"/>
            <a:ext cx="5979886"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研究内容的写作质量（二）</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1664996166"/>
      </p:ext>
    </p:extLst>
  </p:cSld>
  <p:clrMapOvr>
    <a:masterClrMapping/>
  </p:clrMapOvr>
  <p:transition spd="slow">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9" name="TextBox 8"/>
          <p:cNvSpPr txBox="1"/>
          <p:nvPr/>
        </p:nvSpPr>
        <p:spPr>
          <a:xfrm>
            <a:off x="2849078" y="1123043"/>
            <a:ext cx="7435201" cy="707886"/>
          </a:xfrm>
          <a:prstGeom prst="rect">
            <a:avLst/>
          </a:prstGeom>
          <a:noFill/>
        </p:spPr>
        <p:txBody>
          <a:bodyPr wrap="square" rtlCol="0">
            <a:spAutoFit/>
          </a:bodyPr>
          <a:lstStyle/>
          <a:p>
            <a:r>
              <a:rPr lang="en-US" altLang="zh-CN"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2.2  </a:t>
            </a:r>
            <a:r>
              <a:rPr lang="zh-CN" altLang="en-US" sz="4000" b="1" dirty="0" smtClean="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rPr>
              <a:t>选择投稿期刊</a:t>
            </a:r>
            <a:endParaRPr lang="zh-CN" altLang="en-US" sz="4000" b="1" dirty="0">
              <a:solidFill>
                <a:schemeClr val="accent1">
                  <a:lumMod val="50000"/>
                </a:schemeClr>
              </a:solidFill>
              <a:effectLst>
                <a:outerShdw blurRad="38100" dist="38100" dir="2700000" algn="tl">
                  <a:srgbClr val="000000">
                    <a:alpha val="43137"/>
                  </a:srgbClr>
                </a:outerShdw>
              </a:effectLst>
              <a:latin typeface="Calibri" pitchFamily="34" charset="0"/>
              <a:ea typeface="宋体" pitchFamily="2" charset="-122"/>
            </a:endParaRPr>
          </a:p>
        </p:txBody>
      </p:sp>
      <p:sp>
        <p:nvSpPr>
          <p:cNvPr id="11" name="内容占位符 2"/>
          <p:cNvSpPr txBox="1">
            <a:spLocks/>
          </p:cNvSpPr>
          <p:nvPr/>
        </p:nvSpPr>
        <p:spPr>
          <a:xfrm>
            <a:off x="2874736" y="2324779"/>
            <a:ext cx="6429828" cy="2044021"/>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Font typeface="Wingdings" pitchFamily="2" charset="2"/>
              <a:buChar char="ü"/>
            </a:pPr>
            <a:r>
              <a:rPr lang="zh-CN" altLang="en-US" b="1" dirty="0" smtClean="0">
                <a:latin typeface="Calibri" pitchFamily="34" charset="0"/>
              </a:rPr>
              <a:t>  选择投稿期刊需要考虑的主要因素</a:t>
            </a:r>
            <a:endParaRPr lang="en-US" altLang="zh-CN" b="1" dirty="0" smtClean="0">
              <a:latin typeface="Calibri" pitchFamily="34" charset="0"/>
            </a:endParaRPr>
          </a:p>
          <a:p>
            <a:pPr>
              <a:lnSpc>
                <a:spcPct val="150000"/>
              </a:lnSpc>
              <a:spcBef>
                <a:spcPts val="0"/>
              </a:spcBef>
              <a:buFont typeface="Wingdings" pitchFamily="2" charset="2"/>
              <a:buChar char="ü"/>
            </a:pPr>
            <a:r>
              <a:rPr lang="en-US" altLang="zh-CN" b="1" dirty="0" smtClean="0">
                <a:latin typeface="Calibri" pitchFamily="34" charset="0"/>
              </a:rPr>
              <a:t>  JCR</a:t>
            </a:r>
            <a:r>
              <a:rPr lang="zh-CN" altLang="en-US" b="1" dirty="0" smtClean="0">
                <a:latin typeface="Calibri" pitchFamily="34" charset="0"/>
              </a:rPr>
              <a:t>期刊各区发表论文情况分析</a:t>
            </a:r>
            <a:endParaRPr lang="zh-CN" altLang="en-US" b="1" dirty="0">
              <a:latin typeface="Calibri" pitchFamily="34" charset="0"/>
            </a:endParaRPr>
          </a:p>
        </p:txBody>
      </p:sp>
    </p:spTree>
    <p:extLst>
      <p:ext uri="{BB962C8B-B14F-4D97-AF65-F5344CB8AC3E}">
        <p14:creationId xmlns="" xmlns:p14="http://schemas.microsoft.com/office/powerpoint/2010/main" val="902910311"/>
      </p:ext>
    </p:extLst>
  </p:cSld>
  <p:clrMapOvr>
    <a:masterClrMapping/>
  </p:clrMapOvr>
  <p:transition spd="slow">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1217476" y="1836057"/>
            <a:ext cx="9744347" cy="5021943"/>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ts val="0"/>
              </a:spcBef>
            </a:pPr>
            <a:r>
              <a:rPr lang="zh-CN" altLang="zh-CN" b="1" dirty="0" smtClean="0">
                <a:latin typeface="Calibri" pitchFamily="34" charset="0"/>
              </a:rPr>
              <a:t>期刊所属学科领域</a:t>
            </a:r>
            <a:r>
              <a:rPr lang="zh-CN" altLang="en-US" b="1" dirty="0" smtClean="0">
                <a:latin typeface="Calibri" pitchFamily="34" charset="0"/>
              </a:rPr>
              <a:t>、重点报道主题和研究</a:t>
            </a:r>
            <a:r>
              <a:rPr lang="zh-CN" altLang="zh-CN" b="1" dirty="0" smtClean="0">
                <a:latin typeface="Calibri" pitchFamily="34" charset="0"/>
              </a:rPr>
              <a:t>方向</a:t>
            </a:r>
            <a:endParaRPr lang="en-US" altLang="zh-CN" b="1" dirty="0" smtClean="0">
              <a:latin typeface="Calibri" pitchFamily="34" charset="0"/>
            </a:endParaRPr>
          </a:p>
          <a:p>
            <a:pPr>
              <a:lnSpc>
                <a:spcPct val="160000"/>
              </a:lnSpc>
              <a:spcBef>
                <a:spcPts val="0"/>
              </a:spcBef>
            </a:pPr>
            <a:r>
              <a:rPr lang="zh-CN" altLang="en-US" b="1" dirty="0" smtClean="0">
                <a:latin typeface="Calibri" pitchFamily="34" charset="0"/>
              </a:rPr>
              <a:t>潜在读者：专业性期刊、综合性期刊、开放获取期刊</a:t>
            </a:r>
            <a:endParaRPr lang="en-US" altLang="zh-CN" b="1" dirty="0" smtClean="0">
              <a:latin typeface="Calibri" pitchFamily="34" charset="0"/>
            </a:endParaRPr>
          </a:p>
          <a:p>
            <a:pPr>
              <a:lnSpc>
                <a:spcPct val="160000"/>
              </a:lnSpc>
              <a:spcBef>
                <a:spcPts val="0"/>
              </a:spcBef>
            </a:pPr>
            <a:r>
              <a:rPr lang="zh-CN" altLang="zh-CN" b="1" dirty="0" smtClean="0">
                <a:latin typeface="Calibri" pitchFamily="34" charset="0"/>
              </a:rPr>
              <a:t>期刊出版论文类型</a:t>
            </a:r>
            <a:r>
              <a:rPr lang="zh-CN" altLang="en-US" b="1" dirty="0" smtClean="0">
                <a:latin typeface="Calibri" pitchFamily="34" charset="0"/>
              </a:rPr>
              <a:t>：</a:t>
            </a:r>
            <a:r>
              <a:rPr lang="en-US" altLang="zh-CN" b="1" dirty="0" smtClean="0">
                <a:latin typeface="Calibri" pitchFamily="34" charset="0"/>
              </a:rPr>
              <a:t>article</a:t>
            </a:r>
            <a:r>
              <a:rPr lang="zh-CN" altLang="en-US" b="1" dirty="0" smtClean="0">
                <a:latin typeface="Calibri" pitchFamily="34" charset="0"/>
              </a:rPr>
              <a:t>、</a:t>
            </a:r>
            <a:r>
              <a:rPr lang="en-US" altLang="zh-CN" b="1" dirty="0" err="1" smtClean="0">
                <a:latin typeface="Calibri" pitchFamily="34" charset="0"/>
              </a:rPr>
              <a:t>Letter、review</a:t>
            </a:r>
            <a:endParaRPr lang="en-US" altLang="zh-CN" b="1" dirty="0" smtClean="0">
              <a:latin typeface="Calibri" pitchFamily="34" charset="0"/>
            </a:endParaRPr>
          </a:p>
          <a:p>
            <a:pPr>
              <a:lnSpc>
                <a:spcPct val="160000"/>
              </a:lnSpc>
              <a:spcBef>
                <a:spcPts val="0"/>
              </a:spcBef>
            </a:pPr>
            <a:r>
              <a:rPr lang="zh-CN" altLang="en-US" b="1" dirty="0" smtClean="0">
                <a:latin typeface="Calibri" pitchFamily="34" charset="0"/>
              </a:rPr>
              <a:t>审稿速度和出版时间</a:t>
            </a:r>
            <a:endParaRPr lang="en-US" altLang="zh-CN" b="1" dirty="0" smtClean="0">
              <a:latin typeface="Calibri" pitchFamily="34" charset="0"/>
            </a:endParaRPr>
          </a:p>
          <a:p>
            <a:pPr>
              <a:lnSpc>
                <a:spcPct val="160000"/>
              </a:lnSpc>
              <a:spcBef>
                <a:spcPts val="0"/>
              </a:spcBef>
            </a:pPr>
            <a:r>
              <a:rPr lang="zh-CN" altLang="zh-CN" b="1" dirty="0" smtClean="0">
                <a:latin typeface="Calibri" pitchFamily="34" charset="0"/>
              </a:rPr>
              <a:t>整理你专属的潜力期刊列表</a:t>
            </a:r>
            <a:r>
              <a:rPr lang="zh-CN" altLang="en-US" b="1" dirty="0" smtClean="0">
                <a:latin typeface="Calibri" pitchFamily="34" charset="0"/>
              </a:rPr>
              <a:t>，</a:t>
            </a:r>
            <a:r>
              <a:rPr lang="zh-CN" altLang="zh-CN" b="1" dirty="0" smtClean="0">
                <a:latin typeface="Calibri" pitchFamily="34" charset="0"/>
              </a:rPr>
              <a:t>浏览</a:t>
            </a:r>
            <a:r>
              <a:rPr lang="en-US" altLang="zh-CN" b="1" dirty="0" smtClean="0">
                <a:latin typeface="Calibri" pitchFamily="34" charset="0"/>
              </a:rPr>
              <a:t>Guideline</a:t>
            </a:r>
            <a:r>
              <a:rPr lang="zh-CN" altLang="zh-CN" b="1" dirty="0" smtClean="0">
                <a:latin typeface="Calibri" pitchFamily="34" charset="0"/>
              </a:rPr>
              <a:t>或</a:t>
            </a:r>
            <a:r>
              <a:rPr lang="en-US" altLang="zh-CN" b="1" dirty="0" smtClean="0">
                <a:latin typeface="Calibri" pitchFamily="34" charset="0"/>
              </a:rPr>
              <a:t>Instruction for Authors</a:t>
            </a:r>
            <a:endParaRPr lang="zh-CN" altLang="zh-CN" b="1" dirty="0" smtClean="0">
              <a:latin typeface="Calibri" pitchFamily="34" charset="0"/>
            </a:endParaRPr>
          </a:p>
          <a:p>
            <a:pPr>
              <a:lnSpc>
                <a:spcPct val="160000"/>
              </a:lnSpc>
              <a:spcBef>
                <a:spcPts val="0"/>
              </a:spcBef>
            </a:pPr>
            <a:r>
              <a:rPr lang="zh-CN" altLang="en-US" b="1" dirty="0" smtClean="0">
                <a:latin typeface="Calibri" pitchFamily="34" charset="0"/>
              </a:rPr>
              <a:t>不唯影响因子，考虑期刊综合影响力</a:t>
            </a:r>
            <a:endParaRPr lang="zh-CN" altLang="en-US" b="1" dirty="0">
              <a:latin typeface="Calibri" pitchFamily="34" charset="0"/>
            </a:endParaRPr>
          </a:p>
        </p:txBody>
      </p:sp>
      <p:grpSp>
        <p:nvGrpSpPr>
          <p:cNvPr id="12" name="组合 11"/>
          <p:cNvGrpSpPr/>
          <p:nvPr/>
        </p:nvGrpSpPr>
        <p:grpSpPr>
          <a:xfrm>
            <a:off x="3069944" y="885804"/>
            <a:ext cx="6669142"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zh-CN" altLang="en-US" sz="3200" b="1" dirty="0" smtClean="0">
                  <a:solidFill>
                    <a:schemeClr val="bg1"/>
                  </a:solidFill>
                  <a:latin typeface="Calibri" pitchFamily="34" charset="0"/>
                  <a:ea typeface="宋体" pitchFamily="2" charset="-122"/>
                </a:rPr>
                <a:t>选择投稿期刊需要考虑的主要因素</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1640279710"/>
      </p:ext>
    </p:extLst>
  </p:cSld>
  <p:clrMapOvr>
    <a:masterClrMapping/>
  </p:clrMapOvr>
  <p:transition spd="slow">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1510393" y="1817914"/>
            <a:ext cx="9158514" cy="4525963"/>
          </a:xfrm>
          <a:prstGeom prst="rect">
            <a:avLst/>
          </a:prstGeom>
        </p:spPr>
        <p:txBody>
          <a:bodyPr>
            <a:normAutofit fontScale="925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Font typeface="Arial" pitchFamily="34" charset="0"/>
              <a:buNone/>
            </a:pPr>
            <a:r>
              <a:rPr lang="zh-CN" altLang="en-US" b="1" dirty="0" smtClean="0">
                <a:latin typeface="Calibri" pitchFamily="34" charset="0"/>
              </a:rPr>
              <a:t>    </a:t>
            </a:r>
            <a:r>
              <a:rPr lang="zh-CN" altLang="zh-CN" b="1" dirty="0" smtClean="0">
                <a:latin typeface="Calibri" pitchFamily="34" charset="0"/>
              </a:rPr>
              <a:t>在高影响力、高影响因子期刊上发表论文是广大科研工作者的一个重要的目标。我们将高影响力的期刊定义为</a:t>
            </a:r>
            <a:r>
              <a:rPr lang="en-US" altLang="zh-CN" b="1" dirty="0" smtClean="0">
                <a:latin typeface="Calibri" pitchFamily="34" charset="0"/>
              </a:rPr>
              <a:t>SCIE</a:t>
            </a:r>
            <a:r>
              <a:rPr lang="zh-CN" altLang="zh-CN" b="1" dirty="0" smtClean="0">
                <a:latin typeface="Calibri" pitchFamily="34" charset="0"/>
              </a:rPr>
              <a:t>收录期刊的影响因子在各个领域处于</a:t>
            </a:r>
            <a:r>
              <a:rPr lang="zh-CN" altLang="zh-CN" b="1" dirty="0" smtClean="0">
                <a:solidFill>
                  <a:schemeClr val="accent2"/>
                </a:solidFill>
                <a:latin typeface="Calibri" pitchFamily="34" charset="0"/>
              </a:rPr>
              <a:t>前</a:t>
            </a:r>
            <a:r>
              <a:rPr lang="en-US" altLang="zh-CN" b="1" dirty="0" smtClean="0">
                <a:solidFill>
                  <a:schemeClr val="accent2"/>
                </a:solidFill>
                <a:latin typeface="Calibri" pitchFamily="34" charset="0"/>
              </a:rPr>
              <a:t>25%</a:t>
            </a:r>
            <a:r>
              <a:rPr lang="zh-CN" altLang="zh-CN" b="1" dirty="0" smtClean="0">
                <a:latin typeface="Calibri" pitchFamily="34" charset="0"/>
              </a:rPr>
              <a:t>的期刊。根据定义，我们知道一、二、三、四区的期刊数大概都各占期刊总数的</a:t>
            </a:r>
            <a:r>
              <a:rPr lang="en-US" altLang="zh-CN" b="1" dirty="0" smtClean="0">
                <a:latin typeface="Calibri" pitchFamily="34" charset="0"/>
              </a:rPr>
              <a:t>25%</a:t>
            </a:r>
            <a:r>
              <a:rPr lang="zh-CN" altLang="zh-CN" b="1" dirty="0" smtClean="0">
                <a:latin typeface="Calibri" pitchFamily="34" charset="0"/>
              </a:rPr>
              <a:t>，那么在高影响力的期刊或者说一区的期刊上到底发表了多少比例的论文呢？到底一区期刊发表了多少比例的文章？约等于</a:t>
            </a:r>
            <a:r>
              <a:rPr lang="en-US" altLang="zh-CN" b="1" dirty="0" smtClean="0">
                <a:latin typeface="Calibri" pitchFamily="34" charset="0"/>
              </a:rPr>
              <a:t>25%</a:t>
            </a:r>
            <a:r>
              <a:rPr lang="zh-CN" altLang="zh-CN" b="1" dirty="0" smtClean="0">
                <a:latin typeface="Calibri" pitchFamily="34" charset="0"/>
              </a:rPr>
              <a:t>，还是远小于</a:t>
            </a:r>
            <a:r>
              <a:rPr lang="en-US" altLang="zh-CN" b="1" dirty="0" smtClean="0">
                <a:latin typeface="Calibri" pitchFamily="34" charset="0"/>
              </a:rPr>
              <a:t>25%</a:t>
            </a:r>
            <a:r>
              <a:rPr lang="zh-CN" altLang="zh-CN" b="1" dirty="0" smtClean="0">
                <a:latin typeface="Calibri" pitchFamily="34" charset="0"/>
              </a:rPr>
              <a:t>，又或者是远大于</a:t>
            </a:r>
            <a:r>
              <a:rPr lang="en-US" altLang="zh-CN" b="1" dirty="0" smtClean="0">
                <a:latin typeface="Calibri" pitchFamily="34" charset="0"/>
              </a:rPr>
              <a:t>25%</a:t>
            </a:r>
            <a:r>
              <a:rPr lang="zh-CN" altLang="zh-CN" b="1" dirty="0" smtClean="0">
                <a:latin typeface="Calibri" pitchFamily="34" charset="0"/>
              </a:rPr>
              <a:t>呢？答案是：</a:t>
            </a:r>
            <a:r>
              <a:rPr lang="zh-CN" altLang="zh-CN" b="1" dirty="0" smtClean="0">
                <a:solidFill>
                  <a:schemeClr val="accent2"/>
                </a:solidFill>
                <a:latin typeface="Calibri" pitchFamily="34" charset="0"/>
              </a:rPr>
              <a:t>远大于</a:t>
            </a:r>
            <a:r>
              <a:rPr lang="en-US" altLang="zh-CN" b="1" dirty="0" smtClean="0">
                <a:solidFill>
                  <a:schemeClr val="accent2"/>
                </a:solidFill>
                <a:latin typeface="Calibri" pitchFamily="34" charset="0"/>
              </a:rPr>
              <a:t>25%</a:t>
            </a:r>
            <a:r>
              <a:rPr lang="zh-CN" altLang="zh-CN" b="1" dirty="0" smtClean="0">
                <a:solidFill>
                  <a:schemeClr val="accent2"/>
                </a:solidFill>
                <a:latin typeface="Calibri" pitchFamily="34" charset="0"/>
              </a:rPr>
              <a:t>！！！</a:t>
            </a:r>
            <a:r>
              <a:rPr lang="zh-CN" altLang="zh-CN" b="1" dirty="0" smtClean="0">
                <a:latin typeface="Calibri" pitchFamily="34" charset="0"/>
              </a:rPr>
              <a:t>怎么可能？？？</a:t>
            </a:r>
          </a:p>
          <a:p>
            <a:pPr>
              <a:lnSpc>
                <a:spcPct val="150000"/>
              </a:lnSpc>
              <a:spcBef>
                <a:spcPts val="0"/>
              </a:spcBef>
            </a:pPr>
            <a:endParaRPr lang="zh-CN" altLang="en-US" b="1" dirty="0">
              <a:latin typeface="Calibri" pitchFamily="34" charset="0"/>
            </a:endParaRPr>
          </a:p>
        </p:txBody>
      </p:sp>
      <p:grpSp>
        <p:nvGrpSpPr>
          <p:cNvPr id="12" name="组合 11"/>
          <p:cNvGrpSpPr/>
          <p:nvPr/>
        </p:nvGrpSpPr>
        <p:grpSpPr>
          <a:xfrm>
            <a:off x="3069944" y="885804"/>
            <a:ext cx="6669142"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en-US" altLang="zh-CN" sz="3200" b="1" dirty="0" smtClean="0">
                  <a:solidFill>
                    <a:schemeClr val="bg1"/>
                  </a:solidFill>
                  <a:latin typeface="Calibri" pitchFamily="34" charset="0"/>
                  <a:ea typeface="宋体" pitchFamily="2" charset="-122"/>
                </a:rPr>
                <a:t>JCR</a:t>
              </a:r>
              <a:r>
                <a:rPr lang="zh-CN" altLang="en-US" sz="3200" b="1" dirty="0" smtClean="0">
                  <a:solidFill>
                    <a:schemeClr val="bg1"/>
                  </a:solidFill>
                  <a:latin typeface="Calibri" pitchFamily="34" charset="0"/>
                  <a:ea typeface="宋体" pitchFamily="2" charset="-122"/>
                </a:rPr>
                <a:t>期刊各区发表论文情况分析</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3814712029"/>
      </p:ext>
    </p:extLst>
  </p:cSld>
  <p:clrMapOvr>
    <a:masterClrMapping/>
  </p:clrMapOvr>
  <p:transition spd="slow">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sp>
        <p:nvSpPr>
          <p:cNvPr id="11" name="内容占位符 2"/>
          <p:cNvSpPr txBox="1">
            <a:spLocks/>
          </p:cNvSpPr>
          <p:nvPr/>
        </p:nvSpPr>
        <p:spPr>
          <a:xfrm>
            <a:off x="696858" y="1817440"/>
            <a:ext cx="10692251" cy="5040560"/>
          </a:xfrm>
          <a:prstGeom prst="rect">
            <a:avLst/>
          </a:prstGeom>
        </p:spPr>
        <p:txBody>
          <a:bodyPr>
            <a:normAutofit fontScale="85000" lnSpcReduction="1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ts val="0"/>
              </a:spcBef>
              <a:buFont typeface="Arial" pitchFamily="34" charset="0"/>
              <a:buNone/>
            </a:pPr>
            <a:r>
              <a:rPr lang="zh-CN" altLang="en-US" b="1" dirty="0" smtClean="0">
                <a:latin typeface="Calibri" pitchFamily="34" charset="0"/>
              </a:rPr>
              <a:t>    </a:t>
            </a:r>
            <a:r>
              <a:rPr lang="en-US" altLang="zh-CN" b="1" dirty="0" smtClean="0">
                <a:latin typeface="Calibri" pitchFamily="34" charset="0"/>
              </a:rPr>
              <a:t>Liu, Hu &amp; </a:t>
            </a:r>
            <a:r>
              <a:rPr lang="en-US" altLang="zh-CN" b="1" dirty="0" err="1" smtClean="0">
                <a:latin typeface="Calibri" pitchFamily="34" charset="0"/>
              </a:rPr>
              <a:t>Gu</a:t>
            </a:r>
            <a:r>
              <a:rPr lang="en-US" altLang="zh-CN" b="1" dirty="0" smtClean="0">
                <a:latin typeface="Calibri" pitchFamily="34" charset="0"/>
              </a:rPr>
              <a:t>(2016)</a:t>
            </a:r>
            <a:r>
              <a:rPr lang="zh-CN" altLang="zh-CN" b="1" dirty="0" smtClean="0">
                <a:latin typeface="Calibri" pitchFamily="34" charset="0"/>
              </a:rPr>
              <a:t> </a:t>
            </a:r>
            <a:r>
              <a:rPr lang="zh-CN" altLang="en-US" b="1" dirty="0" smtClean="0">
                <a:latin typeface="Calibri" pitchFamily="34" charset="0"/>
              </a:rPr>
              <a:t>，利</a:t>
            </a:r>
            <a:r>
              <a:rPr lang="zh-CN" altLang="zh-CN" b="1" dirty="0" smtClean="0">
                <a:latin typeface="Calibri" pitchFamily="34" charset="0"/>
              </a:rPr>
              <a:t>用</a:t>
            </a:r>
            <a:r>
              <a:rPr lang="en-US" altLang="zh-CN" b="1" dirty="0" smtClean="0">
                <a:latin typeface="Calibri" pitchFamily="34" charset="0"/>
              </a:rPr>
              <a:t>2015</a:t>
            </a:r>
            <a:r>
              <a:rPr lang="zh-CN" altLang="zh-CN" b="1" dirty="0" smtClean="0">
                <a:latin typeface="Calibri" pitchFamily="34" charset="0"/>
              </a:rPr>
              <a:t>版的</a:t>
            </a:r>
            <a:r>
              <a:rPr lang="en-US" altLang="zh-CN" b="1" dirty="0" smtClean="0">
                <a:latin typeface="Calibri" pitchFamily="34" charset="0"/>
              </a:rPr>
              <a:t>Journal Citation Reports—Science Edition</a:t>
            </a:r>
            <a:r>
              <a:rPr lang="zh-CN" altLang="zh-CN" b="1" dirty="0" smtClean="0">
                <a:latin typeface="Calibri" pitchFamily="34" charset="0"/>
              </a:rPr>
              <a:t>的数据</a:t>
            </a:r>
            <a:r>
              <a:rPr lang="zh-CN" altLang="en-US" b="1" dirty="0" smtClean="0">
                <a:latin typeface="Calibri" pitchFamily="34" charset="0"/>
              </a:rPr>
              <a:t>进行了</a:t>
            </a:r>
            <a:r>
              <a:rPr lang="zh-CN" altLang="zh-CN" b="1" dirty="0" smtClean="0">
                <a:latin typeface="Calibri" pitchFamily="34" charset="0"/>
              </a:rPr>
              <a:t>验证。在</a:t>
            </a:r>
            <a:r>
              <a:rPr lang="zh-CN" altLang="en-US" b="1" dirty="0" smtClean="0">
                <a:latin typeface="Calibri" pitchFamily="34" charset="0"/>
              </a:rPr>
              <a:t>他们的</a:t>
            </a:r>
            <a:r>
              <a:rPr lang="zh-CN" altLang="zh-CN" b="1" dirty="0" smtClean="0">
                <a:latin typeface="Calibri" pitchFamily="34" charset="0"/>
              </a:rPr>
              <a:t>报告中，一共有</a:t>
            </a:r>
            <a:r>
              <a:rPr lang="en-US" altLang="zh-CN" b="1" dirty="0" smtClean="0">
                <a:latin typeface="Calibri" pitchFamily="34" charset="0"/>
              </a:rPr>
              <a:t>8659</a:t>
            </a:r>
            <a:r>
              <a:rPr lang="zh-CN" altLang="zh-CN" b="1" dirty="0" smtClean="0">
                <a:latin typeface="Calibri" pitchFamily="34" charset="0"/>
              </a:rPr>
              <a:t>本</a:t>
            </a:r>
            <a:r>
              <a:rPr lang="en-US" altLang="zh-CN" b="1" dirty="0" smtClean="0">
                <a:latin typeface="Calibri" pitchFamily="34" charset="0"/>
              </a:rPr>
              <a:t>SCIE</a:t>
            </a:r>
            <a:r>
              <a:rPr lang="zh-CN" altLang="zh-CN" b="1" dirty="0" smtClean="0">
                <a:latin typeface="Calibri" pitchFamily="34" charset="0"/>
              </a:rPr>
              <a:t>期刊，踢出</a:t>
            </a:r>
            <a:r>
              <a:rPr lang="en-US" altLang="zh-CN" b="1" dirty="0" smtClean="0">
                <a:latin typeface="Calibri" pitchFamily="34" charset="0"/>
              </a:rPr>
              <a:t>153</a:t>
            </a:r>
            <a:r>
              <a:rPr lang="zh-CN" altLang="zh-CN" b="1" dirty="0" smtClean="0">
                <a:latin typeface="Calibri" pitchFamily="34" charset="0"/>
              </a:rPr>
              <a:t>本没有影响因子或者没有</a:t>
            </a:r>
            <a:r>
              <a:rPr lang="en-US" altLang="zh-CN" b="1" dirty="0" smtClean="0">
                <a:latin typeface="Calibri" pitchFamily="34" charset="0"/>
              </a:rPr>
              <a:t>citable items</a:t>
            </a:r>
            <a:r>
              <a:rPr lang="zh-CN" altLang="zh-CN" b="1" dirty="0" smtClean="0">
                <a:latin typeface="Calibri" pitchFamily="34" charset="0"/>
              </a:rPr>
              <a:t>（</a:t>
            </a:r>
            <a:r>
              <a:rPr lang="en-US" altLang="zh-CN" b="1" dirty="0" smtClean="0">
                <a:latin typeface="Calibri" pitchFamily="34" charset="0"/>
              </a:rPr>
              <a:t>article</a:t>
            </a:r>
            <a:r>
              <a:rPr lang="zh-CN" altLang="zh-CN" b="1" dirty="0" smtClean="0">
                <a:latin typeface="Calibri" pitchFamily="34" charset="0"/>
              </a:rPr>
              <a:t>和</a:t>
            </a:r>
            <a:r>
              <a:rPr lang="en-US" altLang="zh-CN" b="1" dirty="0" smtClean="0">
                <a:latin typeface="Calibri" pitchFamily="34" charset="0"/>
              </a:rPr>
              <a:t>review</a:t>
            </a:r>
            <a:r>
              <a:rPr lang="zh-CN" altLang="zh-CN" b="1" dirty="0" smtClean="0">
                <a:latin typeface="Calibri" pitchFamily="34" charset="0"/>
              </a:rPr>
              <a:t>两种类型）的期刊，一共保留了</a:t>
            </a:r>
            <a:r>
              <a:rPr lang="en-US" altLang="zh-CN" b="1" dirty="0" smtClean="0">
                <a:latin typeface="Calibri" pitchFamily="34" charset="0"/>
              </a:rPr>
              <a:t>8506</a:t>
            </a:r>
            <a:r>
              <a:rPr lang="zh-CN" altLang="zh-CN" b="1" dirty="0" smtClean="0">
                <a:latin typeface="Calibri" pitchFamily="34" charset="0"/>
              </a:rPr>
              <a:t>本期刊来进行分析。</a:t>
            </a:r>
            <a:r>
              <a:rPr lang="zh-CN" altLang="en-US" b="1" dirty="0" smtClean="0">
                <a:latin typeface="Calibri" pitchFamily="34" charset="0"/>
              </a:rPr>
              <a:t>   </a:t>
            </a:r>
            <a:endParaRPr lang="en-US" altLang="zh-CN" b="1" dirty="0" smtClean="0">
              <a:latin typeface="Calibri" pitchFamily="34" charset="0"/>
            </a:endParaRPr>
          </a:p>
          <a:p>
            <a:pPr>
              <a:lnSpc>
                <a:spcPct val="160000"/>
              </a:lnSpc>
              <a:spcBef>
                <a:spcPts val="0"/>
              </a:spcBef>
              <a:buFont typeface="Arial" pitchFamily="34" charset="0"/>
              <a:buNone/>
            </a:pPr>
            <a:r>
              <a:rPr lang="en-US" altLang="zh-CN" b="1" dirty="0" smtClean="0">
                <a:latin typeface="Calibri" pitchFamily="34" charset="0"/>
              </a:rPr>
              <a:t>    JCR</a:t>
            </a:r>
            <a:r>
              <a:rPr lang="zh-CN" altLang="zh-CN" b="1" dirty="0" smtClean="0">
                <a:latin typeface="Calibri" pitchFamily="34" charset="0"/>
              </a:rPr>
              <a:t>一区期刊虽然只占期刊总量的四分之一，但是</a:t>
            </a:r>
            <a:r>
              <a:rPr lang="zh-CN" altLang="zh-CN" b="1" dirty="0" smtClean="0">
                <a:solidFill>
                  <a:schemeClr val="accent2"/>
                </a:solidFill>
                <a:latin typeface="Calibri" pitchFamily="34" charset="0"/>
              </a:rPr>
              <a:t>一区期刊上发表了将近</a:t>
            </a:r>
            <a:r>
              <a:rPr lang="en-US" altLang="zh-CN" b="1" dirty="0" smtClean="0">
                <a:solidFill>
                  <a:schemeClr val="accent2"/>
                </a:solidFill>
                <a:latin typeface="Calibri" pitchFamily="34" charset="0"/>
              </a:rPr>
              <a:t>45 %</a:t>
            </a:r>
            <a:r>
              <a:rPr lang="zh-CN" altLang="zh-CN" b="1" dirty="0" smtClean="0">
                <a:solidFill>
                  <a:schemeClr val="accent2"/>
                </a:solidFill>
                <a:latin typeface="Calibri" pitchFamily="34" charset="0"/>
              </a:rPr>
              <a:t>的文章</a:t>
            </a:r>
            <a:r>
              <a:rPr lang="zh-CN" altLang="zh-CN" b="1" dirty="0" smtClean="0">
                <a:latin typeface="Calibri" pitchFamily="34" charset="0"/>
              </a:rPr>
              <a:t>，类似比例的</a:t>
            </a:r>
            <a:r>
              <a:rPr lang="zh-CN" altLang="zh-CN" b="1" dirty="0" smtClean="0">
                <a:solidFill>
                  <a:schemeClr val="accent2"/>
                </a:solidFill>
                <a:latin typeface="Calibri" pitchFamily="34" charset="0"/>
              </a:rPr>
              <a:t>四区期刊最多发表了</a:t>
            </a:r>
            <a:r>
              <a:rPr lang="en-US" altLang="zh-CN" b="1" dirty="0" smtClean="0">
                <a:solidFill>
                  <a:schemeClr val="accent2"/>
                </a:solidFill>
                <a:latin typeface="Calibri" pitchFamily="34" charset="0"/>
              </a:rPr>
              <a:t>16.5%</a:t>
            </a:r>
            <a:r>
              <a:rPr lang="zh-CN" altLang="zh-CN" b="1" dirty="0" smtClean="0">
                <a:solidFill>
                  <a:schemeClr val="accent2"/>
                </a:solidFill>
                <a:latin typeface="Calibri" pitchFamily="34" charset="0"/>
              </a:rPr>
              <a:t>的文章</a:t>
            </a:r>
            <a:r>
              <a:rPr lang="zh-CN" altLang="zh-CN" b="1" dirty="0" smtClean="0">
                <a:latin typeface="Calibri" pitchFamily="34" charset="0"/>
              </a:rPr>
              <a:t>。原来</a:t>
            </a:r>
            <a:r>
              <a:rPr lang="zh-CN" altLang="zh-CN" b="1" dirty="0" smtClean="0">
                <a:solidFill>
                  <a:schemeClr val="accent2"/>
                </a:solidFill>
                <a:latin typeface="Calibri" pitchFamily="34" charset="0"/>
              </a:rPr>
              <a:t>高影响因子的期刊发表了更多的文章</a:t>
            </a:r>
            <a:r>
              <a:rPr lang="zh-CN" altLang="zh-CN" b="1" dirty="0" smtClean="0">
                <a:latin typeface="Calibri" pitchFamily="34" charset="0"/>
              </a:rPr>
              <a:t>。乐观的解读就是，原来这么高比例的文章发表在一区期刊，看来一区期刊并不是想象的那么难，以后可以多</a:t>
            </a:r>
            <a:r>
              <a:rPr lang="en-US" altLang="zh-CN" b="1" dirty="0" smtClean="0">
                <a:latin typeface="Calibri" pitchFamily="34" charset="0"/>
              </a:rPr>
              <a:t>try </a:t>
            </a:r>
            <a:r>
              <a:rPr lang="en-US" altLang="zh-CN" b="1" dirty="0" err="1" smtClean="0">
                <a:latin typeface="Calibri" pitchFamily="34" charset="0"/>
              </a:rPr>
              <a:t>try</a:t>
            </a:r>
            <a:r>
              <a:rPr lang="zh-CN" altLang="zh-CN" b="1" dirty="0" smtClean="0">
                <a:latin typeface="Calibri" pitchFamily="34" charset="0"/>
              </a:rPr>
              <a:t>！ </a:t>
            </a:r>
            <a:r>
              <a:rPr lang="en-US" altLang="zh-CN" b="1" dirty="0" smtClean="0">
                <a:latin typeface="Calibri" pitchFamily="34" charset="0"/>
              </a:rPr>
              <a:t> </a:t>
            </a:r>
            <a:br>
              <a:rPr lang="en-US" altLang="zh-CN" b="1" dirty="0" smtClean="0">
                <a:latin typeface="Calibri" pitchFamily="34" charset="0"/>
              </a:rPr>
            </a:br>
            <a:endParaRPr lang="zh-CN" altLang="en-US" b="1" dirty="0">
              <a:latin typeface="Calibri" pitchFamily="34" charset="0"/>
            </a:endParaRPr>
          </a:p>
        </p:txBody>
      </p:sp>
      <p:grpSp>
        <p:nvGrpSpPr>
          <p:cNvPr id="12" name="组合 11"/>
          <p:cNvGrpSpPr/>
          <p:nvPr/>
        </p:nvGrpSpPr>
        <p:grpSpPr>
          <a:xfrm>
            <a:off x="3069944" y="885804"/>
            <a:ext cx="6669142"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en-US" altLang="zh-CN" sz="3200" b="1" dirty="0" smtClean="0">
                  <a:solidFill>
                    <a:schemeClr val="bg1"/>
                  </a:solidFill>
                  <a:latin typeface="Calibri" pitchFamily="34" charset="0"/>
                  <a:ea typeface="宋体" pitchFamily="2" charset="-122"/>
                </a:rPr>
                <a:t>JCR</a:t>
              </a:r>
              <a:r>
                <a:rPr lang="zh-CN" altLang="en-US" sz="3200" b="1" dirty="0" smtClean="0">
                  <a:solidFill>
                    <a:schemeClr val="bg1"/>
                  </a:solidFill>
                  <a:latin typeface="Calibri" pitchFamily="34" charset="0"/>
                  <a:ea typeface="宋体" pitchFamily="2" charset="-122"/>
                </a:rPr>
                <a:t>期刊各区发表论文情况分析</a:t>
              </a:r>
              <a:endParaRPr lang="zh-CN" altLang="en-US" sz="3200" b="1" dirty="0">
                <a:solidFill>
                  <a:schemeClr val="bg1"/>
                </a:solidFill>
                <a:latin typeface="Calibri" pitchFamily="34" charset="0"/>
                <a:ea typeface="宋体" pitchFamily="2" charset="-122"/>
              </a:endParaRPr>
            </a:p>
          </p:txBody>
        </p:sp>
      </p:grpSp>
    </p:spTree>
    <p:extLst>
      <p:ext uri="{BB962C8B-B14F-4D97-AF65-F5344CB8AC3E}">
        <p14:creationId xmlns="" xmlns:p14="http://schemas.microsoft.com/office/powerpoint/2010/main" val="1401503146"/>
      </p:ext>
    </p:extLst>
  </p:cSld>
  <p:clrMapOvr>
    <a:masterClrMapping/>
  </p:clrMapOvr>
  <p:transition spd="slow">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2"/>
          <p:cNvSpPr txBox="1">
            <a:spLocks noChangeArrowheads="1"/>
          </p:cNvSpPr>
          <p:nvPr/>
        </p:nvSpPr>
        <p:spPr bwMode="auto">
          <a:xfrm>
            <a:off x="200025" y="168275"/>
            <a:ext cx="416401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论文投稿</a:t>
            </a:r>
            <a:endParaRPr lang="zh-CN" altLang="en-US" sz="3200" dirty="0">
              <a:latin typeface="宋体" pitchFamily="2" charset="-122"/>
              <a:ea typeface="宋体" pitchFamily="2" charset="-122"/>
            </a:endParaRPr>
          </a:p>
        </p:txBody>
      </p:sp>
      <p:cxnSp>
        <p:nvCxnSpPr>
          <p:cNvPr id="12291" name="直接连接符 50"/>
          <p:cNvCxnSpPr>
            <a:cxnSpLocks noChangeShapeType="1"/>
          </p:cNvCxnSpPr>
          <p:nvPr/>
        </p:nvCxnSpPr>
        <p:spPr bwMode="auto">
          <a:xfrm>
            <a:off x="660400" y="760413"/>
            <a:ext cx="10858500" cy="0"/>
          </a:xfrm>
          <a:prstGeom prst="line">
            <a:avLst/>
          </a:prstGeom>
          <a:noFill/>
          <a:ln w="22225">
            <a:solidFill>
              <a:srgbClr val="1C6299"/>
            </a:solidFill>
            <a:miter lim="800000"/>
            <a:headEnd/>
            <a:tailEnd/>
          </a:ln>
          <a:extLst>
            <a:ext uri="{909E8E84-426E-40DD-AFC4-6F175D3DCCD1}">
              <a14:hiddenFill xmlns="" xmlns:a14="http://schemas.microsoft.com/office/drawing/2010/main">
                <a:noFill/>
              </a14:hiddenFill>
            </a:ext>
          </a:extLst>
        </p:spPr>
      </p:cxnSp>
      <p:grpSp>
        <p:nvGrpSpPr>
          <p:cNvPr id="12292" name="组合 53"/>
          <p:cNvGrpSpPr>
            <a:grpSpLocks/>
          </p:cNvGrpSpPr>
          <p:nvPr/>
        </p:nvGrpSpPr>
        <p:grpSpPr bwMode="auto">
          <a:xfrm>
            <a:off x="87313" y="255588"/>
            <a:ext cx="725487" cy="620712"/>
            <a:chOff x="178632" y="159728"/>
            <a:chExt cx="725344" cy="619478"/>
          </a:xfrm>
        </p:grpSpPr>
        <p:sp>
          <p:nvSpPr>
            <p:cNvPr id="55" name="椭圆 54"/>
            <p:cNvSpPr/>
            <p:nvPr/>
          </p:nvSpPr>
          <p:spPr>
            <a:xfrm>
              <a:off x="357984" y="159728"/>
              <a:ext cx="468221" cy="467381"/>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sp>
          <p:nvSpPr>
            <p:cNvPr id="12294" name="文本框 55"/>
            <p:cNvSpPr txBox="1">
              <a:spLocks noChangeArrowheads="1"/>
            </p:cNvSpPr>
            <p:nvPr/>
          </p:nvSpPr>
          <p:spPr bwMode="auto">
            <a:xfrm>
              <a:off x="230876" y="233483"/>
              <a:ext cx="673100"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a:defRPr>
                  <a:solidFill>
                    <a:schemeClr val="tx1"/>
                  </a:solidFill>
                  <a:latin typeface="等线" pitchFamily="2" charset="-122"/>
                  <a:ea typeface="等线" pitchFamily="2" charset="-122"/>
                </a:defRPr>
              </a:lvl2pPr>
              <a:lvl3pPr>
                <a:defRPr>
                  <a:solidFill>
                    <a:schemeClr val="tx1"/>
                  </a:solidFill>
                  <a:latin typeface="等线" pitchFamily="2" charset="-122"/>
                  <a:ea typeface="等线" pitchFamily="2" charset="-122"/>
                </a:defRPr>
              </a:lvl3pPr>
              <a:lvl4pPr>
                <a:defRPr>
                  <a:solidFill>
                    <a:schemeClr val="tx1"/>
                  </a:solidFill>
                  <a:latin typeface="等线" pitchFamily="2" charset="-122"/>
                  <a:ea typeface="等线" pitchFamily="2" charset="-122"/>
                </a:defRPr>
              </a:lvl4pPr>
              <a:lvl5pPr>
                <a:defRPr>
                  <a:solidFill>
                    <a:schemeClr val="tx1"/>
                  </a:solidFill>
                  <a:latin typeface="等线" pitchFamily="2" charset="-122"/>
                  <a:ea typeface="等线" pitchFamily="2" charset="-122"/>
                </a:defRPr>
              </a:lvl5pPr>
              <a:lvl6pPr fontAlgn="base">
                <a:spcBef>
                  <a:spcPct val="0"/>
                </a:spcBef>
                <a:spcAft>
                  <a:spcPct val="0"/>
                </a:spcAft>
                <a:buFont typeface="Arial" pitchFamily="34" charset="0"/>
                <a:defRPr>
                  <a:solidFill>
                    <a:schemeClr val="tx1"/>
                  </a:solidFill>
                  <a:latin typeface="等线" pitchFamily="2" charset="-122"/>
                  <a:ea typeface="等线" pitchFamily="2" charset="-122"/>
                </a:defRPr>
              </a:lvl6pPr>
              <a:lvl7pPr fontAlgn="base">
                <a:spcBef>
                  <a:spcPct val="0"/>
                </a:spcBef>
                <a:spcAft>
                  <a:spcPct val="0"/>
                </a:spcAft>
                <a:buFont typeface="Arial" pitchFamily="34" charset="0"/>
                <a:defRPr>
                  <a:solidFill>
                    <a:schemeClr val="tx1"/>
                  </a:solidFill>
                  <a:latin typeface="等线" pitchFamily="2" charset="-122"/>
                  <a:ea typeface="等线" pitchFamily="2" charset="-122"/>
                </a:defRPr>
              </a:lvl7pPr>
              <a:lvl8pPr fontAlgn="base">
                <a:spcBef>
                  <a:spcPct val="0"/>
                </a:spcBef>
                <a:spcAft>
                  <a:spcPct val="0"/>
                </a:spcAft>
                <a:buFont typeface="Arial" pitchFamily="34" charset="0"/>
                <a:defRPr>
                  <a:solidFill>
                    <a:schemeClr val="tx1"/>
                  </a:solidFill>
                  <a:latin typeface="等线" pitchFamily="2" charset="-122"/>
                  <a:ea typeface="等线" pitchFamily="2" charset="-122"/>
                </a:defRPr>
              </a:lvl8pPr>
              <a:lvl9pPr fontAlgn="base">
                <a:spcBef>
                  <a:spcPct val="0"/>
                </a:spcBef>
                <a:spcAft>
                  <a:spcPct val="0"/>
                </a:spcAft>
                <a:buFont typeface="Arial" pitchFamily="34" charset="0"/>
                <a:defRPr>
                  <a:solidFill>
                    <a:schemeClr val="tx1"/>
                  </a:solidFill>
                  <a:latin typeface="等线" pitchFamily="2" charset="-122"/>
                  <a:ea typeface="等线" pitchFamily="2" charset="-122"/>
                </a:defRPr>
              </a:lvl9pPr>
            </a:lstStyle>
            <a:p>
              <a:pPr algn="ctr"/>
              <a:r>
                <a:rPr lang="en-US" altLang="zh-CN" sz="1600" b="1" i="1" dirty="0" smtClean="0">
                  <a:solidFill>
                    <a:srgbClr val="FFFFFF"/>
                  </a:solidFill>
                  <a:latin typeface="微软雅黑" pitchFamily="34" charset="-122"/>
                  <a:ea typeface="微软雅黑" pitchFamily="34" charset="-122"/>
                </a:rPr>
                <a:t>2</a:t>
              </a:r>
              <a:endParaRPr lang="en-US" altLang="zh-CN" sz="1600" b="1" i="1" dirty="0">
                <a:solidFill>
                  <a:srgbClr val="FFFFFF"/>
                </a:solidFill>
                <a:latin typeface="微软雅黑" pitchFamily="34" charset="-122"/>
                <a:ea typeface="微软雅黑" pitchFamily="34" charset="-122"/>
              </a:endParaRPr>
            </a:p>
          </p:txBody>
        </p:sp>
        <p:sp>
          <p:nvSpPr>
            <p:cNvPr id="57" name="椭圆 56"/>
            <p:cNvSpPr/>
            <p:nvPr/>
          </p:nvSpPr>
          <p:spPr>
            <a:xfrm>
              <a:off x="178632" y="603344"/>
              <a:ext cx="176177" cy="175862"/>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200" i="1" dirty="0">
                <a:solidFill>
                  <a:prstClr val="white"/>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8314520" y="-43542"/>
            <a:ext cx="4487068" cy="584775"/>
          </a:xfrm>
          <a:prstGeom prst="rect">
            <a:avLst/>
          </a:prstGeom>
          <a:noFill/>
        </p:spPr>
        <p:txBody>
          <a:bodyPr wrap="square" rtlCol="0">
            <a:spAutoFit/>
          </a:bodyPr>
          <a:lstStyle/>
          <a:p>
            <a:r>
              <a:rPr lang="en-US" altLang="zh-CN" sz="1600" b="1" dirty="0" smtClean="0">
                <a:solidFill>
                  <a:schemeClr val="accent1">
                    <a:lumMod val="75000"/>
                  </a:schemeClr>
                </a:solidFill>
              </a:rPr>
              <a:t>《</a:t>
            </a:r>
            <a:r>
              <a:rPr lang="zh-CN" altLang="en-US" sz="1600" b="1" dirty="0" smtClean="0">
                <a:solidFill>
                  <a:schemeClr val="accent1">
                    <a:lumMod val="75000"/>
                  </a:schemeClr>
                </a:solidFill>
              </a:rPr>
              <a:t>中国有色金属学报（英文版）</a:t>
            </a:r>
            <a:r>
              <a:rPr lang="en-US" altLang="zh-CN" sz="1600" b="1" dirty="0" smtClean="0">
                <a:solidFill>
                  <a:schemeClr val="accent1">
                    <a:lumMod val="75000"/>
                  </a:schemeClr>
                </a:solidFill>
              </a:rPr>
              <a:t>》</a:t>
            </a:r>
            <a:r>
              <a:rPr lang="zh-CN" altLang="en-US" sz="1600" b="1" dirty="0" smtClean="0">
                <a:solidFill>
                  <a:schemeClr val="accent1">
                    <a:lumMod val="75000"/>
                  </a:schemeClr>
                </a:solidFill>
              </a:rPr>
              <a:t>编辑部</a:t>
            </a:r>
            <a:endParaRPr lang="en-US" altLang="zh-CN" sz="1600" b="1" dirty="0" smtClean="0">
              <a:solidFill>
                <a:schemeClr val="accent1">
                  <a:lumMod val="75000"/>
                </a:schemeClr>
              </a:solidFill>
              <a:latin typeface="宋体" pitchFamily="2" charset="-122"/>
              <a:ea typeface="宋体" pitchFamily="2" charset="-122"/>
            </a:endParaRPr>
          </a:p>
          <a:p>
            <a:endParaRPr lang="zh-CN" altLang="en-US" sz="1600" dirty="0">
              <a:solidFill>
                <a:schemeClr val="accent1">
                  <a:lumMod val="75000"/>
                </a:schemeClr>
              </a:solidFill>
            </a:endParaRPr>
          </a:p>
        </p:txBody>
      </p:sp>
      <p:grpSp>
        <p:nvGrpSpPr>
          <p:cNvPr id="12" name="组合 11"/>
          <p:cNvGrpSpPr/>
          <p:nvPr/>
        </p:nvGrpSpPr>
        <p:grpSpPr>
          <a:xfrm>
            <a:off x="3069944" y="798720"/>
            <a:ext cx="6669142" cy="1255674"/>
            <a:chOff x="-1508790" y="1476094"/>
            <a:chExt cx="8796572" cy="1255674"/>
          </a:xfrm>
        </p:grpSpPr>
        <p:sp>
          <p:nvSpPr>
            <p:cNvPr id="13" name="圆角矩形 12"/>
            <p:cNvSpPr/>
            <p:nvPr/>
          </p:nvSpPr>
          <p:spPr>
            <a:xfrm>
              <a:off x="-1508790" y="1476094"/>
              <a:ext cx="8709009" cy="713258"/>
            </a:xfrm>
            <a:prstGeom prst="roundRect">
              <a:avLst/>
            </a:prstGeom>
            <a:gradFill flip="none" rotWithShape="1">
              <a:gsLst>
                <a:gs pos="0">
                  <a:schemeClr val="accent1">
                    <a:satMod val="103000"/>
                    <a:lumMod val="102000"/>
                    <a:tint val="94000"/>
                    <a:shade val="30000"/>
                    <a:satMod val="115000"/>
                  </a:schemeClr>
                </a:gs>
                <a:gs pos="50000">
                  <a:schemeClr val="accent1">
                    <a:satMod val="103000"/>
                    <a:lumMod val="102000"/>
                    <a:tint val="94000"/>
                    <a:shade val="67500"/>
                    <a:satMod val="115000"/>
                  </a:schemeClr>
                </a:gs>
                <a:gs pos="100000">
                  <a:schemeClr val="accent1">
                    <a:satMod val="103000"/>
                    <a:lumMod val="102000"/>
                    <a:tint val="94000"/>
                    <a:shade val="100000"/>
                    <a:satMod val="115000"/>
                  </a:schemeClr>
                </a:gs>
              </a:gsLst>
              <a:lin ang="2700000" scaled="1"/>
              <a:tileRect/>
            </a:gradFill>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algn="l" rtl="0" fontAlgn="base">
                <a:spcBef>
                  <a:spcPct val="0"/>
                </a:spcBef>
                <a:spcAft>
                  <a:spcPct val="0"/>
                </a:spcAft>
                <a:buFont typeface="Arial" pitchFamily="34" charset="0"/>
                <a:defRPr kern="1200">
                  <a:solidFill>
                    <a:schemeClr val="lt1"/>
                  </a:solidFill>
                  <a:latin typeface="+mn-lt"/>
                  <a:ea typeface="+mn-ea"/>
                  <a:cs typeface="+mn-cs"/>
                </a:defRPr>
              </a:lvl1pPr>
              <a:lvl2pPr marL="457200" algn="l" rtl="0" fontAlgn="base">
                <a:spcBef>
                  <a:spcPct val="0"/>
                </a:spcBef>
                <a:spcAft>
                  <a:spcPct val="0"/>
                </a:spcAft>
                <a:buFont typeface="Arial" pitchFamily="34" charset="0"/>
                <a:defRPr kern="1200">
                  <a:solidFill>
                    <a:schemeClr val="lt1"/>
                  </a:solidFill>
                  <a:latin typeface="+mn-lt"/>
                  <a:ea typeface="+mn-ea"/>
                  <a:cs typeface="+mn-cs"/>
                </a:defRPr>
              </a:lvl2pPr>
              <a:lvl3pPr marL="914400" algn="l" rtl="0" fontAlgn="base">
                <a:spcBef>
                  <a:spcPct val="0"/>
                </a:spcBef>
                <a:spcAft>
                  <a:spcPct val="0"/>
                </a:spcAft>
                <a:buFont typeface="Arial" pitchFamily="34" charset="0"/>
                <a:defRPr kern="1200">
                  <a:solidFill>
                    <a:schemeClr val="lt1"/>
                  </a:solidFill>
                  <a:latin typeface="+mn-lt"/>
                  <a:ea typeface="+mn-ea"/>
                  <a:cs typeface="+mn-cs"/>
                </a:defRPr>
              </a:lvl3pPr>
              <a:lvl4pPr marL="1371600" algn="l" rtl="0" fontAlgn="base">
                <a:spcBef>
                  <a:spcPct val="0"/>
                </a:spcBef>
                <a:spcAft>
                  <a:spcPct val="0"/>
                </a:spcAft>
                <a:buFont typeface="Arial" pitchFamily="34" charset="0"/>
                <a:defRPr kern="1200">
                  <a:solidFill>
                    <a:schemeClr val="lt1"/>
                  </a:solidFill>
                  <a:latin typeface="+mn-lt"/>
                  <a:ea typeface="+mn-ea"/>
                  <a:cs typeface="+mn-cs"/>
                </a:defRPr>
              </a:lvl4pPr>
              <a:lvl5pPr marL="1828800" algn="l" rtl="0" fontAlgn="base">
                <a:spcBef>
                  <a:spcPct val="0"/>
                </a:spcBef>
                <a:spcAft>
                  <a:spcPct val="0"/>
                </a:spcAft>
                <a:buFont typeface="Arial"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a:p>
          </p:txBody>
        </p:sp>
        <p:sp>
          <p:nvSpPr>
            <p:cNvPr id="14" name="标题 1"/>
            <p:cNvSpPr txBox="1">
              <a:spLocks/>
            </p:cNvSpPr>
            <p:nvPr/>
          </p:nvSpPr>
          <p:spPr>
            <a:xfrm>
              <a:off x="-1421227" y="1588768"/>
              <a:ext cx="8709009" cy="1143000"/>
            </a:xfrm>
            <a:prstGeom prst="rect">
              <a:avLst/>
            </a:prstGeom>
          </p:spPr>
          <p:txBody>
            <a:bodyPr>
              <a:noAutofit/>
            </a:bodyPr>
            <a:lstStyle>
              <a:defPPr>
                <a:defRPr lang="zh-CN"/>
              </a:defPPr>
              <a:lvl1pPr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itchFamily="2" charset="-122"/>
                  <a:ea typeface="等线" pitchFamily="2" charset="-122"/>
                  <a:cs typeface="+mn-cs"/>
                </a:defRPr>
              </a:lvl5pPr>
              <a:lvl6pPr marL="2286000" algn="l" defTabSz="914400" rtl="0" eaLnBrk="1" latinLnBrk="0" hangingPunct="1">
                <a:defRPr kern="1200">
                  <a:solidFill>
                    <a:schemeClr val="tx1"/>
                  </a:solidFill>
                  <a:latin typeface="等线" pitchFamily="2" charset="-122"/>
                  <a:ea typeface="等线" pitchFamily="2" charset="-122"/>
                  <a:cs typeface="+mn-cs"/>
                </a:defRPr>
              </a:lvl6pPr>
              <a:lvl7pPr marL="2743200" algn="l" defTabSz="914400" rtl="0" eaLnBrk="1" latinLnBrk="0" hangingPunct="1">
                <a:defRPr kern="1200">
                  <a:solidFill>
                    <a:schemeClr val="tx1"/>
                  </a:solidFill>
                  <a:latin typeface="等线" pitchFamily="2" charset="-122"/>
                  <a:ea typeface="等线" pitchFamily="2" charset="-122"/>
                  <a:cs typeface="+mn-cs"/>
                </a:defRPr>
              </a:lvl7pPr>
              <a:lvl8pPr marL="3200400" algn="l" defTabSz="914400" rtl="0" eaLnBrk="1" latinLnBrk="0" hangingPunct="1">
                <a:defRPr kern="1200">
                  <a:solidFill>
                    <a:schemeClr val="tx1"/>
                  </a:solidFill>
                  <a:latin typeface="等线" pitchFamily="2" charset="-122"/>
                  <a:ea typeface="等线" pitchFamily="2" charset="-122"/>
                  <a:cs typeface="+mn-cs"/>
                </a:defRPr>
              </a:lvl8pPr>
              <a:lvl9pPr marL="3657600" algn="l" defTabSz="914400" rtl="0" eaLnBrk="1" latinLnBrk="0" hangingPunct="1">
                <a:defRPr kern="1200">
                  <a:solidFill>
                    <a:schemeClr val="tx1"/>
                  </a:solidFill>
                  <a:latin typeface="等线" pitchFamily="2" charset="-122"/>
                  <a:ea typeface="等线" pitchFamily="2" charset="-122"/>
                  <a:cs typeface="+mn-cs"/>
                </a:defRPr>
              </a:lvl9pPr>
            </a:lstStyle>
            <a:p>
              <a:pPr algn="ctr"/>
              <a:r>
                <a:rPr lang="en-US" altLang="zh-CN" sz="3200" b="1" dirty="0" smtClean="0">
                  <a:solidFill>
                    <a:schemeClr val="bg1"/>
                  </a:solidFill>
                  <a:latin typeface="Calibri" pitchFamily="34" charset="0"/>
                  <a:ea typeface="宋体" pitchFamily="2" charset="-122"/>
                </a:rPr>
                <a:t>JCR</a:t>
              </a:r>
              <a:r>
                <a:rPr lang="zh-CN" altLang="en-US" sz="3200" b="1" dirty="0" smtClean="0">
                  <a:solidFill>
                    <a:schemeClr val="bg1"/>
                  </a:solidFill>
                  <a:latin typeface="Calibri" pitchFamily="34" charset="0"/>
                  <a:ea typeface="宋体" pitchFamily="2" charset="-122"/>
                </a:rPr>
                <a:t>期刊各区发表论文情况分析</a:t>
              </a:r>
              <a:endParaRPr lang="zh-CN" altLang="en-US" sz="3200" b="1" dirty="0">
                <a:solidFill>
                  <a:schemeClr val="bg1"/>
                </a:solidFill>
                <a:latin typeface="Calibri" pitchFamily="34" charset="0"/>
                <a:ea typeface="宋体" pitchFamily="2" charset="-122"/>
              </a:endParaRPr>
            </a:p>
          </p:txBody>
        </p:sp>
      </p:grpSp>
      <p:grpSp>
        <p:nvGrpSpPr>
          <p:cNvPr id="20" name="组合 19"/>
          <p:cNvGrpSpPr/>
          <p:nvPr/>
        </p:nvGrpSpPr>
        <p:grpSpPr>
          <a:xfrm>
            <a:off x="1949189" y="1560411"/>
            <a:ext cx="8280921" cy="5282838"/>
            <a:chOff x="1949189" y="1613576"/>
            <a:chExt cx="8280921" cy="5282838"/>
          </a:xfrm>
        </p:grpSpPr>
        <p:pic>
          <p:nvPicPr>
            <p:cNvPr id="11" name="图片 10" descr="http://image.sciencenet.cn/album/201602/23/093811ktavtkzkayzddpdk.png"/>
            <p:cNvPicPr/>
            <p:nvPr/>
          </p:nvPicPr>
          <p:blipFill>
            <a:blip r:embed="rId3" cstate="print"/>
            <a:srcRect/>
            <a:stretch>
              <a:fillRect/>
            </a:stretch>
          </p:blipFill>
          <p:spPr bwMode="auto">
            <a:xfrm>
              <a:off x="1949189" y="1613576"/>
              <a:ext cx="8280921" cy="5282838"/>
            </a:xfrm>
            <a:prstGeom prst="rect">
              <a:avLst/>
            </a:prstGeom>
            <a:noFill/>
            <a:ln w="9525">
              <a:noFill/>
              <a:miter lim="800000"/>
              <a:headEnd/>
              <a:tailEnd/>
            </a:ln>
          </p:spPr>
        </p:pic>
        <p:sp>
          <p:nvSpPr>
            <p:cNvPr id="3" name="矩形 2"/>
            <p:cNvSpPr/>
            <p:nvPr/>
          </p:nvSpPr>
          <p:spPr>
            <a:xfrm>
              <a:off x="2743200" y="6443330"/>
              <a:ext cx="6804837" cy="276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2747893" y="6300638"/>
              <a:ext cx="1690576" cy="338554"/>
            </a:xfrm>
            <a:prstGeom prst="rect">
              <a:avLst/>
            </a:prstGeom>
            <a:noFill/>
          </p:spPr>
          <p:txBody>
            <a:bodyPr wrap="square" rtlCol="0">
              <a:spAutoFit/>
            </a:bodyPr>
            <a:lstStyle/>
            <a:p>
              <a:pPr algn="ctr"/>
              <a:r>
                <a:rPr lang="en-US" altLang="zh-CN" sz="1600" b="1" dirty="0" smtClean="0">
                  <a:latin typeface="Times New Roman" pitchFamily="18" charset="0"/>
                  <a:cs typeface="Times New Roman" pitchFamily="18" charset="0"/>
                </a:rPr>
                <a:t>Quartile 1</a:t>
              </a:r>
              <a:endParaRPr lang="zh-CN" altLang="en-US" sz="1600" b="1" dirty="0">
                <a:latin typeface="Times New Roman" pitchFamily="18" charset="0"/>
                <a:cs typeface="Times New Roman" pitchFamily="18" charset="0"/>
              </a:endParaRPr>
            </a:p>
          </p:txBody>
        </p:sp>
        <p:sp>
          <p:nvSpPr>
            <p:cNvPr id="15" name="TextBox 14"/>
            <p:cNvSpPr txBox="1"/>
            <p:nvPr/>
          </p:nvSpPr>
          <p:spPr>
            <a:xfrm>
              <a:off x="4455042" y="6300638"/>
              <a:ext cx="1690576" cy="338554"/>
            </a:xfrm>
            <a:prstGeom prst="rect">
              <a:avLst/>
            </a:prstGeom>
            <a:noFill/>
          </p:spPr>
          <p:txBody>
            <a:bodyPr wrap="square" rtlCol="0">
              <a:spAutoFit/>
            </a:bodyPr>
            <a:lstStyle/>
            <a:p>
              <a:pPr algn="ctr"/>
              <a:r>
                <a:rPr lang="en-US" altLang="zh-CN" sz="1600" b="1" dirty="0" smtClean="0">
                  <a:latin typeface="Times New Roman" pitchFamily="18" charset="0"/>
                  <a:cs typeface="Times New Roman" pitchFamily="18" charset="0"/>
                </a:rPr>
                <a:t>Quartile 2</a:t>
              </a:r>
              <a:endParaRPr lang="zh-CN" altLang="en-US" sz="1600" b="1" dirty="0">
                <a:latin typeface="Times New Roman" pitchFamily="18" charset="0"/>
                <a:cs typeface="Times New Roman" pitchFamily="18" charset="0"/>
              </a:endParaRPr>
            </a:p>
          </p:txBody>
        </p:sp>
        <p:sp>
          <p:nvSpPr>
            <p:cNvPr id="16" name="TextBox 15"/>
            <p:cNvSpPr txBox="1"/>
            <p:nvPr/>
          </p:nvSpPr>
          <p:spPr>
            <a:xfrm>
              <a:off x="6192837" y="6300638"/>
              <a:ext cx="1690576" cy="338554"/>
            </a:xfrm>
            <a:prstGeom prst="rect">
              <a:avLst/>
            </a:prstGeom>
            <a:noFill/>
          </p:spPr>
          <p:txBody>
            <a:bodyPr wrap="square" rtlCol="0">
              <a:spAutoFit/>
            </a:bodyPr>
            <a:lstStyle/>
            <a:p>
              <a:pPr algn="ctr"/>
              <a:r>
                <a:rPr lang="en-US" altLang="zh-CN" sz="1600" b="1" dirty="0" smtClean="0">
                  <a:latin typeface="Times New Roman" pitchFamily="18" charset="0"/>
                  <a:cs typeface="Times New Roman" pitchFamily="18" charset="0"/>
                </a:rPr>
                <a:t>Quartile 3</a:t>
              </a:r>
              <a:endParaRPr lang="zh-CN" altLang="en-US" sz="1600" b="1" dirty="0">
                <a:latin typeface="Times New Roman" pitchFamily="18" charset="0"/>
                <a:cs typeface="Times New Roman" pitchFamily="18" charset="0"/>
              </a:endParaRPr>
            </a:p>
          </p:txBody>
        </p:sp>
        <p:sp>
          <p:nvSpPr>
            <p:cNvPr id="17" name="TextBox 16"/>
            <p:cNvSpPr txBox="1"/>
            <p:nvPr/>
          </p:nvSpPr>
          <p:spPr>
            <a:xfrm>
              <a:off x="7857461" y="6300638"/>
              <a:ext cx="1690576" cy="338554"/>
            </a:xfrm>
            <a:prstGeom prst="rect">
              <a:avLst/>
            </a:prstGeom>
            <a:noFill/>
          </p:spPr>
          <p:txBody>
            <a:bodyPr wrap="square" rtlCol="0">
              <a:spAutoFit/>
            </a:bodyPr>
            <a:lstStyle/>
            <a:p>
              <a:pPr algn="ctr"/>
              <a:r>
                <a:rPr lang="en-US" altLang="zh-CN" sz="1600" b="1" dirty="0" smtClean="0">
                  <a:latin typeface="Times New Roman" pitchFamily="18" charset="0"/>
                  <a:cs typeface="Times New Roman" pitchFamily="18" charset="0"/>
                </a:rPr>
                <a:t>Quartile 4</a:t>
              </a:r>
              <a:endParaRPr lang="zh-CN" altLang="en-US" sz="1600" b="1" dirty="0">
                <a:latin typeface="Times New Roman" pitchFamily="18" charset="0"/>
                <a:cs typeface="Times New Roman" pitchFamily="18" charset="0"/>
              </a:endParaRPr>
            </a:p>
          </p:txBody>
        </p:sp>
        <p:sp>
          <p:nvSpPr>
            <p:cNvPr id="5" name="矩形 4"/>
            <p:cNvSpPr/>
            <p:nvPr/>
          </p:nvSpPr>
          <p:spPr>
            <a:xfrm>
              <a:off x="2282031" y="2169042"/>
              <a:ext cx="354843" cy="4274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296426" y="2020928"/>
              <a:ext cx="389850" cy="4507772"/>
            </a:xfrm>
            <a:prstGeom prst="rect">
              <a:avLst/>
            </a:prstGeom>
            <a:noFill/>
          </p:spPr>
          <p:txBody>
            <a:bodyPr wrap="none" rtlCol="0">
              <a:spAutoFit/>
            </a:bodyPr>
            <a:lstStyle/>
            <a:p>
              <a:pPr algn="ctr">
                <a:lnSpc>
                  <a:spcPct val="165000"/>
                </a:lnSpc>
              </a:pPr>
              <a:r>
                <a:rPr lang="en-US" altLang="zh-CN" sz="1600" b="1" dirty="0" smtClean="0">
                  <a:latin typeface="Times New Roman" pitchFamily="18" charset="0"/>
                  <a:cs typeface="Times New Roman" pitchFamily="18" charset="0"/>
                </a:rPr>
                <a:t>50</a:t>
              </a:r>
            </a:p>
            <a:p>
              <a:pPr algn="ctr">
                <a:lnSpc>
                  <a:spcPct val="165000"/>
                </a:lnSpc>
              </a:pPr>
              <a:r>
                <a:rPr lang="en-US" altLang="zh-CN" sz="1600" b="1" dirty="0" smtClean="0">
                  <a:latin typeface="Times New Roman" pitchFamily="18" charset="0"/>
                  <a:cs typeface="Times New Roman" pitchFamily="18" charset="0"/>
                </a:rPr>
                <a:t>45</a:t>
              </a:r>
            </a:p>
            <a:p>
              <a:pPr algn="ctr">
                <a:lnSpc>
                  <a:spcPct val="165000"/>
                </a:lnSpc>
              </a:pPr>
              <a:r>
                <a:rPr lang="en-US" altLang="zh-CN" sz="1600" b="1" dirty="0" smtClean="0">
                  <a:latin typeface="Times New Roman" pitchFamily="18" charset="0"/>
                  <a:cs typeface="Times New Roman" pitchFamily="18" charset="0"/>
                </a:rPr>
                <a:t>40</a:t>
              </a:r>
            </a:p>
            <a:p>
              <a:pPr algn="ctr">
                <a:lnSpc>
                  <a:spcPct val="165000"/>
                </a:lnSpc>
              </a:pPr>
              <a:r>
                <a:rPr lang="en-US" altLang="zh-CN" sz="1600" b="1" dirty="0" smtClean="0">
                  <a:latin typeface="Times New Roman" pitchFamily="18" charset="0"/>
                  <a:cs typeface="Times New Roman" pitchFamily="18" charset="0"/>
                </a:rPr>
                <a:t>35</a:t>
              </a:r>
            </a:p>
            <a:p>
              <a:pPr algn="ctr">
                <a:lnSpc>
                  <a:spcPct val="165000"/>
                </a:lnSpc>
              </a:pPr>
              <a:r>
                <a:rPr lang="en-US" altLang="zh-CN" sz="1600" b="1" dirty="0" smtClean="0">
                  <a:latin typeface="Times New Roman" pitchFamily="18" charset="0"/>
                  <a:cs typeface="Times New Roman" pitchFamily="18" charset="0"/>
                </a:rPr>
                <a:t>30</a:t>
              </a:r>
            </a:p>
            <a:p>
              <a:pPr algn="ctr">
                <a:lnSpc>
                  <a:spcPct val="165000"/>
                </a:lnSpc>
              </a:pPr>
              <a:r>
                <a:rPr lang="en-US" altLang="zh-CN" sz="1600" b="1" dirty="0" smtClean="0">
                  <a:latin typeface="Times New Roman" pitchFamily="18" charset="0"/>
                  <a:cs typeface="Times New Roman" pitchFamily="18" charset="0"/>
                </a:rPr>
                <a:t>25</a:t>
              </a:r>
            </a:p>
            <a:p>
              <a:pPr algn="ctr">
                <a:lnSpc>
                  <a:spcPct val="165000"/>
                </a:lnSpc>
              </a:pPr>
              <a:r>
                <a:rPr lang="en-US" altLang="zh-CN" sz="1600" b="1" dirty="0" smtClean="0">
                  <a:latin typeface="Times New Roman" pitchFamily="18" charset="0"/>
                  <a:cs typeface="Times New Roman" pitchFamily="18" charset="0"/>
                </a:rPr>
                <a:t>20</a:t>
              </a:r>
            </a:p>
            <a:p>
              <a:pPr algn="ctr">
                <a:lnSpc>
                  <a:spcPct val="165000"/>
                </a:lnSpc>
              </a:pPr>
              <a:r>
                <a:rPr lang="en-US" altLang="zh-CN" sz="1600" b="1" dirty="0" smtClean="0">
                  <a:latin typeface="Times New Roman" pitchFamily="18" charset="0"/>
                  <a:cs typeface="Times New Roman" pitchFamily="18" charset="0"/>
                </a:rPr>
                <a:t>15</a:t>
              </a:r>
            </a:p>
            <a:p>
              <a:pPr algn="ctr">
                <a:lnSpc>
                  <a:spcPct val="165000"/>
                </a:lnSpc>
              </a:pPr>
              <a:r>
                <a:rPr lang="en-US" altLang="zh-CN" sz="1600" b="1" dirty="0" smtClean="0">
                  <a:latin typeface="Times New Roman" pitchFamily="18" charset="0"/>
                  <a:cs typeface="Times New Roman" pitchFamily="18" charset="0"/>
                </a:rPr>
                <a:t>10</a:t>
              </a:r>
            </a:p>
            <a:p>
              <a:pPr algn="ctr">
                <a:lnSpc>
                  <a:spcPct val="165000"/>
                </a:lnSpc>
              </a:pPr>
              <a:r>
                <a:rPr lang="en-US" altLang="zh-CN" sz="1600" b="1" dirty="0" smtClean="0">
                  <a:latin typeface="Times New Roman" pitchFamily="18" charset="0"/>
                  <a:cs typeface="Times New Roman" pitchFamily="18" charset="0"/>
                </a:rPr>
                <a:t>5</a:t>
              </a:r>
            </a:p>
            <a:p>
              <a:pPr algn="ctr">
                <a:lnSpc>
                  <a:spcPct val="165000"/>
                </a:lnSpc>
              </a:pPr>
              <a:r>
                <a:rPr lang="en-US" altLang="zh-CN" sz="1600" b="1" dirty="0" smtClean="0">
                  <a:latin typeface="Times New Roman" pitchFamily="18" charset="0"/>
                  <a:cs typeface="Times New Roman" pitchFamily="18" charset="0"/>
                </a:rPr>
                <a:t>0</a:t>
              </a:r>
            </a:p>
          </p:txBody>
        </p:sp>
        <p:sp>
          <p:nvSpPr>
            <p:cNvPr id="34" name="TextBox 33"/>
            <p:cNvSpPr txBox="1"/>
            <p:nvPr/>
          </p:nvSpPr>
          <p:spPr>
            <a:xfrm>
              <a:off x="2073133" y="1623874"/>
              <a:ext cx="3611774" cy="338554"/>
            </a:xfrm>
            <a:prstGeom prst="rect">
              <a:avLst/>
            </a:prstGeom>
            <a:solidFill>
              <a:schemeClr val="bg1"/>
            </a:solidFill>
          </p:spPr>
          <p:txBody>
            <a:bodyPr wrap="square" rtlCol="0">
              <a:spAutoFit/>
            </a:bodyPr>
            <a:lstStyle/>
            <a:p>
              <a:pPr lvl="1"/>
              <a:r>
                <a:rPr lang="en-US" altLang="zh-CN" sz="1600" b="1" dirty="0" smtClean="0">
                  <a:latin typeface="Times New Roman" pitchFamily="18" charset="0"/>
                  <a:cs typeface="Times New Roman" pitchFamily="18" charset="0"/>
                </a:rPr>
                <a:t>Panel A: Optimistic approach</a:t>
              </a:r>
              <a:endParaRPr lang="zh-CN" altLang="en-US" sz="1600" b="1" dirty="0">
                <a:latin typeface="Times New Roman" pitchFamily="18" charset="0"/>
                <a:cs typeface="Times New Roman" pitchFamily="18" charset="0"/>
              </a:endParaRPr>
            </a:p>
          </p:txBody>
        </p:sp>
        <p:sp>
          <p:nvSpPr>
            <p:cNvPr id="9" name="矩形 8"/>
            <p:cNvSpPr/>
            <p:nvPr/>
          </p:nvSpPr>
          <p:spPr>
            <a:xfrm>
              <a:off x="3561282" y="2328530"/>
              <a:ext cx="770857" cy="239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822324" y="3760465"/>
              <a:ext cx="770857" cy="239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4561319" y="3999614"/>
              <a:ext cx="770857" cy="239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5277193" y="4008558"/>
              <a:ext cx="770857" cy="239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266021" y="4042227"/>
              <a:ext cx="770857" cy="239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6993093" y="4742754"/>
              <a:ext cx="770857" cy="13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7997508" y="4052775"/>
              <a:ext cx="770857" cy="239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8768365" y="4993084"/>
              <a:ext cx="630816" cy="239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897976" y="3780634"/>
              <a:ext cx="662084" cy="338554"/>
            </a:xfrm>
            <a:prstGeom prst="rect">
              <a:avLst/>
            </a:prstGeom>
            <a:noFill/>
          </p:spPr>
          <p:txBody>
            <a:bodyPr wrap="square" rtlCol="0">
              <a:spAutoFit/>
            </a:bodyPr>
            <a:lstStyle/>
            <a:p>
              <a:r>
                <a:rPr lang="en-US" altLang="zh-CN" sz="1600" b="1" dirty="0" smtClean="0">
                  <a:latin typeface="Times New Roman" pitchFamily="18" charset="0"/>
                  <a:cs typeface="Times New Roman" pitchFamily="18" charset="0"/>
                </a:rPr>
                <a:t>2338</a:t>
              </a:r>
              <a:endParaRPr lang="zh-CN" altLang="en-US" sz="1600" b="1" dirty="0">
                <a:latin typeface="Times New Roman" pitchFamily="18" charset="0"/>
                <a:cs typeface="Times New Roman" pitchFamily="18" charset="0"/>
              </a:endParaRPr>
            </a:p>
          </p:txBody>
        </p:sp>
        <p:sp>
          <p:nvSpPr>
            <p:cNvPr id="21" name="TextBox 20"/>
            <p:cNvSpPr txBox="1"/>
            <p:nvPr/>
          </p:nvSpPr>
          <p:spPr>
            <a:xfrm>
              <a:off x="3550649" y="2294187"/>
              <a:ext cx="841843" cy="338554"/>
            </a:xfrm>
            <a:prstGeom prst="rect">
              <a:avLst/>
            </a:prstGeom>
            <a:noFill/>
          </p:spPr>
          <p:txBody>
            <a:bodyPr wrap="square" rtlCol="0">
              <a:spAutoFit/>
            </a:bodyPr>
            <a:lstStyle/>
            <a:p>
              <a:r>
                <a:rPr lang="en-US" altLang="zh-CN" sz="1600" b="1" dirty="0" smtClean="0">
                  <a:latin typeface="Times New Roman" pitchFamily="18" charset="0"/>
                  <a:cs typeface="Times New Roman" pitchFamily="18" charset="0"/>
                </a:rPr>
                <a:t>606862</a:t>
              </a:r>
              <a:endParaRPr lang="zh-CN" altLang="en-US" sz="1600" b="1" dirty="0">
                <a:latin typeface="Times New Roman" pitchFamily="18" charset="0"/>
                <a:cs typeface="Times New Roman" pitchFamily="18" charset="0"/>
              </a:endParaRPr>
            </a:p>
          </p:txBody>
        </p:sp>
        <p:sp>
          <p:nvSpPr>
            <p:cNvPr id="22" name="TextBox 21"/>
            <p:cNvSpPr txBox="1"/>
            <p:nvPr/>
          </p:nvSpPr>
          <p:spPr>
            <a:xfrm>
              <a:off x="4611666" y="4012947"/>
              <a:ext cx="662084" cy="338554"/>
            </a:xfrm>
            <a:prstGeom prst="rect">
              <a:avLst/>
            </a:prstGeom>
            <a:noFill/>
          </p:spPr>
          <p:txBody>
            <a:bodyPr wrap="square" rtlCol="0">
              <a:spAutoFit/>
            </a:bodyPr>
            <a:lstStyle/>
            <a:p>
              <a:r>
                <a:rPr lang="en-US" altLang="zh-CN" sz="1600" b="1" dirty="0" smtClean="0">
                  <a:latin typeface="Times New Roman" pitchFamily="18" charset="0"/>
                  <a:cs typeface="Times New Roman" pitchFamily="18" charset="0"/>
                </a:rPr>
                <a:t>2120</a:t>
              </a:r>
              <a:endParaRPr lang="zh-CN" altLang="en-US" sz="1600" b="1" dirty="0">
                <a:latin typeface="Times New Roman" pitchFamily="18" charset="0"/>
                <a:cs typeface="Times New Roman" pitchFamily="18" charset="0"/>
              </a:endParaRPr>
            </a:p>
          </p:txBody>
        </p:sp>
        <p:sp>
          <p:nvSpPr>
            <p:cNvPr id="23" name="TextBox 22"/>
            <p:cNvSpPr txBox="1"/>
            <p:nvPr/>
          </p:nvSpPr>
          <p:spPr>
            <a:xfrm>
              <a:off x="5240403" y="3987969"/>
              <a:ext cx="995337" cy="338554"/>
            </a:xfrm>
            <a:prstGeom prst="rect">
              <a:avLst/>
            </a:prstGeom>
            <a:noFill/>
          </p:spPr>
          <p:txBody>
            <a:bodyPr wrap="square" rtlCol="0">
              <a:spAutoFit/>
            </a:bodyPr>
            <a:lstStyle/>
            <a:p>
              <a:r>
                <a:rPr lang="en-US" altLang="zh-CN" sz="1600" b="1" dirty="0" smtClean="0">
                  <a:latin typeface="Times New Roman" pitchFamily="18" charset="0"/>
                  <a:cs typeface="Times New Roman" pitchFamily="18" charset="0"/>
                </a:rPr>
                <a:t>326153</a:t>
              </a:r>
              <a:endParaRPr lang="zh-CN" altLang="en-US" sz="1600" b="1" dirty="0">
                <a:latin typeface="Times New Roman" pitchFamily="18" charset="0"/>
                <a:cs typeface="Times New Roman" pitchFamily="18" charset="0"/>
              </a:endParaRPr>
            </a:p>
          </p:txBody>
        </p:sp>
        <p:sp>
          <p:nvSpPr>
            <p:cNvPr id="24" name="TextBox 23"/>
            <p:cNvSpPr txBox="1"/>
            <p:nvPr/>
          </p:nvSpPr>
          <p:spPr>
            <a:xfrm>
              <a:off x="6310056" y="4017418"/>
              <a:ext cx="662084" cy="338554"/>
            </a:xfrm>
            <a:prstGeom prst="rect">
              <a:avLst/>
            </a:prstGeom>
            <a:noFill/>
          </p:spPr>
          <p:txBody>
            <a:bodyPr wrap="square" rtlCol="0">
              <a:spAutoFit/>
            </a:bodyPr>
            <a:lstStyle/>
            <a:p>
              <a:r>
                <a:rPr lang="en-US" altLang="zh-CN" sz="1600" b="1" dirty="0" smtClean="0">
                  <a:latin typeface="Times New Roman" pitchFamily="18" charset="0"/>
                  <a:cs typeface="Times New Roman" pitchFamily="18" charset="0"/>
                </a:rPr>
                <a:t>2010</a:t>
              </a:r>
              <a:endParaRPr lang="zh-CN" altLang="en-US" sz="1600" b="1" dirty="0">
                <a:latin typeface="Times New Roman" pitchFamily="18" charset="0"/>
                <a:cs typeface="Times New Roman" pitchFamily="18" charset="0"/>
              </a:endParaRPr>
            </a:p>
          </p:txBody>
        </p:sp>
        <p:sp>
          <p:nvSpPr>
            <p:cNvPr id="26" name="TextBox 25"/>
            <p:cNvSpPr txBox="1"/>
            <p:nvPr/>
          </p:nvSpPr>
          <p:spPr>
            <a:xfrm>
              <a:off x="6943373" y="4665248"/>
              <a:ext cx="841843" cy="338554"/>
            </a:xfrm>
            <a:prstGeom prst="rect">
              <a:avLst/>
            </a:prstGeom>
            <a:noFill/>
          </p:spPr>
          <p:txBody>
            <a:bodyPr wrap="square" rtlCol="0">
              <a:spAutoFit/>
            </a:bodyPr>
            <a:lstStyle/>
            <a:p>
              <a:r>
                <a:rPr lang="en-US" altLang="zh-CN" sz="1600" b="1" dirty="0" smtClean="0">
                  <a:latin typeface="Times New Roman" pitchFamily="18" charset="0"/>
                  <a:cs typeface="Times New Roman" pitchFamily="18" charset="0"/>
                </a:rPr>
                <a:t>222453</a:t>
              </a:r>
              <a:endParaRPr lang="zh-CN" altLang="en-US" sz="1600" b="1" dirty="0">
                <a:latin typeface="Times New Roman" pitchFamily="18" charset="0"/>
                <a:cs typeface="Times New Roman" pitchFamily="18" charset="0"/>
              </a:endParaRPr>
            </a:p>
          </p:txBody>
        </p:sp>
        <p:sp>
          <p:nvSpPr>
            <p:cNvPr id="27" name="TextBox 26"/>
            <p:cNvSpPr txBox="1"/>
            <p:nvPr/>
          </p:nvSpPr>
          <p:spPr>
            <a:xfrm>
              <a:off x="8026589" y="3964088"/>
              <a:ext cx="662084" cy="338554"/>
            </a:xfrm>
            <a:prstGeom prst="rect">
              <a:avLst/>
            </a:prstGeom>
            <a:noFill/>
          </p:spPr>
          <p:txBody>
            <a:bodyPr wrap="square" rtlCol="0">
              <a:spAutoFit/>
            </a:bodyPr>
            <a:lstStyle/>
            <a:p>
              <a:r>
                <a:rPr lang="en-US" altLang="zh-CN" sz="1600" b="1" dirty="0" smtClean="0">
                  <a:latin typeface="Times New Roman" pitchFamily="18" charset="0"/>
                  <a:cs typeface="Times New Roman" pitchFamily="18" charset="0"/>
                </a:rPr>
                <a:t>2038</a:t>
              </a:r>
              <a:endParaRPr lang="zh-CN" altLang="en-US" sz="1600" b="1" dirty="0">
                <a:latin typeface="Times New Roman" pitchFamily="18" charset="0"/>
                <a:cs typeface="Times New Roman" pitchFamily="18" charset="0"/>
              </a:endParaRPr>
            </a:p>
          </p:txBody>
        </p:sp>
        <p:sp>
          <p:nvSpPr>
            <p:cNvPr id="28" name="TextBox 27"/>
            <p:cNvSpPr txBox="1"/>
            <p:nvPr/>
          </p:nvSpPr>
          <p:spPr>
            <a:xfrm>
              <a:off x="8649583" y="5005494"/>
              <a:ext cx="1000995" cy="338554"/>
            </a:xfrm>
            <a:prstGeom prst="rect">
              <a:avLst/>
            </a:prstGeom>
            <a:noFill/>
          </p:spPr>
          <p:txBody>
            <a:bodyPr wrap="square" rtlCol="0">
              <a:spAutoFit/>
            </a:bodyPr>
            <a:lstStyle/>
            <a:p>
              <a:r>
                <a:rPr lang="en-US" altLang="zh-CN" sz="1600" b="1" dirty="0" smtClean="0">
                  <a:latin typeface="Times New Roman" pitchFamily="18" charset="0"/>
                  <a:cs typeface="Times New Roman" pitchFamily="18" charset="0"/>
                </a:rPr>
                <a:t>167793</a:t>
              </a:r>
              <a:endParaRPr lang="zh-CN" altLang="en-US" sz="1600" b="1" dirty="0">
                <a:latin typeface="Times New Roman" pitchFamily="18" charset="0"/>
                <a:cs typeface="Times New Roman" pitchFamily="18" charset="0"/>
              </a:endParaRPr>
            </a:p>
          </p:txBody>
        </p:sp>
        <p:sp>
          <p:nvSpPr>
            <p:cNvPr id="18" name="矩形 17"/>
            <p:cNvSpPr/>
            <p:nvPr/>
          </p:nvSpPr>
          <p:spPr>
            <a:xfrm>
              <a:off x="5165972" y="2328530"/>
              <a:ext cx="1596332" cy="244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7904679" y="1623874"/>
              <a:ext cx="1883000" cy="244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4643973" y="2291652"/>
              <a:ext cx="2349119" cy="338554"/>
            </a:xfrm>
            <a:prstGeom prst="rect">
              <a:avLst/>
            </a:prstGeom>
            <a:noFill/>
          </p:spPr>
          <p:txBody>
            <a:bodyPr wrap="square" rtlCol="0">
              <a:spAutoFit/>
            </a:bodyPr>
            <a:lstStyle/>
            <a:p>
              <a:pPr lvl="1"/>
              <a:r>
                <a:rPr lang="en-US" altLang="zh-CN" sz="1600" b="1" dirty="0" smtClean="0">
                  <a:latin typeface="Times New Roman" pitchFamily="18" charset="0"/>
                  <a:cs typeface="Times New Roman" pitchFamily="18" charset="0"/>
                </a:rPr>
                <a:t>Journal share (%)</a:t>
              </a:r>
              <a:endParaRPr lang="zh-CN" altLang="en-US" sz="1600" b="1" dirty="0">
                <a:latin typeface="Times New Roman" pitchFamily="18" charset="0"/>
                <a:cs typeface="Times New Roman" pitchFamily="18" charset="0"/>
              </a:endParaRPr>
            </a:p>
          </p:txBody>
        </p:sp>
        <p:sp>
          <p:nvSpPr>
            <p:cNvPr id="19" name="矩形 18"/>
            <p:cNvSpPr/>
            <p:nvPr/>
          </p:nvSpPr>
          <p:spPr>
            <a:xfrm>
              <a:off x="7208874" y="2328530"/>
              <a:ext cx="1941206" cy="301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6708432" y="2299458"/>
              <a:ext cx="2552520" cy="338554"/>
            </a:xfrm>
            <a:prstGeom prst="rect">
              <a:avLst/>
            </a:prstGeom>
            <a:noFill/>
          </p:spPr>
          <p:txBody>
            <a:bodyPr wrap="square" rtlCol="0">
              <a:spAutoFit/>
            </a:bodyPr>
            <a:lstStyle/>
            <a:p>
              <a:pPr lvl="1"/>
              <a:r>
                <a:rPr lang="en-US" altLang="zh-CN" sz="1600" b="1" dirty="0" smtClean="0">
                  <a:latin typeface="Times New Roman" pitchFamily="18" charset="0"/>
                  <a:cs typeface="Times New Roman" pitchFamily="18" charset="0"/>
                </a:rPr>
                <a:t>Publication share (%)</a:t>
              </a:r>
              <a:endParaRPr lang="zh-CN" altLang="en-US" sz="1600" b="1" dirty="0">
                <a:latin typeface="Times New Roman" pitchFamily="18" charset="0"/>
                <a:cs typeface="Times New Roman" pitchFamily="18" charset="0"/>
              </a:endParaRPr>
            </a:p>
          </p:txBody>
        </p:sp>
      </p:grpSp>
    </p:spTree>
    <p:extLst>
      <p:ext uri="{BB962C8B-B14F-4D97-AF65-F5344CB8AC3E}">
        <p14:creationId xmlns="" xmlns:p14="http://schemas.microsoft.com/office/powerpoint/2010/main" val="257068456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自定义 100">
      <a:dk1>
        <a:sysClr val="windowText" lastClr="000000"/>
      </a:dk1>
      <a:lt1>
        <a:sysClr val="window" lastClr="FFFFFF"/>
      </a:lt1>
      <a:dk2>
        <a:srgbClr val="44546A"/>
      </a:dk2>
      <a:lt2>
        <a:srgbClr val="E7E6E6"/>
      </a:lt2>
      <a:accent1>
        <a:srgbClr val="591B89"/>
      </a:accent1>
      <a:accent2>
        <a:srgbClr val="EEB51A"/>
      </a:accent2>
      <a:accent3>
        <a:srgbClr val="591B89"/>
      </a:accent3>
      <a:accent4>
        <a:srgbClr val="EEB51A"/>
      </a:accent4>
      <a:accent5>
        <a:srgbClr val="591B89"/>
      </a:accent5>
      <a:accent6>
        <a:srgbClr val="EEB51A"/>
      </a:accent6>
      <a:hlink>
        <a:srgbClr val="591B89"/>
      </a:hlink>
      <a:folHlink>
        <a:srgbClr val="EEB51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4146</TotalTime>
  <Words>10149</Words>
  <Application>Microsoft Office PowerPoint</Application>
  <PresentationFormat>自定义</PresentationFormat>
  <Paragraphs>1393</Paragraphs>
  <Slides>145</Slides>
  <Notes>139</Notes>
  <HiddenSlides>0</HiddenSlides>
  <MMClips>0</MMClips>
  <ScaleCrop>false</ScaleCrop>
  <HeadingPairs>
    <vt:vector size="4" baseType="variant">
      <vt:variant>
        <vt:lpstr>主题</vt:lpstr>
      </vt:variant>
      <vt:variant>
        <vt:i4>3</vt:i4>
      </vt:variant>
      <vt:variant>
        <vt:lpstr>幻灯片标题</vt:lpstr>
      </vt:variant>
      <vt:variant>
        <vt:i4>145</vt:i4>
      </vt:variant>
    </vt:vector>
  </HeadingPairs>
  <TitlesOfParts>
    <vt:vector size="148" baseType="lpstr">
      <vt:lpstr>1_Office 主题​​</vt:lpstr>
      <vt:lpstr>2_Office 主题​​</vt:lpstr>
      <vt:lpstr>1_自定义设计方案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lpstr>幻灯片 93</vt:lpstr>
      <vt:lpstr>幻灯片 94</vt:lpstr>
      <vt:lpstr>幻灯片 95</vt:lpstr>
      <vt:lpstr>幻灯片 96</vt:lpstr>
      <vt:lpstr>幻灯片 97</vt:lpstr>
      <vt:lpstr>幻灯片 98</vt:lpstr>
      <vt:lpstr>幻灯片 99</vt:lpstr>
      <vt:lpstr>幻灯片 100</vt:lpstr>
      <vt:lpstr>幻灯片 101</vt:lpstr>
      <vt:lpstr>幻灯片 102</vt:lpstr>
      <vt:lpstr>幻灯片 103</vt:lpstr>
      <vt:lpstr>幻灯片 104</vt:lpstr>
      <vt:lpstr>幻灯片 105</vt:lpstr>
      <vt:lpstr>幻灯片 106</vt:lpstr>
      <vt:lpstr>幻灯片 107</vt:lpstr>
      <vt:lpstr>幻灯片 108</vt:lpstr>
      <vt:lpstr>幻灯片 109</vt:lpstr>
      <vt:lpstr>幻灯片 110</vt:lpstr>
      <vt:lpstr>幻灯片 111</vt:lpstr>
      <vt:lpstr>幻灯片 112</vt:lpstr>
      <vt:lpstr>幻灯片 113</vt:lpstr>
      <vt:lpstr>幻灯片 114</vt:lpstr>
      <vt:lpstr>幻灯片 115</vt:lpstr>
      <vt:lpstr>幻灯片 116</vt:lpstr>
      <vt:lpstr>幻灯片 117</vt:lpstr>
      <vt:lpstr>幻灯片 118</vt:lpstr>
      <vt:lpstr>幻灯片 119</vt:lpstr>
      <vt:lpstr>幻灯片 120</vt:lpstr>
      <vt:lpstr>幻灯片 121</vt:lpstr>
      <vt:lpstr>幻灯片 122</vt:lpstr>
      <vt:lpstr>幻灯片 123</vt:lpstr>
      <vt:lpstr>幻灯片 124</vt:lpstr>
      <vt:lpstr>幻灯片 125</vt:lpstr>
      <vt:lpstr>幻灯片 126</vt:lpstr>
      <vt:lpstr>幻灯片 127</vt:lpstr>
      <vt:lpstr>幻灯片 128</vt:lpstr>
      <vt:lpstr>幻灯片 129</vt:lpstr>
      <vt:lpstr>幻灯片 130</vt:lpstr>
      <vt:lpstr>幻灯片 131</vt:lpstr>
      <vt:lpstr>幻灯片 132</vt:lpstr>
      <vt:lpstr>幻灯片 133</vt:lpstr>
      <vt:lpstr>幻灯片 134</vt:lpstr>
      <vt:lpstr>幻灯片 135</vt:lpstr>
      <vt:lpstr>幻灯片 136</vt:lpstr>
      <vt:lpstr>幻灯片 137</vt:lpstr>
      <vt:lpstr>幻灯片 138</vt:lpstr>
      <vt:lpstr>幻灯片 139</vt:lpstr>
      <vt:lpstr>幻灯片 140</vt:lpstr>
      <vt:lpstr>幻灯片 141</vt:lpstr>
      <vt:lpstr>幻灯片 142</vt:lpstr>
      <vt:lpstr>幻灯片 143</vt:lpstr>
      <vt:lpstr>幻灯片 144</vt:lpstr>
      <vt:lpstr>幻灯片 145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紫色沉稳简约毕业答辩毕业论文答辩PPT</dc:title>
  <dc:creator>chaoqun peng</dc:creator>
  <cp:lastModifiedBy>User</cp:lastModifiedBy>
  <cp:revision>526</cp:revision>
  <dcterms:created xsi:type="dcterms:W3CDTF">2019-03-09T08:01:00Z</dcterms:created>
  <dcterms:modified xsi:type="dcterms:W3CDTF">2021-09-18T06:45:13Z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